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9"/>
  </p:notesMasterIdLst>
  <p:sldIdLst>
    <p:sldId id="259" r:id="rId3"/>
    <p:sldId id="258" r:id="rId4"/>
    <p:sldId id="260" r:id="rId5"/>
    <p:sldId id="261" r:id="rId6"/>
    <p:sldId id="264" r:id="rId7"/>
    <p:sldId id="265" r:id="rId8"/>
    <p:sldId id="273" r:id="rId9"/>
    <p:sldId id="282" r:id="rId10"/>
    <p:sldId id="283" r:id="rId11"/>
    <p:sldId id="284" r:id="rId12"/>
    <p:sldId id="285" r:id="rId13"/>
    <p:sldId id="288" r:id="rId14"/>
    <p:sldId id="289" r:id="rId15"/>
    <p:sldId id="275" r:id="rId16"/>
    <p:sldId id="276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99A50-266A-4941-AF2A-594DBB7BFE92}" v="14" dt="2025-05-12T17:00:00.3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F644E8-843A-47E7-90C4-3736185811A9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D62AB-55FA-4179-8C2F-DC1A56BD9E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055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7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25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3992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C3AEF-D85F-3FDD-45A6-41CB5ED9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D4536-6BDE-6FBD-3A7D-AF946BAD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611E3-5514-B519-31CC-B63252DDA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05852-2F84-49EC-88AD-3B02F6D7B016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082-AF2B-DD62-FA53-3FC2AEDD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56E59-5A58-57D3-C741-F5259EC8F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662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29F73-ACF2-61EF-0930-75EB34EEF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5D69B-0CF2-D2AA-0F5A-9E4E8F616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7BE7-5AFF-E67E-87D2-AAFBE5518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FA0E2-17D2-7611-3750-7B1ABDF81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31653-BE36-FD22-0B04-316981D5B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841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1DBEA-8B42-1A49-C548-9DB817EA8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F7ACC-8EC4-3B4C-F7B6-4EE18E766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7F858-7773-9663-FCE5-089445D41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CB8407-A8DB-F1E1-8C1A-E1321664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42971-A244-EB6B-464F-8296A59C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68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539BF-9702-DD77-3E43-6DC20903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034E6-7E33-44FA-EB20-E22852CBC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E780-5ACF-91BD-9E20-92CD96BE1A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E0B08-CC50-D204-852B-0010E640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63A07-D5EA-8E14-8FCE-60C9943A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94B72-AD65-8931-E273-A0AE320D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9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2571-6D35-3D7F-D00B-CD25F444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9F562-D5C9-5C05-1FBA-93F14D232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8D5-A2F5-4319-C90E-9F3A8EF75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ACF898-3DEE-2427-99BB-94E49B4625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D87D5-D0DE-6286-4268-94E42608BD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D34281-F7FA-45B9-E92A-12FA3501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8A911-E15B-A052-56EE-0C9B23993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1354D-57E8-0EA9-CF51-A57F500B1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322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7ABCA-2D1B-D7D5-5022-B0DA5AC9E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68DF2-2D67-1469-50A2-225232CAD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C67BC-5D98-7EDE-0005-49531165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51E0E7-9101-3C35-5B09-1BB8AE14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648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841DFE-B520-6D1A-5DCD-D9C59E7C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F7EE0-6509-F79A-1311-D80E13F77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C6BBF-67A2-E781-7CC4-B44D9F121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5705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AD9C-EF74-F708-60C5-B3106EA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1C4F-3A08-1F06-91E2-4FA8E0CE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66606-BB03-310E-8E5D-95D1537B5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14811-8709-FEE8-E3AA-152BE035B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97E9C-24E9-CF41-76C1-2A6989A0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2F7A-D730-DB34-424D-A74232B61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67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4D60-CAE6-46AD-9D0B-C02F7B1293EF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976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5D60-95A9-13A0-D41A-5241CB6E4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8DA4-7588-60CD-B91E-6679D198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A1564-ADFF-4914-CE70-DE84D1F4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9ED8-AE95-E121-E80A-20B9F5BA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ADDE8-E219-4BC7-4652-EA72FE2F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6C606-DF8B-8BC3-03E0-F3CE8F9CE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8642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2AC30-BDB6-3F63-8E15-29EEB2FF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21E8E-D91A-74E8-9765-0B185F8EB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5F120-2072-20C6-108E-01B75963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367C9-BD22-43D1-A5E7-BAE29681C0FC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CD690-D8AA-C99C-7931-B73F92AA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B1D60-956B-1AA4-5AAD-6C2FC44A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63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A072EF-C003-0A4E-6970-3E4A5E97D2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62A10-6561-8F53-F24D-FAAB2FB114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2871D-220A-BD07-8B6E-A6360FDF2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45D5-DA7C-4AA1-872D-DAC5E7C7168B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2B2C-B566-0F9F-57BF-6E8DB85C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FB347-512E-E758-E0BF-CB0564AC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16E8C-EB8A-425C-9BA2-E4B539351587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986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1A98-9E99-4DBE-BE49-5C29F2DAD81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7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E2BA5-1E09-47F1-9112-70406D5B8D86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2384F-C4AE-4D39-8526-1E50E83AE1C8}" type="datetime5">
              <a:rPr lang="en-US" smtClean="0"/>
              <a:t>4-Jun-25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2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EB1EC-7644-46B1-B043-E77E363DD1BF}" type="datetime5">
              <a:rPr lang="en-US" smtClean="0"/>
              <a:t>4-Jun-25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417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24307-004F-4D63-97B7-8D6DE685304F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516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C8EC-8C69-4057-B3C8-663916D34427}" type="datetime5">
              <a:rPr lang="en-US" smtClean="0"/>
              <a:t>4-Jun-25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20CS8504 - PROJECT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03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D23A50-34F2-0CBE-B75A-BB409EF6D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7B428-F1FE-CAEB-93CF-0F4F1FF2F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00068-BB26-E8FB-0FF4-9C160A38ED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53D0-558D-438E-A207-A5C9205FC948}" type="datetime5">
              <a:rPr lang="en-US" smtClean="0"/>
              <a:t>4-Jun-25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8B8F6-22D6-0555-3381-13DEA2CD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20CS8504 - PROJECT WORK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1408C-8C10-3AAB-DE7E-596016F5B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B2B34-D4BB-400B-9ED9-C7A04F5251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08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F6463-FF0D-6642-8766-8BD4CFABC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71532-38FB-FFC4-8CCA-6E0B4B52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B2B34-D4BB-400B-9ED9-C7A04F52518B}" type="slidenum">
              <a:rPr lang="en-IN" smtClean="0"/>
              <a:t>1</a:t>
            </a:fld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823C4A-1994-0014-302E-2DFA9D46C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2720" y="310700"/>
            <a:ext cx="4226560" cy="14797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2139F8-605B-6CAF-FFE9-78DFAC07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90" y="310700"/>
            <a:ext cx="1218593" cy="1187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7B4567-98DF-146E-AC41-6B7B19AB6C99}"/>
              </a:ext>
            </a:extLst>
          </p:cNvPr>
          <p:cNvSpPr txBox="1"/>
          <p:nvPr/>
        </p:nvSpPr>
        <p:spPr>
          <a:xfrm>
            <a:off x="1828800" y="2119233"/>
            <a:ext cx="864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Arial Narrow" panose="020B0606020202030204" pitchFamily="34" charset="0"/>
                <a:cs typeface="Times New Roman" pitchFamily="18" charset="0"/>
              </a:rPr>
              <a:t>AI-BASED ASSIGNMENT GRADING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CA5534-8979-3C9E-4066-589324986CC7}"/>
              </a:ext>
            </a:extLst>
          </p:cNvPr>
          <p:cNvSpPr txBox="1"/>
          <p:nvPr/>
        </p:nvSpPr>
        <p:spPr>
          <a:xfrm>
            <a:off x="579030" y="4033291"/>
            <a:ext cx="532300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Guided By,</a:t>
            </a:r>
          </a:p>
          <a:p>
            <a:r>
              <a:rPr lang="en-IN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Mrs.G.Rajendra</a:t>
            </a: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 Kannammal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Assistant </a:t>
            </a:r>
            <a:r>
              <a:rPr lang="en-IN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Professor,CSE</a:t>
            </a:r>
            <a:endParaRPr lang="en-IN" sz="2800" b="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BB4E4B-8473-8E07-1764-7FC4439011A1}"/>
              </a:ext>
            </a:extLst>
          </p:cNvPr>
          <p:cNvSpPr txBox="1"/>
          <p:nvPr/>
        </p:nvSpPr>
        <p:spPr>
          <a:xfrm>
            <a:off x="7052176" y="3550845"/>
            <a:ext cx="48228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600" b="1" dirty="0">
                <a:latin typeface="Arial Narrow" panose="020B0606020202030204" pitchFamily="34" charset="0"/>
                <a:cs typeface="Arial" panose="020B0604020202020204" pitchFamily="34" charset="0"/>
              </a:rPr>
              <a:t>Presented By,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Dennis Cyrus J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(811722104027)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Elvin Joseph B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(811722104039)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Harrish </a:t>
            </a:r>
            <a:r>
              <a:rPr lang="en-IN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Raghavendaar</a:t>
            </a: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 R </a:t>
            </a:r>
            <a:r>
              <a:rPr lang="en-IN" sz="2800" b="0" dirty="0" err="1">
                <a:solidFill>
                  <a:schemeClr val="tx1"/>
                </a:solidFill>
                <a:latin typeface="Arial Narrow" panose="020B0606020202030204" pitchFamily="34" charset="0"/>
              </a:rPr>
              <a:t>R</a:t>
            </a:r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 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(811722104051)</a:t>
            </a:r>
          </a:p>
          <a:p>
            <a:r>
              <a:rPr lang="en-IN" sz="2800" b="0" dirty="0">
                <a:solidFill>
                  <a:schemeClr val="tx1"/>
                </a:solidFill>
                <a:latin typeface="Arial Narrow" panose="020B0606020202030204" pitchFamily="34" charset="0"/>
              </a:rPr>
              <a:t>Jeevan T </a:t>
            </a:r>
            <a:r>
              <a:rPr lang="en-IN" sz="2600" dirty="0">
                <a:latin typeface="Arial Narrow" panose="020B0606020202030204" pitchFamily="34" charset="0"/>
                <a:cs typeface="Arial" panose="020B0604020202020204" pitchFamily="34" charset="0"/>
              </a:rPr>
              <a:t>(811722104063)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001504-8978-952D-A050-D256FE3147B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F53868-5069-8964-5862-0DB5BEBDFF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717" y="414583"/>
            <a:ext cx="1197867" cy="154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437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DA767-0430-81D3-0F38-550A00BDC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26B9-647D-15D8-32CB-0F73D3CE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4 : AI Grading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50F938-D2E9-B244-71F5-69440FDC4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625043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FEF9D9-72DB-F67E-1072-3BFA24355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00223"/>
            <a:ext cx="835001" cy="1078748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0D34693-93A2-A38C-8CD6-D91ED613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BC201E83-2462-453F-6249-544EB34B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10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A875D3-DF79-5837-C821-595F59DA7EE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5158031-806F-87F9-19DC-695AD815D3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4" y="1665782"/>
            <a:ext cx="10833855" cy="56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dirty="0">
                <a:latin typeface="Arial Narrow" panose="020B0606020202030204" pitchFamily="34" charset="0"/>
              </a:rPr>
              <a:t>.</a:t>
            </a:r>
            <a:r>
              <a:rPr lang="en-GB" b="1" dirty="0"/>
              <a:t> Purpose:</a:t>
            </a:r>
            <a:br>
              <a:rPr lang="en-GB" dirty="0"/>
            </a:br>
            <a:r>
              <a:rPr lang="en-GB" dirty="0"/>
              <a:t>To evaluate student assignments using AI based on the rubric provided.</a:t>
            </a:r>
          </a:p>
          <a:p>
            <a:pPr>
              <a:buNone/>
            </a:pPr>
            <a:r>
              <a:rPr lang="en-GB" b="1" dirty="0"/>
              <a:t>Details: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Integration with </a:t>
            </a:r>
            <a:r>
              <a:rPr lang="en-GB" b="1" dirty="0" err="1"/>
              <a:t>Groq</a:t>
            </a:r>
            <a:r>
              <a:rPr lang="en-GB" b="1" dirty="0"/>
              <a:t> AI API: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Sends extracted text and rubric for evaluation.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Receives a </a:t>
            </a:r>
            <a:r>
              <a:rPr lang="en-GB" sz="2000" b="1" dirty="0"/>
              <a:t>score</a:t>
            </a:r>
            <a:r>
              <a:rPr lang="en-GB" sz="2000" dirty="0"/>
              <a:t> and </a:t>
            </a:r>
            <a:r>
              <a:rPr lang="en-GB" sz="2000" b="1" dirty="0"/>
              <a:t>feedback</a:t>
            </a:r>
            <a:r>
              <a:rPr lang="en-GB" sz="2000" dirty="0"/>
              <a:t> (explanations/comments).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Rubric Matching: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Aligns rubric criteria to specific sections of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Feedback Storage: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Stores graded results in database for later viewing.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Transparency: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/>
              <a:t>Shows students the marks and comments for each rubric criterion.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23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9F4BB-EFB3-59A2-06C3-0A41053B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C29-1B1A-F745-F855-BBC6D7707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5 : Results Display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144538-10E2-525C-993B-0482B31F1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25B56A-C113-007E-A6DA-BB01497D9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6D3D9-6D4C-CCD9-B782-D8D209D68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F83254E-F678-BF5C-29CB-0C21034C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11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5B08ED-84DA-1E19-ED71-2028034A226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9BAC0E15-BCAF-C51F-C368-489604C954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360" y="1961371"/>
            <a:ext cx="10983900" cy="4850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en-GB" sz="2400" b="1" dirty="0"/>
              <a:t> Purpose:</a:t>
            </a:r>
            <a:br>
              <a:rPr lang="en-GB" sz="2400" dirty="0"/>
            </a:br>
            <a:r>
              <a:rPr lang="en-GB" sz="2400" dirty="0"/>
              <a:t>To present grading outcomes and enable review for both staff and students.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Submission Listing:</a:t>
            </a:r>
            <a:r>
              <a:rPr lang="en-GB" sz="2400" dirty="0"/>
              <a:t> Shows all student submissions with status and timestamps.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Score &amp; Feedback Display:</a:t>
            </a:r>
            <a:r>
              <a:rPr lang="en-GB" sz="2400" dirty="0"/>
              <a:t> Presents rubric-based scores and AI-generated comments.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Teacher Review:</a:t>
            </a:r>
            <a:r>
              <a:rPr lang="en-GB" sz="2400" dirty="0"/>
              <a:t> Allows manual override, comments, and marking for re-evaluation.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Student View:</a:t>
            </a:r>
            <a:r>
              <a:rPr lang="en-GB" sz="2400" dirty="0"/>
              <a:t> Students can view their grades and detailed feedback securely.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Analytics:</a:t>
            </a:r>
            <a:r>
              <a:rPr lang="en-GB" sz="2400" dirty="0"/>
              <a:t> Provides class performance summary and criterion-wise insights.</a:t>
            </a:r>
          </a:p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2400" dirty="0">
              <a:latin typeface="Arial Narrow" panose="020B0606020202030204" pitchFamily="34" charset="0"/>
            </a:endParaRPr>
          </a:p>
          <a:p>
            <a:pPr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87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A3C45-02DF-867E-3901-A6189855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E55E-C512-26BB-2D1C-C2DA5A6C4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BF2295-F9D8-620B-CE3F-96DB7B179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2FE1329-1E1B-8DB2-CE7E-52D28FF2B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70144-D4FB-30EA-CE53-8A0B6D7E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D6EF43B-03AC-1502-3BCB-DF181CF1C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12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D94A2-5A86-21EA-592C-492CA64F0726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A7D5BEB-B2C1-F38A-893A-708027662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20" y="1737894"/>
            <a:ext cx="8180133" cy="4591785"/>
          </a:xfrm>
        </p:spPr>
      </p:pic>
    </p:spTree>
    <p:extLst>
      <p:ext uri="{BB962C8B-B14F-4D97-AF65-F5344CB8AC3E}">
        <p14:creationId xmlns:p14="http://schemas.microsoft.com/office/powerpoint/2010/main" val="267731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9BBA-2275-603C-9C6B-13C8C152F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FB16-13BE-2B90-F45B-4A8432E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20CD4-D7E3-E8D3-556A-3E3A49254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09160-54AF-30FA-6923-383860A2B7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493" y="574979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2D5E7-5E30-5CEB-F9EC-6A71EE6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FFF7858-276A-66B5-32E7-7D69459F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13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5DAFE-21EB-B45D-B188-DA0D6933FA4C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8902DAD-6C8D-71AE-7165-C0F50CA0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1060" y="1737360"/>
            <a:ext cx="8233192" cy="4582160"/>
          </a:xfrm>
        </p:spPr>
      </p:pic>
    </p:spTree>
    <p:extLst>
      <p:ext uri="{BB962C8B-B14F-4D97-AF65-F5344CB8AC3E}">
        <p14:creationId xmlns:p14="http://schemas.microsoft.com/office/powerpoint/2010/main" val="3440902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37407-19B9-E23D-F6AD-2C0D66BF6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9C4-BF24-EC19-0E90-2511924A3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CONCLUSION &amp; FUTURE ENHANCEMENT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1F25FD-962D-41F4-CA46-C707CAB1F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7100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C2F14A-CE42-2F9C-0342-79438DFE4F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899" y="601497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04430-744E-6B41-D7A5-C467A2385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9E2D9-34B9-AB60-89C3-59F430645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14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51610E-B05A-5427-A860-095AA66DC53D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5F516F1-4E66-A17B-98D6-D5D9A0EF2A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309" y="2046560"/>
            <a:ext cx="10804342" cy="4161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>
                <a:latin typeface="Arial Narrow" panose="020B0606020202030204" pitchFamily="34" charset="0"/>
              </a:rPr>
              <a:t> Separating the Assignment Grader into distinct Uploading &amp; Text Conversion, Student, and     Teacher modules improves organization, scalability, reusability, and maintainability, making the system more efficient and user-friendly.</a:t>
            </a:r>
          </a:p>
          <a:p>
            <a:r>
              <a:rPr lang="en-US" sz="2400" dirty="0">
                <a:latin typeface="Arial Narrow" panose="020B0606020202030204" pitchFamily="34" charset="0"/>
              </a:rPr>
              <a:t> Future Enhancement: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 Narrow" panose="020B0606020202030204" pitchFamily="34" charset="0"/>
              </a:rPr>
              <a:t> Add login for staff and students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 Narrow" panose="020B0606020202030204" pitchFamily="34" charset="0"/>
              </a:rPr>
              <a:t> Allow students to upload other file types (like Word documents)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 Narrow" panose="020B0606020202030204" pitchFamily="34" charset="0"/>
              </a:rPr>
              <a:t> Show grading results with comments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 Narrow" panose="020B0606020202030204" pitchFamily="34" charset="0"/>
              </a:rPr>
              <a:t> Save submissions and results online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 Narrow" panose="020B0606020202030204" pitchFamily="34" charset="0"/>
              </a:rPr>
              <a:t> Let teachers edit or reuse rubrics</a:t>
            </a:r>
          </a:p>
        </p:txBody>
      </p:sp>
    </p:spTree>
    <p:extLst>
      <p:ext uri="{BB962C8B-B14F-4D97-AF65-F5344CB8AC3E}">
        <p14:creationId xmlns:p14="http://schemas.microsoft.com/office/powerpoint/2010/main" val="28473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4C597-E4B3-5B50-A65E-BC76E7A55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9CFC8-6DE9-6191-DF29-FA165FE8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61211-5A2C-EC6F-67B6-1811704C1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3" y="1845733"/>
            <a:ext cx="11035144" cy="440559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Xie, W., Niu, J., Xue, C. J., &amp; Guan, N. (2024). Grade Like a Human: Rethinking Automated Assessment with Large Language Models. </a:t>
            </a:r>
            <a:r>
              <a:rPr lang="en-IN" sz="3200" dirty="0" err="1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 preprint arXiv:2405.19694. ARXIV.ORG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Gobrecht, A., Tuma, F., Möller, M., Zöller, T., </a:t>
            </a:r>
            <a:r>
              <a:rPr lang="en-IN" sz="3200" dirty="0" err="1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Zakhvatkin</a:t>
            </a: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, M., </a:t>
            </a:r>
            <a:r>
              <a:rPr lang="en-IN" sz="3200" dirty="0" err="1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Wuttig</a:t>
            </a: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, A., Sommerfeldt, H., &amp; Schütt, S. (2024). Beyond Human Subjectivity and Error: A Novel AI Grading System. </a:t>
            </a:r>
            <a:r>
              <a:rPr lang="en-IN" sz="3200" dirty="0" err="1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arXiv</a:t>
            </a:r>
            <a:r>
              <a:rPr lang="en-IN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 preprint arXiv:2405.04323.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>
                <a:latin typeface="Arial Narrow" panose="020B0606020202030204" pitchFamily="34" charset="0"/>
                <a:ea typeface="SimSun-ExtB" panose="02010609060101010101" pitchFamily="49" charset="-122"/>
                <a:cs typeface="Times New Roman" panose="02020603050405020304" pitchFamily="18" charset="0"/>
              </a:rPr>
              <a:t>Grading Exams Using Large Language Models: A Comparison. </a:t>
            </a:r>
            <a:endParaRPr lang="en-IN" sz="3200" dirty="0">
              <a:latin typeface="Arial Narrow" panose="020B0606020202030204" pitchFamily="34" charset="0"/>
              <a:ea typeface="SimSun-ExtB" panose="02010609060101010101" pitchFamily="49" charset="-122"/>
              <a:cs typeface="Times New Roman" panose="02020603050405020304" pitchFamily="18" charset="0"/>
            </a:endParaRPr>
          </a:p>
          <a:p>
            <a:endParaRPr lang="en-IN" sz="3200" dirty="0">
              <a:latin typeface="Arial Narrow" panose="020B0606020202030204" pitchFamily="34" charset="0"/>
              <a:ea typeface="SimSun-ExtB" panose="020106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EC439-2940-F9CA-EE74-1D44C2435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606668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A3E513-4EB5-7228-0BE5-7E7D49B54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624417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367F3F9D-1212-E1A2-DE76-E6120E0A2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BD76637-3273-AC57-F5D9-8821747D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15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2F6B93-DC60-08EB-48B4-4AF2D078049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48771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AC1C-DC84-C189-0557-80B7D0E4E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513D11-1779-6000-F606-2C324D459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55" y="540502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DA895E-7B88-F1FF-EDD0-D416AA4D59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8799" y="540502"/>
            <a:ext cx="835001" cy="1078748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5405B56-2598-F400-4C24-58D927716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49" y="1619250"/>
            <a:ext cx="9525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87BF4D-AB30-E92E-3A92-0DD362EE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C68C8-ED57-E6BE-3192-0E18B5398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16</a:t>
            </a:fld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E54C9-82E7-8C2B-4B42-CD1BE982EF90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887698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2F42-A25D-BF9C-A0AF-EBAD63B5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FDB95-4463-528E-B019-E5027CB3C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57152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42175-7A36-BEB5-FD67-A311E33D5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9583" y="414584"/>
            <a:ext cx="835001" cy="10787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EC1F9EB-D264-0699-E26D-059B872C6946}"/>
              </a:ext>
            </a:extLst>
          </p:cNvPr>
          <p:cNvSpPr txBox="1"/>
          <p:nvPr/>
        </p:nvSpPr>
        <p:spPr>
          <a:xfrm>
            <a:off x="529937" y="1865341"/>
            <a:ext cx="1097279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This project is an AI-powered assignment grading system that automates the evaluation of student assignments.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Students upload their assignments in PDF format, and PDF.js extracts the text.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Teachers input grading criteria, and </a:t>
            </a:r>
            <a:r>
              <a:rPr lang="en-US" sz="3200" dirty="0" err="1">
                <a:latin typeface="Arial Narrow" panose="020B0606020202030204" pitchFamily="34" charset="0"/>
              </a:rPr>
              <a:t>Groq’s</a:t>
            </a:r>
            <a:r>
              <a:rPr lang="en-US" sz="3200" dirty="0">
                <a:latin typeface="Arial Narrow" panose="020B0606020202030204" pitchFamily="34" charset="0"/>
              </a:rPr>
              <a:t> Llama 3 AI model evaluates the assignment.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The AI generates a grade and detailed feedback, ensuring fair and consistent grading.</a:t>
            </a:r>
          </a:p>
          <a:p>
            <a:endParaRPr lang="en-IN" sz="3200" dirty="0">
              <a:latin typeface="Arial Narrow" panose="020B0606020202030204" pitchFamily="34" charset="0"/>
            </a:endParaRP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32F15E37-3C9C-F131-DFE9-269569AA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C43986DB-D204-7BB1-E06F-D9C5F657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2</a:t>
            </a:fld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1C99EE-ADD0-B258-BBE9-90C85AA576B8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508619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E15F8-FBD0-4E18-6BDF-C3A66DE41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7603-9965-1EF9-F2A6-C2DF5E3F4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OBJECTIVE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3F4F8-BDFF-5FBD-7EF9-384888096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1256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57400C-9629-42E1-C79A-FBE23EEE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8804" y="52318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40F6BA-9046-A10A-3354-1F6DC059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87D7D-3285-31F5-A56F-BEC420AC1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3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A05329-7F26-805C-2797-D24B916EDE4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E8E8D7-5CDE-63D6-9684-83CD49361023}"/>
              </a:ext>
            </a:extLst>
          </p:cNvPr>
          <p:cNvSpPr txBox="1"/>
          <p:nvPr/>
        </p:nvSpPr>
        <p:spPr>
          <a:xfrm>
            <a:off x="546939" y="1973938"/>
            <a:ext cx="1036186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Automate Assignment Evaluation – Extract text from PDF assignments and analyze them using AI.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Enable Custom Grading Criteria – Teachers can set grading parameters like clarity, structure, and accuracy.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Provide Instant Feedback – Students receive real-time grades and improvement suggestions.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Arial Narrow" panose="020B0606020202030204" pitchFamily="34" charset="0"/>
              </a:rPr>
              <a:t>Enhance Educational Efficiency – Saves time and effort for teachers, making grading faster and smarter</a:t>
            </a:r>
          </a:p>
          <a:p>
            <a:endParaRPr lang="en-IN" sz="32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52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6B8C1-999B-4CCF-4F51-044707072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96CF-62E8-3667-18F7-B203E129B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LITERATURE SURVEY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660B60-F045-A041-B90A-3B8459A1E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24" y="60493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F0F0D6-2C6D-2D51-620E-6208FBB6A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42521"/>
            <a:ext cx="835001" cy="107874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36F0F1-DEE8-E07C-5FF1-9208B1EA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253612"/>
              </p:ext>
            </p:extLst>
          </p:nvPr>
        </p:nvGraphicFramePr>
        <p:xfrm>
          <a:off x="885865" y="2020173"/>
          <a:ext cx="10668826" cy="398404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192317">
                  <a:extLst>
                    <a:ext uri="{9D8B030D-6E8A-4147-A177-3AD203B41FA5}">
                      <a16:colId xmlns:a16="http://schemas.microsoft.com/office/drawing/2014/main" val="2874843043"/>
                    </a:ext>
                  </a:extLst>
                </a:gridCol>
                <a:gridCol w="3834245">
                  <a:extLst>
                    <a:ext uri="{9D8B030D-6E8A-4147-A177-3AD203B41FA5}">
                      <a16:colId xmlns:a16="http://schemas.microsoft.com/office/drawing/2014/main" val="2512751112"/>
                    </a:ext>
                  </a:extLst>
                </a:gridCol>
                <a:gridCol w="1537855">
                  <a:extLst>
                    <a:ext uri="{9D8B030D-6E8A-4147-A177-3AD203B41FA5}">
                      <a16:colId xmlns:a16="http://schemas.microsoft.com/office/drawing/2014/main" val="3054159816"/>
                    </a:ext>
                  </a:extLst>
                </a:gridCol>
                <a:gridCol w="4104409">
                  <a:extLst>
                    <a:ext uri="{9D8B030D-6E8A-4147-A177-3AD203B41FA5}">
                      <a16:colId xmlns:a16="http://schemas.microsoft.com/office/drawing/2014/main" val="2258209217"/>
                    </a:ext>
                  </a:extLst>
                </a:gridCol>
              </a:tblGrid>
              <a:tr h="353815"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 err="1">
                          <a:latin typeface="Arial Narrow" panose="020B0606020202030204" pitchFamily="34" charset="0"/>
                        </a:rPr>
                        <a:t>S.No</a:t>
                      </a:r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Paper Title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Year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Arial Narrow" panose="020B0606020202030204" pitchFamily="34" charset="0"/>
                        </a:rPr>
                        <a:t>Remark</a:t>
                      </a: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1581155362"/>
                  </a:ext>
                </a:extLst>
              </a:tr>
              <a:tr h="954402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Grade Like a Human: Rethinking Automated Assessment with Large Language Models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2021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dirty="0"/>
                        <a:t>Discusses use of LLMs to mimic human-like grading </a:t>
                      </a:r>
                      <a:r>
                        <a:rPr lang="en-GB" sz="2000" dirty="0" err="1"/>
                        <a:t>behavior</a:t>
                      </a:r>
                      <a:r>
                        <a:rPr lang="en-GB" sz="2000" dirty="0"/>
                        <a:t>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529073945"/>
                  </a:ext>
                </a:extLst>
              </a:tr>
              <a:tr h="1124218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Beyond Human Subjectivity and Error: A Novel AI Grading System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2020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dirty="0"/>
                        <a:t>Proposes an AI-based system to eliminate human bias in evaluation.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045999"/>
                  </a:ext>
                </a:extLst>
              </a:tr>
              <a:tr h="125723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3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Grading Exams Using Large Language Models: A Comparison</a:t>
                      </a:r>
                      <a:endParaRPr lang="en-IN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Arial Narrow" panose="020B0606020202030204" pitchFamily="34" charset="0"/>
                        </a:rPr>
                        <a:t>2022</a:t>
                      </a:r>
                    </a:p>
                  </a:txBody>
                  <a:tcPr marL="29579" marR="29579" marT="14789" marB="14789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sz="2000" dirty="0"/>
                        <a:t>Compares multiple LLMs for grading accuracy and consistency.</a:t>
                      </a:r>
                      <a:endParaRPr lang="en-US" sz="2000" dirty="0">
                        <a:latin typeface="Arial Narrow" panose="020B0606020202030204" pitchFamily="34" charset="0"/>
                      </a:endParaRPr>
                    </a:p>
                  </a:txBody>
                  <a:tcPr marL="29579" marR="29579" marT="14789" marB="14789" anchor="ctr"/>
                </a:tc>
                <a:extLst>
                  <a:ext uri="{0D108BD9-81ED-4DB2-BD59-A6C34878D82A}">
                    <a16:rowId xmlns:a16="http://schemas.microsoft.com/office/drawing/2014/main" val="4217576552"/>
                  </a:ext>
                </a:extLst>
              </a:tr>
            </a:tbl>
          </a:graphicData>
        </a:graphic>
      </p:graphicFrame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9EE0338-01C7-27BD-3C9E-7C514FAF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E43F62F-0C41-E63D-700E-28EDBA68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4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889B96-F0BE-9A02-4673-9EB768C39D34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1222130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A5E8-8902-E721-595C-698346B90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D365-22F1-2CED-4673-4D0599875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EXISTING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37EBEA-BB3F-C98C-7129-B5AF843E4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495681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1BA251-FD80-BCAA-A4D1-26223AA8B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433271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4CDA1-D632-A133-533A-2F9C2C83A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5E3D3-93A3-9ED8-F9D2-25782DC3F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5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FC970-66FD-EFD3-536B-1BC799238495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D50E87-B4A4-5745-5D7B-F2E68382B83F}"/>
              </a:ext>
            </a:extLst>
          </p:cNvPr>
          <p:cNvSpPr/>
          <p:nvPr/>
        </p:nvSpPr>
        <p:spPr>
          <a:xfrm>
            <a:off x="753389" y="2351461"/>
            <a:ext cx="2083631" cy="10343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9976350-06B9-6873-4E8A-6477B010E588}"/>
              </a:ext>
            </a:extLst>
          </p:cNvPr>
          <p:cNvSpPr/>
          <p:nvPr/>
        </p:nvSpPr>
        <p:spPr>
          <a:xfrm>
            <a:off x="3563036" y="2351460"/>
            <a:ext cx="2083631" cy="103432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Document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466151C-5EC1-C725-863E-89C93D883416}"/>
              </a:ext>
            </a:extLst>
          </p:cNvPr>
          <p:cNvSpPr/>
          <p:nvPr/>
        </p:nvSpPr>
        <p:spPr>
          <a:xfrm>
            <a:off x="6526970" y="2351459"/>
            <a:ext cx="2083630" cy="103432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LLM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F12CCD-CD6D-34B6-01AC-A6E529504C2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2837020" y="2868621"/>
            <a:ext cx="72601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37095C-7FBE-38AC-D85B-3C1E073D6DB2}"/>
              </a:ext>
            </a:extLst>
          </p:cNvPr>
          <p:cNvCxnSpPr>
            <a:cxnSpLocks/>
            <a:stCxn id="22" idx="6"/>
            <a:endCxn id="23" idx="2"/>
          </p:cNvCxnSpPr>
          <p:nvPr/>
        </p:nvCxnSpPr>
        <p:spPr>
          <a:xfrm flipV="1">
            <a:off x="5646667" y="2868620"/>
            <a:ext cx="88030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04B4D1B-AB1A-9E78-A83D-2551971C5552}"/>
              </a:ext>
            </a:extLst>
          </p:cNvPr>
          <p:cNvSpPr/>
          <p:nvPr/>
        </p:nvSpPr>
        <p:spPr>
          <a:xfrm>
            <a:off x="9354980" y="2351461"/>
            <a:ext cx="2083631" cy="1034321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Text conversion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3FC12D-D565-331E-83C9-5585DA430885}"/>
              </a:ext>
            </a:extLst>
          </p:cNvPr>
          <p:cNvCxnSpPr>
            <a:stCxn id="23" idx="6"/>
            <a:endCxn id="26" idx="2"/>
          </p:cNvCxnSpPr>
          <p:nvPr/>
        </p:nvCxnSpPr>
        <p:spPr>
          <a:xfrm>
            <a:off x="8610600" y="2868620"/>
            <a:ext cx="744380" cy="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DCCE721-E210-9F24-1194-7217294B58BE}"/>
              </a:ext>
            </a:extLst>
          </p:cNvPr>
          <p:cNvSpPr txBox="1"/>
          <p:nvPr/>
        </p:nvSpPr>
        <p:spPr>
          <a:xfrm>
            <a:off x="5665031" y="3016448"/>
            <a:ext cx="1608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Upload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A6F7BE-5BDE-0003-F840-F565CFA6FB23}"/>
              </a:ext>
            </a:extLst>
          </p:cNvPr>
          <p:cNvSpPr txBox="1"/>
          <p:nvPr/>
        </p:nvSpPr>
        <p:spPr>
          <a:xfrm>
            <a:off x="9336610" y="3767741"/>
            <a:ext cx="1060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Generate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9229E3-2325-7D0B-C38C-25044B8ED943}"/>
              </a:ext>
            </a:extLst>
          </p:cNvPr>
          <p:cNvSpPr/>
          <p:nvPr/>
        </p:nvSpPr>
        <p:spPr>
          <a:xfrm>
            <a:off x="9433931" y="4529584"/>
            <a:ext cx="1925728" cy="902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Scores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1868805-CBAD-26BE-8E61-52267BE821FC}"/>
              </a:ext>
            </a:extLst>
          </p:cNvPr>
          <p:cNvCxnSpPr>
            <a:cxnSpLocks/>
            <a:stCxn id="26" idx="4"/>
            <a:endCxn id="30" idx="0"/>
          </p:cNvCxnSpPr>
          <p:nvPr/>
        </p:nvCxnSpPr>
        <p:spPr>
          <a:xfrm flipH="1">
            <a:off x="10396795" y="3385782"/>
            <a:ext cx="1" cy="1143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7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132E-50EF-3EA4-66A3-46990F333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6FC13-5D60-DE1F-837A-B57A3BEB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PROPOSED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2A2ED-2AEE-2461-0B53-56E567481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39" y="530910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63862F-06DD-65E3-B644-F95B6EAC5B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4982" y="530910"/>
            <a:ext cx="835001" cy="107874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CB8CB-78E4-9AB8-22B2-5E87D95D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6EFA4-065A-835C-04FC-CD762909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6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ED6BC-8610-700F-77E6-4FF6049B3CFF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185903DE-CAE2-0E6F-28D9-47977AAE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47" y="1737361"/>
            <a:ext cx="10449036" cy="4638784"/>
          </a:xfrm>
        </p:spPr>
      </p:pic>
    </p:spTree>
    <p:extLst>
      <p:ext uri="{BB962C8B-B14F-4D97-AF65-F5344CB8AC3E}">
        <p14:creationId xmlns:p14="http://schemas.microsoft.com/office/powerpoint/2010/main" val="3150471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5CF0-35AA-8683-D201-FF33EB3F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349D2-6B61-2BA6-D2CF-CA30B149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1 : User Management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6A44D6-A38A-4A50-B469-3D93F01DB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6" y="56445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8B6C87-74C4-4DFC-63CF-98FC93D26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179" y="56445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AA29FE9B-38C6-80F2-5188-0EBA8A3E3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1360" y="1784280"/>
            <a:ext cx="10983900" cy="4288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en-GB" sz="2400" b="1" dirty="0"/>
              <a:t> Purpose:</a:t>
            </a:r>
            <a:br>
              <a:rPr lang="en-GB" sz="2400" dirty="0"/>
            </a:br>
            <a:r>
              <a:rPr lang="en-GB" sz="2400" dirty="0"/>
              <a:t>To manage </a:t>
            </a:r>
            <a:r>
              <a:rPr lang="en-GB" sz="2400" b="1" dirty="0"/>
              <a:t>authentication and role-based access</a:t>
            </a:r>
            <a:r>
              <a:rPr lang="en-GB" sz="2400" dirty="0"/>
              <a:t>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Login System:</a:t>
            </a:r>
            <a:r>
              <a:rPr lang="en-GB" sz="2400" dirty="0"/>
              <a:t> Provides secure login for both staff and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Role Separation: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Staff (Teachers):</a:t>
            </a:r>
            <a:r>
              <a:rPr lang="en-GB" sz="2400" dirty="0"/>
              <a:t> Can create assignments, upload rubrics, and view results.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b="1" dirty="0"/>
              <a:t>Students:</a:t>
            </a:r>
            <a:r>
              <a:rPr lang="en-GB" sz="2400" dirty="0"/>
              <a:t> Can view assignments, upload submissions, and view their graded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Session Management:</a:t>
            </a:r>
            <a:r>
              <a:rPr lang="en-GB" sz="2400" dirty="0"/>
              <a:t> Maintains login sessions using cookies or tokens for consistent user experience.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61FE8-DB19-060C-CC1D-F5D9F3F0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2DA0C-64D8-CB47-2B7F-372EC52B1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7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82144-3AF9-4968-3010-7525E44A553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3035638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E477-91D6-9A8B-A987-DC34B46B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8751-8E1A-CF5A-2BB9-F2977EB2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2 : Assignment Creation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992E94-073A-38F2-4F6B-8A879E77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1448E-2838-D329-C4BC-CD264FD87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19" y="512569"/>
            <a:ext cx="835001" cy="1078748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0D09A7C2-4ABC-B38D-A2CD-32D906012B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05" y="1945866"/>
            <a:ext cx="10162564" cy="4572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GB" sz="2200" b="1" dirty="0"/>
              <a:t>Purpose:</a:t>
            </a:r>
            <a:br>
              <a:rPr lang="en-GB" sz="2200" dirty="0"/>
            </a:br>
            <a:r>
              <a:rPr lang="en-GB" sz="2200" dirty="0"/>
              <a:t>To allow staff to define and distribute assignments.</a:t>
            </a:r>
          </a:p>
          <a:p>
            <a:pPr>
              <a:buNone/>
            </a:pPr>
            <a:r>
              <a:rPr lang="en-GB" sz="2200" b="1" dirty="0"/>
              <a:t>Details:</a:t>
            </a:r>
            <a:endParaRPr lang="en-GB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Assignment Setup:</a:t>
            </a:r>
            <a:r>
              <a:rPr lang="en-GB" sz="2200" dirty="0"/>
              <a:t> Teachers input: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Assignment title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Description/guidelines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dirty="0"/>
              <a:t>Grading rubric (criteria and weights)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Rubric Format:</a:t>
            </a:r>
            <a:r>
              <a:rPr lang="en-GB" sz="2200" dirty="0"/>
              <a:t> Structured as JSON or form inputs for AI evaluation compatibility.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Unique Upload Link:</a:t>
            </a:r>
            <a:r>
              <a:rPr lang="en-GB" sz="2200" dirty="0"/>
              <a:t> Generates a secure link for each assignment for student submissions.</a:t>
            </a:r>
          </a:p>
          <a:p>
            <a:pPr marL="0" indent="0" algn="just">
              <a:buClr>
                <a:schemeClr val="tx1"/>
              </a:buClr>
              <a:buNone/>
            </a:pPr>
            <a:endParaRPr lang="en-US" sz="2200" dirty="0">
              <a:latin typeface="Arial Narrow" panose="020B0606020202030204" pitchFamily="34" charset="0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F4B52F62-A520-12DA-4682-7223121C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7B5B57C-268A-B907-5DBA-913526D6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8</a:t>
            </a:fld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CFE8E-3765-A52A-E3AE-FCEE4A741BD2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413483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A873-F85D-C140-6918-D920E7294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42BBA-F468-51B9-94FA-288D36FC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 anchorCtr="0">
            <a:normAutofit/>
          </a:bodyPr>
          <a:lstStyle/>
          <a:p>
            <a:pPr algn="ctr"/>
            <a:r>
              <a:rPr lang="en-IN" sz="4400" b="1" dirty="0">
                <a:latin typeface="Arial Narrow" panose="020B0606020202030204" pitchFamily="34" charset="0"/>
              </a:rPr>
              <a:t>MODULE 3 : PDF Upload &amp; Text Extraction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DC7E4E-A1C4-0852-3F1E-5EE2FD545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98" y="574979"/>
            <a:ext cx="978762" cy="953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4C7856-005F-22E8-4ECD-6A64D75F8C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470" y="574979"/>
            <a:ext cx="835001" cy="1078748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D6E3B88B-DECF-FEFA-3F15-68DA54533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IN" sz="1100" dirty="0"/>
              <a:t>20CS6202 - DESIGN PROJECT 2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6EA24-A892-DCF4-04AF-00F99E3B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963B2B34-D4BB-400B-9ED9-C7A04F52518B}" type="slidenum">
              <a:rPr lang="en-IN" smtClean="0"/>
              <a:t>9</a:t>
            </a:fld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114360-66CB-5666-5801-CEC3FDB7D561}"/>
              </a:ext>
            </a:extLst>
          </p:cNvPr>
          <p:cNvSpPr txBox="1"/>
          <p:nvPr/>
        </p:nvSpPr>
        <p:spPr>
          <a:xfrm>
            <a:off x="871405" y="6503847"/>
            <a:ext cx="2369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/>
                </a:solidFill>
              </a:rPr>
              <a:t>DD/MM/YYYY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060E1B8-C3E3-E472-CAE8-89536177A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498" y="1580306"/>
            <a:ext cx="10632985" cy="482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dirty="0">
                <a:latin typeface="Arial Narrow" panose="020B0606020202030204" pitchFamily="34" charset="0"/>
              </a:rPr>
              <a:t>.</a:t>
            </a:r>
            <a:r>
              <a:rPr lang="en-GB" sz="2400" b="1" dirty="0"/>
              <a:t> Purpose:</a:t>
            </a:r>
            <a:br>
              <a:rPr lang="en-GB" sz="2400" dirty="0"/>
            </a:br>
            <a:r>
              <a:rPr lang="en-GB" sz="2400" dirty="0"/>
              <a:t>To allow students to upload their work and extract its text for grading.</a:t>
            </a:r>
          </a:p>
          <a:p>
            <a:pPr>
              <a:buNone/>
            </a:pPr>
            <a:r>
              <a:rPr lang="en-GB" sz="2400" b="1" dirty="0"/>
              <a:t>Details: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File Upload: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Supports PDF (can be enhanced to include DOCX).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Verifies file type and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Text Extraction: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Uses </a:t>
            </a:r>
            <a:r>
              <a:rPr lang="en-GB" sz="2400" b="1" dirty="0"/>
              <a:t>PDF.js</a:t>
            </a:r>
            <a:r>
              <a:rPr lang="en-GB" sz="2400" dirty="0"/>
              <a:t> to extract text from uploaded PDFs.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Handles formatting issues and multiple pages.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Pre-processing:</a:t>
            </a:r>
            <a:endParaRPr lang="en-GB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May clean text (remove headers/footers) before sending to grading module.</a:t>
            </a:r>
          </a:p>
        </p:txBody>
      </p:sp>
    </p:spTree>
    <p:extLst>
      <p:ext uri="{BB962C8B-B14F-4D97-AF65-F5344CB8AC3E}">
        <p14:creationId xmlns:p14="http://schemas.microsoft.com/office/powerpoint/2010/main" val="10020838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Words>1026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Arial</vt:lpstr>
      <vt:lpstr>Arial Narrow</vt:lpstr>
      <vt:lpstr>Calibri</vt:lpstr>
      <vt:lpstr>Calibri Light</vt:lpstr>
      <vt:lpstr>Times New Roman</vt:lpstr>
      <vt:lpstr>Wingdings</vt:lpstr>
      <vt:lpstr>Retrospect</vt:lpstr>
      <vt:lpstr>Office Theme</vt:lpstr>
      <vt:lpstr>PowerPoint Presentation</vt:lpstr>
      <vt:lpstr>ABSTRACT</vt:lpstr>
      <vt:lpstr>OBJECTIVE</vt:lpstr>
      <vt:lpstr>LITERATURE SURVEY</vt:lpstr>
      <vt:lpstr>EXISTING SYSTEM</vt:lpstr>
      <vt:lpstr>PROPOSED SYSTEM </vt:lpstr>
      <vt:lpstr>MODULE 1 : User Management </vt:lpstr>
      <vt:lpstr>MODULE 2 : Assignment Creation</vt:lpstr>
      <vt:lpstr>MODULE 3 : PDF Upload &amp; Text Extraction</vt:lpstr>
      <vt:lpstr>MODULE 4 : AI Grading</vt:lpstr>
      <vt:lpstr>MODULE 5 : Results Display</vt:lpstr>
      <vt:lpstr>OUTPUT</vt:lpstr>
      <vt:lpstr>OUTPUT</vt:lpstr>
      <vt:lpstr>CONCLUSION &amp; FUTURE ENHANCEMENT</vt:lpstr>
      <vt:lpstr>REFERENCES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Matheswaran P</dc:creator>
  <cp:lastModifiedBy>BALAJI S</cp:lastModifiedBy>
  <cp:revision>9</cp:revision>
  <dcterms:created xsi:type="dcterms:W3CDTF">2025-05-09T08:00:13Z</dcterms:created>
  <dcterms:modified xsi:type="dcterms:W3CDTF">2025-06-04T07:12:51Z</dcterms:modified>
</cp:coreProperties>
</file>