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75" r:id="rId13"/>
    <p:sldId id="276" r:id="rId14"/>
    <p:sldId id="265" r:id="rId15"/>
    <p:sldId id="266" r:id="rId16"/>
    <p:sldId id="267" r:id="rId17"/>
    <p:sldId id="268" r:id="rId18"/>
    <p:sldId id="270" r:id="rId19"/>
    <p:sldId id="271" r:id="rId20"/>
    <p:sldId id="272" r:id="rId21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4:16:13.7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0 544 24575,'30'-15'0,"-2"-3"0,26-19 0,8-6 0,450-266 0,-495 299 0,154-91 0,-168 100 0,0-1 0,1 1 0,-1-1 0,1 1 0,-1 0 0,1 0 0,-1 1 0,6-1 0,-9 1 0,1 0 0,0 0 0,0 0 0,0 0 0,-1 0 0,1 1 0,0-1 0,0 0 0,-1 0 0,1 1 0,0-1 0,-1 0 0,1 1 0,0-1 0,-1 1 0,1-1 0,-1 1 0,1-1 0,-1 1 0,1-1 0,-1 1 0,1 0 0,-1-1 0,1 1 0,-1 0 0,0-1 0,1 1 0,-1 0 0,0 0 0,0-1 0,1 1 0,-1 0 0,0 0 0,0-1 0,0 1 0,0 0 0,0 0 0,0-1 0,0 1 0,0 0 0,-1 0 0,1-1 0,0 1 0,-1 1 0,-2 15 0,-1 0 0,-1 0 0,-1 0 0,-1-1 0,-12 25 0,-54 75 0,12-19 0,52-80 0,-28 53 0,34-63 0,0 0 0,1 0 0,-1 1 0,1-1 0,1 1 0,0-1 0,-1 14 0,2-17 0,1 1 0,0-1 0,1 0 0,-1 0 0,0 1 0,1-1 0,0 0 0,0 0 0,1-1 0,-1 1 0,1 0 0,-1-1 0,1 0 0,0 1 0,0-1 0,1 0 0,-1 0 0,1-1 0,5 4 0,2 1 0,1 0 0,0-1 0,0 0 0,27 8 0,-23-10 0,0 0 0,1-1 0,-1-1 0,1-1 0,0 0 0,-1-2 0,1 0 0,0 0 0,-1-1 0,1-1 0,-1-1 0,0-1 0,0 0 0,-1-1 0,1 0 0,-1-1 0,0-1 0,-1-1 0,0 0 0,-1-1 0,1 0 0,-2-1 0,0 0 0,13-15 0,-19 19 0,16-19 0,-19 20 0,-13 10 0,-111 80-1365,-64 52-5461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4:16:16.4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0 258 24575,'9'10'0,"-1"0"0,12 20 0,0-2 0,19 28 0,-22-31 0,0 0 0,1-2 0,2 0 0,32 29 0,74 39 0,-56-43 0,-22-18 0,14 11 0,-57-37 0,-1 0 0,1 0 0,-1 0 0,0 1 0,-1-1 0,1 1 0,-1 0 0,0 0 0,0 0 0,2 7 0,-5-12 0,0 0 0,1 0 0,-1 0 0,0 0 0,0 0 0,0 0 0,0-1 0,0 1 0,0 0 0,0 0 0,0 0 0,1 0 0,-1 0 0,0 0 0,0 0 0,0 0 0,0 0 0,0 0 0,0 0 0,1 0 0,-1 0 0,0 0 0,0 0 0,0 0 0,0 0 0,0 0 0,0 0 0,1 0 0,-1 0 0,0 0 0,0 0 0,0 1 0,0-1 0,0 0 0,0 0 0,0 0 0,1 0 0,-1 0 0,0 0 0,0 0 0,0 0 0,0 0 0,0 1 0,0-1 0,0 0 0,0 0 0,0 0 0,0 0 0,0 0 0,2-24 0,-3-50 0,1 57 0,1-126 0,-5-98 0,4 239 0,1 0 0,-1 0 0,0 0 0,-1 0 0,1 1 0,0-1 0,-1 0 0,1 0 0,-1 0 0,1 0 0,-1 0 0,0 0 0,0 1 0,0-1 0,0 0 0,0 1 0,0-1 0,0 1 0,0-1 0,-1 1 0,1-1 0,-1 1 0,1 0 0,-1 0 0,1 0 0,-1 0 0,0 0 0,0 0 0,-2-1 0,0 2 0,1 0 0,-1 0 0,1 0 0,-1 1 0,0-1 0,1 1 0,-1 0 0,1 0 0,0 0 0,-1 0 0,1 1 0,0 0 0,0-1 0,-1 1 0,-2 3 0,-18 12 0,-38 37 0,-3 3 0,64-56 0,1-1 0,-1 1 0,1-1 0,0 1 0,-1-1 0,0 1 0,1-1 0,-1 1 0,1-1 0,-1 0 0,0 1 0,1-1 0,-1 0 0,1 0 0,-1 1 0,0-1 0,0 0 0,1 0 0,-1 0 0,0 0 0,1 0 0,-1 0 0,0 0 0,1 0 0,-1 0 0,0 0 0,0 0 0,-1-1 0,2 0 0,0 0 0,0 0 0,0-1 0,0 1 0,0 0 0,1 0 0,-1 0 0,0-1 0,0 1 0,1 0 0,-1 0 0,1 0 0,-1 0 0,1 0 0,0-1 0,-1 1 0,2-1 0,31-46 59,2 3 0,2 1-1,82-76 1,13-14-1659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4:17:06.4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7575-FF99-4D7F-A9C3-342926E8CF75}" type="datetimeFigureOut">
              <a:rPr lang="en-IN" smtClean="0"/>
              <a:t>05-12-2024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F839B-19BB-44CC-B1BD-D3E4109C12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1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F839B-19BB-44CC-B1BD-D3E4109C12E1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25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0CE9-0672-4DA1-8CC6-DB7499889AC5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14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5556-AF3A-414C-B2C3-202EE24804CB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7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648-5174-4940-83FF-D926A08FCBF2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10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55B4-4D88-4EC1-AF99-7726194EA1BB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2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EC4-C332-4005-8640-679338D6D72F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83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E5DD-1CD9-4C6E-A623-7EE0B14F5D11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5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4D1-CD6E-453C-8CE8-C4BF38A87F99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87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2ADD-B891-4312-ADE7-001F44FD2BA3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61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FD40-5B3F-48CA-9E91-F177A4F9F956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2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8BCC-6910-4A61-97EF-6597F85AF1CF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48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283B-F6D4-485C-8717-981EE02556F3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B37B9-2026-DD6B-FAB8-09EE4F67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BB8833-2822-6B1C-FBFC-2674156E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2015497"/>
            <a:ext cx="11894343" cy="4604067"/>
          </a:xfrm>
        </p:spPr>
        <p:txBody>
          <a:bodyPr>
            <a:noAutofit/>
          </a:bodyPr>
          <a:lstStyle/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  </a:t>
            </a: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marL="0" indent="0" algn="ctr" rtl="0">
              <a:spcBef>
                <a:spcPts val="1000"/>
              </a:spcBef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20CS5501 DESIGN PROJECT-1</a:t>
            </a:r>
          </a:p>
          <a:p>
            <a:pPr marL="0" indent="0" algn="ctr" rtl="0">
              <a:spcBef>
                <a:spcPts val="1000"/>
              </a:spcBef>
              <a:buNone/>
            </a:pP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No. :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3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  : 05.12.2024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F88E8-C50B-0A33-52E6-4AE978D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9FFFA7C-A65A-6E5C-3DEF-5244AEB8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4" y="307337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AF824101-4335-B951-7D97-9CFD12345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332101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29C6D29-4ADE-E7C5-AA96-67EC7C0B9918}"/>
              </a:ext>
            </a:extLst>
          </p:cNvPr>
          <p:cNvSpPr/>
          <p:nvPr/>
        </p:nvSpPr>
        <p:spPr>
          <a:xfrm>
            <a:off x="1382713" y="236538"/>
            <a:ext cx="9424987" cy="1198875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>
            <a:spAutoFit/>
          </a:bodyPr>
          <a:lstStyle/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K.RAMAKRISHNAN COLLEGE OF TECHNOLOGY</a:t>
            </a: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(AUTONOMOUS), TRICHY.</a:t>
            </a:r>
            <a:endParaRPr lang="en-US" altLang="en-US" sz="3600" b="1" dirty="0">
              <a:solidFill>
                <a:srgbClr val="0000FF"/>
              </a:solidFill>
              <a:latin typeface="Arial Narrow" panose="020B060602020203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D90308-8127-FE3D-A70A-A27A0F42EB87}"/>
              </a:ext>
            </a:extLst>
          </p:cNvPr>
          <p:cNvSpPr txBox="1">
            <a:spLocks/>
          </p:cNvSpPr>
          <p:nvPr/>
        </p:nvSpPr>
        <p:spPr>
          <a:xfrm>
            <a:off x="0" y="2494915"/>
            <a:ext cx="12180887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3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A5D7-8561-CB83-E87F-15C09C62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2DC4-6180-69D4-883B-BC2AA2DC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will handle the user interface users can input search queries and view the sentiment analysis results of the tweets.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input from the user (search term).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requests to the backend to fetch tweets and sentiment results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5F183-E5E5-8CB6-2942-3E58EE92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90ED0-C5D9-8DC1-0F53-3A35762A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51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C6E9-C7D2-4805-D2B7-DFB7DC5C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BACKEND MODULE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BDE32-91BA-4C76-DAD3-734029CA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module handles the business logic of fetching tweets, processing them, and serving data to the frontend via an API.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web server to handle API requests from the frontend.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the Twitter API to fetch relevant tweets.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the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(tweets with sentiment) back to the frontend.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5CF1-4147-C3B6-BB66-CFA5E591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ACD8C-E596-E362-194C-79CB8433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72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1D2B-1F8A-0DA1-25FB-C19C52B3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MODULE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8DAF-6B01-6BBD-A974-2D3A77626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responsible for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sentiment of fetched tweets.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each tweet's text.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sentiment analysis and classify the tweet as positive, neutral, or negative.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885DF-15FF-704E-3171-614A5DA4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FF716-DD2D-34FC-8528-D649A3A2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38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5897-9E22-63B4-0E06-0EEEEE25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TWITTER API INTEGRATION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E778-7446-9724-137D-6AAE9EBE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handles the integration with the Twitter API to fetch live tweets based on user input.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 using Twitter API credentials (API Key, Secret, Access Tokens).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54AE8-EFFE-8A8E-D8BF-559A5B24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C6ABE-0324-9A1D-E2A4-DB68CF1B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910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MODULE-1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698" y="1331088"/>
            <a:ext cx="10532963" cy="4861367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Sentiment Analysis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module collects tweets using the Twitter API based on a        specified location and keywords related to mental health.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filters tweets to exclude retweets and ensures only English-language    tweets are analyzed.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of tweets into three categories: happy, depressed, or neutral based on polarity scores. This provides insights into the general mood of the tweets.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04BA-62E1-6B15-4EC2-F7F28ED2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14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MODULE-2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100" y="1435261"/>
            <a:ext cx="10485699" cy="4741702"/>
          </a:xfrm>
        </p:spPr>
        <p:txBody>
          <a:bodyPr/>
          <a:lstStyle/>
          <a:p>
            <a:pPr marL="0" indent="0">
              <a:buClr>
                <a:srgbClr val="FF0000"/>
              </a:buCl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and Reusability</a:t>
            </a: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backend uses an SQLite database to store tweets along with their sentiment and location data.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Previously analyzed tweets are retrieved from the database instead of making repetitive API calls, reducing latency and API usage.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feature ensures efficient data management and improves the module’s scalability.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FD95C-0E04-8654-9A33-27307CCD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15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5A6BB-47CA-0FB1-DBF0-FD6C563FC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5F7A-14AA-E4E7-B8DE-23B1DBE8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MODULE-3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43E6-05D1-A13E-8F7B-9F4C77FB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76" y="1400537"/>
            <a:ext cx="10474124" cy="4776426"/>
          </a:xfrm>
        </p:spPr>
        <p:txBody>
          <a:bodyPr/>
          <a:lstStyle/>
          <a:p>
            <a:pPr marL="0" indent="0">
              <a:buClr>
                <a:srgbClr val="FF0000"/>
              </a:buCl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Reporting</a:t>
            </a: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sentiment distribution chart is generated using Matplotlib to visually represent the count of tweets in each sentiment category.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chart helps users quickly understand the emotional trends in tweets related to mental health for a given location.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chart is sent to the frontend as a PNG image, providing a clean and interpretable output for end-users.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EDCE8-32B6-397B-0564-D5DA8173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16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6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B1614-42A2-D2CE-10AF-EAF925909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874F-381A-C207-B399-45B33863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MODULE-4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FCB8-D3B7-9E06-FB2B-B78B0EE52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53" y="1180618"/>
            <a:ext cx="10555147" cy="4996345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countdown timer shows the time remaining before the next request can be made due to rate limits, ensuring clarity and transparency.</a:t>
            </a: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frontend seamlessly integrates with the backend, offering a smooth and responsive user experience while presenting the sentiment analysis results in a visually appealing format.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DF9B0-1A13-B121-8024-27816150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17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8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356E-6FC8-683E-D337-621A4419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CD300-6FEA-6D2C-C5B2-700E7B4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18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A35C1-804D-0EDB-53E9-6E5A2215155A}"/>
              </a:ext>
            </a:extLst>
          </p:cNvPr>
          <p:cNvSpPr txBox="1"/>
          <p:nvPr/>
        </p:nvSpPr>
        <p:spPr>
          <a:xfrm>
            <a:off x="872923" y="1318091"/>
            <a:ext cx="1074805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categorized tweets into happy, depressed, and neutral sentiments 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sentiment distribution charts for location-specific mental health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well for basic sentiment analysis but struggled with nuanced expressions like sarcasm.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API’s rate limits restricted analysis to recent tweets; future work could explore historical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was effective but could be enhanced with more detailed graphs.</a:t>
            </a:r>
          </a:p>
        </p:txBody>
      </p:sp>
    </p:spTree>
    <p:extLst>
      <p:ext uri="{BB962C8B-B14F-4D97-AF65-F5344CB8AC3E}">
        <p14:creationId xmlns:p14="http://schemas.microsoft.com/office/powerpoint/2010/main" val="421411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684"/>
            <a:ext cx="10515600" cy="4810279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potential of leveraging social media platforms like Twitter 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sentiment on mental health across different locations. </a:t>
            </a:r>
          </a:p>
          <a:p>
            <a:pPr algn="just">
              <a:buClr>
                <a:srgbClr val="FF0000"/>
              </a:buClr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valuable information to identify trends and patterns in mental health discussions. 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D2D25-F808-2E84-D9B9-AFDF429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19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1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07244" y="4114802"/>
            <a:ext cx="10602436" cy="23221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Mrs.</a:t>
            </a:r>
            <a:r>
              <a:rPr lang="en-US" sz="26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</a:t>
            </a:r>
            <a:r>
              <a:rPr lang="en-US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r>
              <a:rPr lang="en-US" sz="24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VALLI</a:t>
            </a: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PRIYADHARSHINI          DENNIS CYRUS J(811722104027)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M.E.(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      </a:t>
            </a: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HARRISH RAGHAVENDAAR R </a:t>
            </a:r>
            <a:r>
              <a:rPr lang="en-US" sz="24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</a:t>
            </a: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</a:t>
            </a:r>
          </a:p>
          <a:p>
            <a:pPr marL="0" indent="0">
              <a:buSzPts val="2400"/>
              <a:buNone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                                              (811722104051)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JEEVAN T (811722104063)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65CA9-DAD9-64ED-2AB9-0930232F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97A502-958A-FC6B-BDB0-7D11A34701C7}"/>
              </a:ext>
            </a:extLst>
          </p:cNvPr>
          <p:cNvSpPr txBox="1">
            <a:spLocks/>
          </p:cNvSpPr>
          <p:nvPr/>
        </p:nvSpPr>
        <p:spPr>
          <a:xfrm>
            <a:off x="0" y="1143634"/>
            <a:ext cx="12192000" cy="15995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GB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TWITTER SENTIMENT ANALYSIS IN DIFFERENT LOCATIONS</a:t>
            </a:r>
          </a:p>
        </p:txBody>
      </p:sp>
    </p:spTree>
    <p:extLst>
      <p:ext uri="{BB962C8B-B14F-4D97-AF65-F5344CB8AC3E}">
        <p14:creationId xmlns:p14="http://schemas.microsoft.com/office/powerpoint/2010/main" val="3441403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36" y="274601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402E-B753-B603-33B2-F32A456D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20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8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16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1799302"/>
            <a:ext cx="10662920" cy="342295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Public Feelings About Mental Health: Analyze tweets to figure out if people feel positive, negative, or neutral about mental health topics.</a:t>
            </a:r>
          </a:p>
          <a:p>
            <a:pPr marL="11430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Regional Differences: Study tweets from different locations to see how people in various areas think and feel about mental health.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719CA-84EC-48A5-22A6-771E0212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3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B144-E1E7-CE6B-C627-835A3E92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26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8DD8C-1D8F-B9DE-4B9C-20A58B88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4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3C4DC-E263-B5CF-4BDC-FDD19DA8DB02}"/>
              </a:ext>
            </a:extLst>
          </p:cNvPr>
          <p:cNvSpPr txBox="1"/>
          <p:nvPr/>
        </p:nvSpPr>
        <p:spPr>
          <a:xfrm>
            <a:off x="698090" y="1779639"/>
            <a:ext cx="10682749" cy="3228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aims to address this by using sentiment analysis to categorize tweets related to mental health into positive, negative, or neutral sentiments.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uses Twitter's API to fetch real-time data, processes the data using machine learning processing tools, and visualizes the results. </a:t>
            </a:r>
          </a:p>
        </p:txBody>
      </p:sp>
    </p:spTree>
    <p:extLst>
      <p:ext uri="{BB962C8B-B14F-4D97-AF65-F5344CB8AC3E}">
        <p14:creationId xmlns:p14="http://schemas.microsoft.com/office/powerpoint/2010/main" val="206418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1458D68-90BE-78C0-2D1F-5F06A014E9AE}"/>
              </a:ext>
            </a:extLst>
          </p:cNvPr>
          <p:cNvSpPr>
            <a:spLocks noGrp="1"/>
          </p:cNvSpPr>
          <p:nvPr/>
        </p:nvSpPr>
        <p:spPr>
          <a:xfrm>
            <a:off x="8753993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6CADC-10C3-2DD9-AD6B-3084811A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444ED-5485-8FAF-9816-CC5770D0B3F8}"/>
              </a:ext>
            </a:extLst>
          </p:cNvPr>
          <p:cNvSpPr/>
          <p:nvPr/>
        </p:nvSpPr>
        <p:spPr>
          <a:xfrm>
            <a:off x="3389307" y="0"/>
            <a:ext cx="51996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E44D4C-0BF0-DCBC-B59B-935575E4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81591"/>
              </p:ext>
            </p:extLst>
          </p:nvPr>
        </p:nvGraphicFramePr>
        <p:xfrm>
          <a:off x="0" y="825227"/>
          <a:ext cx="12001500" cy="64757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91852">
                  <a:extLst>
                    <a:ext uri="{9D8B030D-6E8A-4147-A177-3AD203B41FA5}">
                      <a16:colId xmlns:a16="http://schemas.microsoft.com/office/drawing/2014/main" val="1458285663"/>
                    </a:ext>
                  </a:extLst>
                </a:gridCol>
                <a:gridCol w="3008898">
                  <a:extLst>
                    <a:ext uri="{9D8B030D-6E8A-4147-A177-3AD203B41FA5}">
                      <a16:colId xmlns:a16="http://schemas.microsoft.com/office/drawing/2014/main" val="109330403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2877018546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1421465586"/>
                    </a:ext>
                  </a:extLst>
                </a:gridCol>
              </a:tblGrid>
              <a:tr h="8287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AUTHOR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MERITS/DEMERITS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417673"/>
                  </a:ext>
                </a:extLst>
              </a:tr>
              <a:tr h="27267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DOMAIN-AGNOSTIC NEUROSYMBOLIC APPROACH FOR BIG 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DATA ANALYSIS:EVALUATING MENTAL  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SENTITEMENT ON SOCIAL MEDIA DURING COVID-19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KHANDELWAL,V.,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novel method to analyze social media data, focusing on mental health sentiment during the COVID-19 pandemic.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Domain-Agnostic Nature</a:t>
                      </a:r>
                    </a:p>
                    <a:p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Methodology </a:t>
                      </a:r>
                    </a:p>
                    <a:p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Bias and Ethical Concerns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 of Implementation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24830"/>
                  </a:ext>
                </a:extLst>
              </a:tr>
              <a:tr h="27267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ENHANCING MENTAL HEALTH AWARNESS THROUGH 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TWITTER ANALYSIS: A COMPARTIVE STUDY OF MACHINE LEARNING 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HYBRID DEEP LEARNING TECHINIQUES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CHATTERJEE, R.,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helps identify mental health issues early by using social media data and to provide mental health professionals with tools to monitor and intervene when necessary.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 on Mental Health Awareness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Comparative Study</a:t>
                      </a:r>
                    </a:p>
                    <a:p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Limitations and Bias</a:t>
                      </a:r>
                    </a:p>
                    <a:p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61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8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35ECD-8932-B902-C9D9-589184D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6</a:t>
            </a:fld>
            <a:endParaRPr lang="en-IN" b="1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148153-49DE-1990-1319-E7BF9E0B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" y="0"/>
            <a:ext cx="9840997" cy="643029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6CEA769-A300-17F7-1DEC-5B5F1F52D490}"/>
              </a:ext>
            </a:extLst>
          </p:cNvPr>
          <p:cNvGrpSpPr/>
          <p:nvPr/>
        </p:nvGrpSpPr>
        <p:grpSpPr>
          <a:xfrm>
            <a:off x="10038890" y="5963988"/>
            <a:ext cx="1019520" cy="291240"/>
            <a:chOff x="10038890" y="5963988"/>
            <a:chExt cx="101952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CB7144-D947-27A6-B5FC-E901B96C497D}"/>
                    </a:ext>
                  </a:extLst>
                </p14:cNvPr>
                <p14:cNvContentPartPr/>
                <p14:nvPr/>
              </p14:nvContentPartPr>
              <p14:xfrm>
                <a:off x="10608770" y="5978748"/>
                <a:ext cx="449640" cy="253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CB7144-D947-27A6-B5FC-E901B96C497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45770" y="5916108"/>
                  <a:ext cx="575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ACF3C1F-46A2-1481-47F7-2A6C05566128}"/>
                    </a:ext>
                  </a:extLst>
                </p14:cNvPr>
                <p14:cNvContentPartPr/>
                <p14:nvPr/>
              </p14:nvContentPartPr>
              <p14:xfrm>
                <a:off x="10038890" y="5963988"/>
                <a:ext cx="243720" cy="291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ACF3C1F-46A2-1481-47F7-2A6C055661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75890" y="5900988"/>
                  <a:ext cx="369360" cy="41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74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7042" y="0"/>
            <a:ext cx="83152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A4D33-F4E6-A882-5A00-649031D7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7</a:t>
            </a:fld>
            <a:endParaRPr lang="en-IN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7840C0-D022-00D3-9CE4-3A79B5997A5D}"/>
                  </a:ext>
                </a:extLst>
              </p14:cNvPr>
              <p14:cNvContentPartPr/>
              <p14:nvPr/>
            </p14:nvContentPartPr>
            <p14:xfrm>
              <a:off x="4788290" y="3568932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7840C0-D022-00D3-9CE4-3A79B5997A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5650" y="3505932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4F662A8-9B6D-C5ED-1E4F-CCA7D5F9D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12" y="1406013"/>
            <a:ext cx="10185376" cy="45325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18279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"/>
            <a:ext cx="12192000" cy="5391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2" y="973393"/>
            <a:ext cx="5157787" cy="70792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4413" y="1907458"/>
            <a:ext cx="5157787" cy="413426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  <a:p>
            <a:pPr>
              <a:buClr>
                <a:srgbClr val="FF0000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Minimum: Dual-core processor (e.g., Intel i3, AMD equivalent)</a:t>
            </a:r>
          </a:p>
          <a:p>
            <a:pPr>
              <a:buClr>
                <a:srgbClr val="FF0000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Recommended: Quad-core or higher (e.g., Intel i5/i7, AMD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Ryzen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5/7) for faster data processing and better multitasking.</a:t>
            </a:r>
          </a:p>
          <a:p>
            <a:pPr>
              <a:buClr>
                <a:srgbClr val="FF0000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  <a:p>
            <a:pPr>
              <a:buClr>
                <a:srgbClr val="FF0000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Minimum: 4 GB</a:t>
            </a:r>
          </a:p>
          <a:p>
            <a:pPr>
              <a:buClr>
                <a:srgbClr val="FF0000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Recommended: 8 GB or more</a:t>
            </a:r>
          </a:p>
          <a:p>
            <a:pPr>
              <a:buClr>
                <a:srgbClr val="FF0000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pPr>
              <a:buClr>
                <a:srgbClr val="FF0000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Minimum: 20 GB of available disk space</a:t>
            </a:r>
          </a:p>
          <a:p>
            <a:pPr>
              <a:buClr>
                <a:srgbClr val="FF0000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Recommended: 100 GB or more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3393"/>
            <a:ext cx="5183188" cy="70792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8619" y="2054633"/>
            <a:ext cx="5358581" cy="4186725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10/11 or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macOS or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(Ubuntu, Debian, CentOS)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: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3.7+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Developer Account :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API Access</a:t>
            </a:r>
          </a:p>
          <a:p>
            <a:pPr marL="0" indent="0">
              <a:buClr>
                <a:srgbClr val="FF0000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0F224-1ECA-5609-500D-C405C45A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8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7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</a:t>
            </a:r>
          </a:p>
          <a:p>
            <a:pPr>
              <a:buClr>
                <a:srgbClr val="FF0000"/>
              </a:buClr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Module</a:t>
            </a:r>
          </a:p>
          <a:p>
            <a:pPr>
              <a:buClr>
                <a:srgbClr val="FF0000"/>
              </a:buClr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Sentiment Analysis Module</a:t>
            </a:r>
          </a:p>
          <a:p>
            <a:pPr>
              <a:buClr>
                <a:srgbClr val="FF0000"/>
              </a:buClr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Twitter API Integration Module</a:t>
            </a:r>
          </a:p>
          <a:p>
            <a:pPr marL="0" indent="0">
              <a:buClr>
                <a:srgbClr val="FF0000"/>
              </a:buClr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4A904-3DA7-8604-6824-D849FE78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9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1019</Words>
  <Application>Microsoft Office PowerPoint</Application>
  <PresentationFormat>Widescreen</PresentationFormat>
  <Paragraphs>155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OBJECTIVE OF THE PROJECT</vt:lpstr>
      <vt:lpstr>ABSTRACT</vt:lpstr>
      <vt:lpstr>PowerPoint Presentation</vt:lpstr>
      <vt:lpstr>PowerPoint Presentation</vt:lpstr>
      <vt:lpstr>PowerPoint Presentation</vt:lpstr>
      <vt:lpstr>SOFTWARE AND HARDWARE REQUIREMENTS </vt:lpstr>
      <vt:lpstr>MODULES </vt:lpstr>
      <vt:lpstr>USER INTERFACE</vt:lpstr>
      <vt:lpstr>BACKEND MODULE</vt:lpstr>
      <vt:lpstr>SENTIMENT ANALYSIS MODULE</vt:lpstr>
      <vt:lpstr>TWITTER API INTEGRATION </vt:lpstr>
      <vt:lpstr>SUMMARY OF MODULE-1</vt:lpstr>
      <vt:lpstr>SUMMARY OF MODULE-2</vt:lpstr>
      <vt:lpstr>SUMMARY OF MODULE-3</vt:lpstr>
      <vt:lpstr>SUMMARY OF MODULE-4</vt:lpstr>
      <vt:lpstr>RESULTS AND DISCUSSION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Jeevan moorthi</dc:creator>
  <cp:lastModifiedBy>Jeevan moorthi</cp:lastModifiedBy>
  <cp:revision>8</cp:revision>
  <dcterms:modified xsi:type="dcterms:W3CDTF">2024-12-05T04:03:41Z</dcterms:modified>
</cp:coreProperties>
</file>