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9" r:id="rId3"/>
  </p:sldIdLst>
  <p:sldSz cx="75596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49"/>
    <a:srgbClr val="00863D"/>
    <a:srgbClr val="BDE236"/>
    <a:srgbClr val="3DE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75" d="100"/>
          <a:sy n="75" d="100"/>
        </p:scale>
        <p:origin x="1968" y="-2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AC35-68C2-4E5C-9B5F-46D9D987188C}" type="datetimeFigureOut">
              <a:rPr lang="ru-RU" smtClean="0"/>
              <a:t>01.05.2017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F643-992C-4D5F-9732-FBD9F95FB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39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AC35-68C2-4E5C-9B5F-46D9D987188C}" type="datetimeFigureOut">
              <a:rPr lang="ru-RU" smtClean="0"/>
              <a:t>01.05.2017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F643-992C-4D5F-9732-FBD9F95FB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08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AC35-68C2-4E5C-9B5F-46D9D987188C}" type="datetimeFigureOut">
              <a:rPr lang="ru-RU" smtClean="0"/>
              <a:t>01.05.2017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F643-992C-4D5F-9732-FBD9F95FB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66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AC35-68C2-4E5C-9B5F-46D9D987188C}" type="datetimeFigureOut">
              <a:rPr lang="ru-RU" smtClean="0"/>
              <a:t>01.05.2017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F643-992C-4D5F-9732-FBD9F95FB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32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AC35-68C2-4E5C-9B5F-46D9D987188C}" type="datetimeFigureOut">
              <a:rPr lang="ru-RU" smtClean="0"/>
              <a:t>01.05.2017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F643-992C-4D5F-9732-FBD9F95FB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07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AC35-68C2-4E5C-9B5F-46D9D987188C}" type="datetimeFigureOut">
              <a:rPr lang="ru-RU" smtClean="0"/>
              <a:t>01.05.2017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F643-992C-4D5F-9732-FBD9F95FB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23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AC35-68C2-4E5C-9B5F-46D9D987188C}" type="datetimeFigureOut">
              <a:rPr lang="ru-RU" smtClean="0"/>
              <a:t>01.05.2017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F643-992C-4D5F-9732-FBD9F95FB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6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AC35-68C2-4E5C-9B5F-46D9D987188C}" type="datetimeFigureOut">
              <a:rPr lang="ru-RU" smtClean="0"/>
              <a:t>01.05.2017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F643-992C-4D5F-9732-FBD9F95FB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94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AC35-68C2-4E5C-9B5F-46D9D987188C}" type="datetimeFigureOut">
              <a:rPr lang="ru-RU" smtClean="0"/>
              <a:t>01.05.2017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F643-992C-4D5F-9732-FBD9F95FB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162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AC35-68C2-4E5C-9B5F-46D9D987188C}" type="datetimeFigureOut">
              <a:rPr lang="ru-RU" smtClean="0"/>
              <a:t>01.05.2017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F643-992C-4D5F-9732-FBD9F95FB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94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AC35-68C2-4E5C-9B5F-46D9D987188C}" type="datetimeFigureOut">
              <a:rPr lang="ru-RU" smtClean="0"/>
              <a:t>01.05.2017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F643-992C-4D5F-9732-FBD9F95FB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6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CAC35-68C2-4E5C-9B5F-46D9D987188C}" type="datetimeFigureOut">
              <a:rPr lang="ru-RU" smtClean="0"/>
              <a:t>01.05.2017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3F643-992C-4D5F-9732-FBD9F95FB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33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ый треугольник 25"/>
          <p:cNvSpPr/>
          <p:nvPr/>
        </p:nvSpPr>
        <p:spPr>
          <a:xfrm rot="10800000" flipH="1">
            <a:off x="0" y="6056588"/>
            <a:ext cx="7559675" cy="519386"/>
          </a:xfrm>
          <a:prstGeom prst="rtTriangle">
            <a:avLst/>
          </a:prstGeom>
          <a:solidFill>
            <a:srgbClr val="BDE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ый треугольник 17"/>
          <p:cNvSpPr/>
          <p:nvPr/>
        </p:nvSpPr>
        <p:spPr>
          <a:xfrm rot="10800000" flipH="1">
            <a:off x="0" y="9324180"/>
            <a:ext cx="6329570" cy="1560575"/>
          </a:xfrm>
          <a:prstGeom prst="rtTriangle">
            <a:avLst/>
          </a:prstGeom>
          <a:solidFill>
            <a:srgbClr val="BDE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ый треугольник 16"/>
          <p:cNvSpPr/>
          <p:nvPr/>
        </p:nvSpPr>
        <p:spPr>
          <a:xfrm flipH="1">
            <a:off x="-4090737" y="9139238"/>
            <a:ext cx="11650412" cy="1300162"/>
          </a:xfrm>
          <a:prstGeom prst="rtTriangle">
            <a:avLst/>
          </a:prstGeom>
          <a:solidFill>
            <a:srgbClr val="008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ый треугольник 13"/>
          <p:cNvSpPr/>
          <p:nvPr/>
        </p:nvSpPr>
        <p:spPr>
          <a:xfrm rot="12520252" flipH="1">
            <a:off x="3157453" y="179624"/>
            <a:ext cx="4290912" cy="1560575"/>
          </a:xfrm>
          <a:prstGeom prst="rtTriangle">
            <a:avLst/>
          </a:prstGeom>
          <a:solidFill>
            <a:srgbClr val="BDE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54707" y="1717343"/>
            <a:ext cx="745807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b="1" dirty="0">
                <a:solidFill>
                  <a:srgbClr val="00B050"/>
                </a:solidFill>
              </a:rPr>
              <a:t>Мгновенная помощь</a:t>
            </a:r>
            <a:r>
              <a:rPr lang="ru-RU" sz="2600" b="1" dirty="0">
                <a:solidFill>
                  <a:srgbClr val="1B3B62"/>
                </a:solidFill>
              </a:rPr>
              <a:t> </a:t>
            </a:r>
          </a:p>
          <a:p>
            <a:r>
              <a:rPr lang="ru-RU" sz="2600" b="1" dirty="0">
                <a:solidFill>
                  <a:srgbClr val="1B3B62"/>
                </a:solidFill>
              </a:rPr>
              <a:t>с дебиторской задолженностью</a:t>
            </a:r>
            <a:endParaRPr lang="ru-RU" sz="2600" b="1" dirty="0"/>
          </a:p>
        </p:txBody>
      </p:sp>
      <p:sp>
        <p:nvSpPr>
          <p:cNvPr id="12" name="Прямоугольный треугольник 11"/>
          <p:cNvSpPr/>
          <p:nvPr/>
        </p:nvSpPr>
        <p:spPr>
          <a:xfrm rot="10574091" flipH="1">
            <a:off x="-391575" y="43367"/>
            <a:ext cx="7706261" cy="1560575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ый треугольник 10"/>
          <p:cNvSpPr/>
          <p:nvPr/>
        </p:nvSpPr>
        <p:spPr>
          <a:xfrm rot="10800000">
            <a:off x="3532471" y="0"/>
            <a:ext cx="4027203" cy="1300162"/>
          </a:xfrm>
          <a:prstGeom prst="rtTriangle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ый треугольник 12"/>
          <p:cNvSpPr/>
          <p:nvPr/>
        </p:nvSpPr>
        <p:spPr>
          <a:xfrm rot="10800000" flipH="1">
            <a:off x="0" y="1"/>
            <a:ext cx="7458074" cy="1300162"/>
          </a:xfrm>
          <a:prstGeom prst="rtTriangle">
            <a:avLst/>
          </a:prstGeom>
          <a:solidFill>
            <a:srgbClr val="3DE3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54706" y="2855675"/>
            <a:ext cx="7002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Сколько вы теряете на просроченной дебиторской задолженности</a:t>
            </a:r>
            <a:r>
              <a:rPr lang="en-US" b="1" dirty="0">
                <a:solidFill>
                  <a:srgbClr val="00B050"/>
                </a:solidFill>
              </a:rPr>
              <a:t>?</a:t>
            </a:r>
            <a:endParaRPr lang="ru-RU" b="1" dirty="0">
              <a:solidFill>
                <a:srgbClr val="1B3B62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54707" y="6647710"/>
            <a:ext cx="745807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b="1" dirty="0">
                <a:solidFill>
                  <a:srgbClr val="00B050"/>
                </a:solidFill>
              </a:rPr>
              <a:t>АРБИРА выкупает дебиторскую задолженность </a:t>
            </a:r>
            <a:endParaRPr lang="ru-RU" sz="2600" b="1" dirty="0">
              <a:solidFill>
                <a:srgbClr val="1B3B62"/>
              </a:solidFill>
            </a:endParaRPr>
          </a:p>
          <a:p>
            <a:r>
              <a:rPr lang="ru-RU" sz="2600" b="1" dirty="0">
                <a:solidFill>
                  <a:srgbClr val="1B3B62"/>
                </a:solidFill>
              </a:rPr>
              <a:t>от 300 000 рублей</a:t>
            </a:r>
            <a:endParaRPr lang="ru-RU" sz="2600" b="1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54707" y="7594950"/>
            <a:ext cx="745807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>
                    <a:lumMod val="65000"/>
                  </a:schemeClr>
                </a:solidFill>
              </a:rPr>
              <a:t>В отличии от других компаний, предлагающих «юридические услуги» по взысканию, </a:t>
            </a:r>
          </a:p>
          <a:p>
            <a:r>
              <a:rPr lang="ru-RU" sz="1400" b="1" dirty="0">
                <a:solidFill>
                  <a:srgbClr val="FFC000"/>
                </a:solidFill>
              </a:rPr>
              <a:t>АРБИРА покупает задолженность, перечисляя деньги сразу. </a:t>
            </a:r>
          </a:p>
          <a:p>
            <a:endParaRPr lang="ru-RU" sz="1400" b="1" dirty="0">
              <a:solidFill>
                <a:srgbClr val="FFC000"/>
              </a:solidFill>
            </a:endParaRPr>
          </a:p>
          <a:p>
            <a:r>
              <a:rPr lang="ru-RU" sz="1400" dirty="0">
                <a:solidFill>
                  <a:schemeClr val="bg1">
                    <a:lumMod val="65000"/>
                  </a:schemeClr>
                </a:solidFill>
              </a:rPr>
              <a:t>Средняя стоимость при выкупе в 2016 г – 2%* у других компаний, </a:t>
            </a:r>
          </a:p>
          <a:p>
            <a:r>
              <a:rPr lang="ru-RU" sz="1400" b="1" dirty="0">
                <a:solidFill>
                  <a:srgbClr val="FFC000"/>
                </a:solidFill>
              </a:rPr>
              <a:t>АРБИРА выплачивает от 10 до 100% от суммы долга по договору уступки права требования</a:t>
            </a:r>
            <a:r>
              <a:rPr lang="en-US" sz="1400" b="1" dirty="0">
                <a:solidFill>
                  <a:srgbClr val="FFC000"/>
                </a:solidFill>
              </a:rPr>
              <a:t>.</a:t>
            </a:r>
            <a:endParaRPr lang="ru-RU" sz="1400" b="1" dirty="0">
              <a:solidFill>
                <a:srgbClr val="FFC000"/>
              </a:solidFill>
            </a:endParaRPr>
          </a:p>
        </p:txBody>
      </p:sp>
      <p:sp>
        <p:nvSpPr>
          <p:cNvPr id="27" name="Прямоугольный треугольник 26"/>
          <p:cNvSpPr/>
          <p:nvPr/>
        </p:nvSpPr>
        <p:spPr>
          <a:xfrm rot="200875" flipH="1">
            <a:off x="-1356794" y="5711896"/>
            <a:ext cx="11303094" cy="500069"/>
          </a:xfrm>
          <a:prstGeom prst="rtTriangle">
            <a:avLst/>
          </a:prstGeom>
          <a:solidFill>
            <a:srgbClr val="008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5" name="Picture 2" descr="Картинки по запросу enfoque de la economia sustentab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r="7273"/>
          <a:stretch/>
        </p:blipFill>
        <p:spPr bwMode="auto">
          <a:xfrm>
            <a:off x="0" y="3695647"/>
            <a:ext cx="2921000" cy="252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Картинки по запросу enfoque de la economia sustentab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5" t="88379" b="1"/>
          <a:stretch/>
        </p:blipFill>
        <p:spPr bwMode="auto">
          <a:xfrm>
            <a:off x="2921000" y="5923357"/>
            <a:ext cx="1846173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Картинки по запросу enfoque de la economia sustentab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5" t="88379" b="1"/>
          <a:stretch/>
        </p:blipFill>
        <p:spPr bwMode="auto">
          <a:xfrm>
            <a:off x="4724840" y="5915941"/>
            <a:ext cx="1846173" cy="29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Прямоугольник 32"/>
          <p:cNvSpPr/>
          <p:nvPr/>
        </p:nvSpPr>
        <p:spPr>
          <a:xfrm>
            <a:off x="2876550" y="3299575"/>
            <a:ext cx="4683125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>
                    <a:lumMod val="65000"/>
                  </a:schemeClr>
                </a:solidFill>
              </a:rPr>
              <a:t>У многих компаний образуются </a:t>
            </a:r>
            <a:r>
              <a:rPr lang="ru-RU" sz="1400" b="1" dirty="0">
                <a:solidFill>
                  <a:srgbClr val="002060"/>
                </a:solidFill>
              </a:rPr>
              <a:t>крупные суммы дебиторской</a:t>
            </a:r>
            <a:r>
              <a:rPr lang="ru-RU" sz="1400" dirty="0">
                <a:solidFill>
                  <a:schemeClr val="bg1">
                    <a:lumMod val="65000"/>
                  </a:schemeClr>
                </a:solidFill>
              </a:rPr>
              <a:t> задолженности. </a:t>
            </a:r>
          </a:p>
          <a:p>
            <a:endParaRPr lang="ru-RU" sz="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1400" dirty="0">
                <a:solidFill>
                  <a:schemeClr val="bg1">
                    <a:lumMod val="65000"/>
                  </a:schemeClr>
                </a:solidFill>
              </a:rPr>
              <a:t>Основная причина— не неплатежеспособность клиентов, а </a:t>
            </a:r>
            <a:r>
              <a:rPr lang="ru-RU" sz="1400" b="1" dirty="0">
                <a:solidFill>
                  <a:srgbClr val="002060"/>
                </a:solidFill>
              </a:rPr>
              <a:t>низкий уровень работы с задолженностью</a:t>
            </a:r>
            <a:r>
              <a:rPr lang="ru-RU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1400" dirty="0">
                <a:solidFill>
                  <a:schemeClr val="bg1">
                    <a:lumMod val="65000"/>
                  </a:schemeClr>
                </a:solidFill>
              </a:rPr>
              <a:t>Компании </a:t>
            </a:r>
            <a:r>
              <a:rPr lang="ru-RU" sz="1400" b="1" dirty="0">
                <a:solidFill>
                  <a:srgbClr val="002060"/>
                </a:solidFill>
              </a:rPr>
              <a:t>не хотят «ссориться» </a:t>
            </a:r>
            <a:r>
              <a:rPr lang="ru-RU" sz="1400" dirty="0">
                <a:solidFill>
                  <a:schemeClr val="bg1">
                    <a:lumMod val="65000"/>
                  </a:schemeClr>
                </a:solidFill>
              </a:rPr>
              <a:t>с клиентами, что приводит к значительному постоянному объему просроченной задолженности.</a:t>
            </a:r>
          </a:p>
          <a:p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1600" b="1" dirty="0">
                <a:solidFill>
                  <a:srgbClr val="FFC000"/>
                </a:solidFill>
              </a:rPr>
              <a:t>Просроченная дебиторская задолженность – синоним упущенной выгоды!</a:t>
            </a:r>
          </a:p>
        </p:txBody>
      </p:sp>
      <p:pic>
        <p:nvPicPr>
          <p:cNvPr id="34" name="Picture 2" descr="Картинки по запросу enfoque de la economia sustentab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5" t="88379" r="25833" b="28"/>
          <a:stretch/>
        </p:blipFill>
        <p:spPr bwMode="auto">
          <a:xfrm>
            <a:off x="6528681" y="5910142"/>
            <a:ext cx="1030994" cy="29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Прямоугольник 34"/>
          <p:cNvSpPr/>
          <p:nvPr/>
        </p:nvSpPr>
        <p:spPr>
          <a:xfrm>
            <a:off x="6060884" y="9835741"/>
            <a:ext cx="211384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FFC000"/>
                </a:solidFill>
              </a:rPr>
              <a:t>8 499 261-39-43</a:t>
            </a:r>
          </a:p>
          <a:p>
            <a:r>
              <a:rPr lang="en-US" sz="1200" b="1" dirty="0">
                <a:solidFill>
                  <a:srgbClr val="FFC000"/>
                </a:solidFill>
              </a:rPr>
              <a:t>info@arbira.ru</a:t>
            </a:r>
            <a:endParaRPr lang="ru-RU" sz="1200" b="1" dirty="0">
              <a:solidFill>
                <a:srgbClr val="FFC000"/>
              </a:solidFill>
            </a:endParaRPr>
          </a:p>
        </p:txBody>
      </p:sp>
      <p:grpSp>
        <p:nvGrpSpPr>
          <p:cNvPr id="36" name="Группа 35"/>
          <p:cNvGrpSpPr/>
          <p:nvPr/>
        </p:nvGrpSpPr>
        <p:grpSpPr>
          <a:xfrm>
            <a:off x="290195" y="9506719"/>
            <a:ext cx="938374" cy="865924"/>
            <a:chOff x="597197" y="5112289"/>
            <a:chExt cx="1579166" cy="1441994"/>
          </a:xfrm>
        </p:grpSpPr>
        <p:sp>
          <p:nvSpPr>
            <p:cNvPr id="37" name="Прямоугольник 36"/>
            <p:cNvSpPr/>
            <p:nvPr/>
          </p:nvSpPr>
          <p:spPr>
            <a:xfrm>
              <a:off x="606392" y="5818401"/>
              <a:ext cx="1511300" cy="4334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8" name="Picture 2" descr="Картинки по запросу LimeGre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392" y="6251852"/>
              <a:ext cx="1511300" cy="302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597197" y="5717620"/>
              <a:ext cx="1579166" cy="523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>
                  <a:solidFill>
                    <a:schemeClr val="accent5">
                      <a:lumMod val="75000"/>
                    </a:schemeClr>
                  </a:solidFill>
                </a:rPr>
                <a:t>АРБИРА</a:t>
              </a:r>
            </a:p>
          </p:txBody>
        </p:sp>
        <p:pic>
          <p:nvPicPr>
            <p:cNvPr id="40" name="Picture 2" descr="Картинки по запросу LimeGre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392" y="5112289"/>
              <a:ext cx="1511300" cy="706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Прямоугольник 40"/>
          <p:cNvSpPr/>
          <p:nvPr/>
        </p:nvSpPr>
        <p:spPr>
          <a:xfrm>
            <a:off x="1374434" y="9820045"/>
            <a:ext cx="45890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FFC000"/>
                </a:solidFill>
              </a:rPr>
              <a:t>Позвоните сейчас для бесплатного анализа дебиторской задолженности!</a:t>
            </a:r>
            <a:endParaRPr lang="ru-RU" sz="1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5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ый треугольник 25"/>
          <p:cNvSpPr/>
          <p:nvPr/>
        </p:nvSpPr>
        <p:spPr>
          <a:xfrm rot="10972893" flipH="1">
            <a:off x="-9953" y="6184421"/>
            <a:ext cx="7559675" cy="361547"/>
          </a:xfrm>
          <a:prstGeom prst="rtTriangle">
            <a:avLst/>
          </a:prstGeom>
          <a:solidFill>
            <a:srgbClr val="BDE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ый треугольник 17"/>
          <p:cNvSpPr/>
          <p:nvPr/>
        </p:nvSpPr>
        <p:spPr>
          <a:xfrm rot="10800000" flipH="1">
            <a:off x="0" y="9324180"/>
            <a:ext cx="6329570" cy="1560575"/>
          </a:xfrm>
          <a:prstGeom prst="rtTriangle">
            <a:avLst/>
          </a:prstGeom>
          <a:solidFill>
            <a:srgbClr val="BDE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ый треугольник 16"/>
          <p:cNvSpPr/>
          <p:nvPr/>
        </p:nvSpPr>
        <p:spPr>
          <a:xfrm flipH="1">
            <a:off x="-4090737" y="9194912"/>
            <a:ext cx="11650412" cy="1244487"/>
          </a:xfrm>
          <a:prstGeom prst="rtTriangle">
            <a:avLst/>
          </a:prstGeom>
          <a:solidFill>
            <a:srgbClr val="008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ый треугольник 13"/>
          <p:cNvSpPr/>
          <p:nvPr/>
        </p:nvSpPr>
        <p:spPr>
          <a:xfrm rot="12520252" flipH="1">
            <a:off x="3157453" y="179624"/>
            <a:ext cx="4290912" cy="1560575"/>
          </a:xfrm>
          <a:prstGeom prst="rtTriangle">
            <a:avLst/>
          </a:prstGeom>
          <a:solidFill>
            <a:srgbClr val="BDE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54707" y="1717343"/>
            <a:ext cx="745807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b="1" dirty="0">
                <a:solidFill>
                  <a:srgbClr val="00B050"/>
                </a:solidFill>
              </a:rPr>
              <a:t>Продажа </a:t>
            </a:r>
            <a:endParaRPr lang="ru-RU" sz="2600" b="1" dirty="0">
              <a:solidFill>
                <a:srgbClr val="1B3B62"/>
              </a:solidFill>
            </a:endParaRPr>
          </a:p>
          <a:p>
            <a:r>
              <a:rPr lang="ru-RU" sz="2600" b="1" dirty="0">
                <a:solidFill>
                  <a:srgbClr val="1B3B62"/>
                </a:solidFill>
              </a:rPr>
              <a:t>дебиторской задолженности</a:t>
            </a:r>
            <a:endParaRPr lang="ru-RU" sz="2600" b="1" dirty="0"/>
          </a:p>
        </p:txBody>
      </p:sp>
      <p:sp>
        <p:nvSpPr>
          <p:cNvPr id="12" name="Прямоугольный треугольник 11"/>
          <p:cNvSpPr/>
          <p:nvPr/>
        </p:nvSpPr>
        <p:spPr>
          <a:xfrm rot="10574091" flipH="1">
            <a:off x="-391575" y="43367"/>
            <a:ext cx="7706261" cy="1560575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ый треугольник 10"/>
          <p:cNvSpPr/>
          <p:nvPr/>
        </p:nvSpPr>
        <p:spPr>
          <a:xfrm rot="10800000">
            <a:off x="3532471" y="0"/>
            <a:ext cx="4027203" cy="1300162"/>
          </a:xfrm>
          <a:prstGeom prst="rtTriangle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ый треугольник 12"/>
          <p:cNvSpPr/>
          <p:nvPr/>
        </p:nvSpPr>
        <p:spPr>
          <a:xfrm rot="10800000" flipH="1">
            <a:off x="0" y="1"/>
            <a:ext cx="7458074" cy="1300162"/>
          </a:xfrm>
          <a:prstGeom prst="rtTriangle">
            <a:avLst/>
          </a:prstGeom>
          <a:solidFill>
            <a:srgbClr val="3DE3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27666" y="6586834"/>
            <a:ext cx="7002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Почему АРБИРА покупает задолженность дороже, чем остальные</a:t>
            </a:r>
            <a:r>
              <a:rPr lang="en-US" b="1" dirty="0">
                <a:solidFill>
                  <a:srgbClr val="00B050"/>
                </a:solidFill>
              </a:rPr>
              <a:t>?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970141" y="6937423"/>
            <a:ext cx="54879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>
                    <a:lumMod val="65000"/>
                  </a:schemeClr>
                </a:solidFill>
              </a:rPr>
              <a:t>Специалисты компании анализируют всю поступающую задолженность и должников. </a:t>
            </a:r>
          </a:p>
          <a:p>
            <a:r>
              <a:rPr lang="ru-RU" sz="1400" b="1" dirty="0">
                <a:solidFill>
                  <a:srgbClr val="FFC000"/>
                </a:solidFill>
              </a:rPr>
              <a:t>АРБИРА покупает задолженность выборочно, только тогда, когда есть перспектива взыскания.  </a:t>
            </a:r>
          </a:p>
          <a:p>
            <a:endParaRPr lang="ru-RU" sz="1400" b="1" dirty="0">
              <a:solidFill>
                <a:srgbClr val="FFC000"/>
              </a:solidFill>
            </a:endParaRPr>
          </a:p>
          <a:p>
            <a:r>
              <a:rPr lang="ru-RU" sz="1400" dirty="0">
                <a:solidFill>
                  <a:schemeClr val="bg1">
                    <a:lumMod val="65000"/>
                  </a:schemeClr>
                </a:solidFill>
              </a:rPr>
              <a:t>Компания специализируется на задолженности юридических лиц, обладает опытом взыскания с 2006 г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ru-RU" sz="1400" dirty="0">
                <a:solidFill>
                  <a:schemeClr val="bg1">
                    <a:lumMod val="65000"/>
                  </a:schemeClr>
                </a:solidFill>
              </a:rPr>
              <a:t>действует эффективно и профессионально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ru-RU" sz="1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1400" b="1" dirty="0">
                <a:solidFill>
                  <a:srgbClr val="FFC000"/>
                </a:solidFill>
              </a:rPr>
              <a:t>АРБИРА выплачивает от 10 до 100% от суммы долга по договору уступки права требования</a:t>
            </a:r>
            <a:r>
              <a:rPr lang="en-US" sz="1400" b="1" dirty="0">
                <a:solidFill>
                  <a:srgbClr val="FFC000"/>
                </a:solidFill>
              </a:rPr>
              <a:t>.</a:t>
            </a:r>
            <a:endParaRPr lang="ru-RU" sz="1400" b="1" dirty="0">
              <a:solidFill>
                <a:srgbClr val="FFC000"/>
              </a:solidFill>
            </a:endParaRPr>
          </a:p>
        </p:txBody>
      </p:sp>
      <p:sp>
        <p:nvSpPr>
          <p:cNvPr id="27" name="Прямоугольный треугольник 26"/>
          <p:cNvSpPr/>
          <p:nvPr/>
        </p:nvSpPr>
        <p:spPr>
          <a:xfrm rot="200875" flipH="1">
            <a:off x="-1325044" y="5774894"/>
            <a:ext cx="11303094" cy="500069"/>
          </a:xfrm>
          <a:prstGeom prst="rtTriangle">
            <a:avLst/>
          </a:prstGeom>
          <a:solidFill>
            <a:srgbClr val="008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5" name="Picture 2" descr="Картинки по запросу enfoque de la economia sustentab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r="7273"/>
          <a:stretch/>
        </p:blipFill>
        <p:spPr bwMode="auto">
          <a:xfrm>
            <a:off x="-1" y="7835901"/>
            <a:ext cx="1786425" cy="154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Картинки по запросу enfoque de la economia sustentab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5" t="87445" r="6350"/>
          <a:stretch/>
        </p:blipFill>
        <p:spPr bwMode="auto">
          <a:xfrm>
            <a:off x="1778570" y="9184192"/>
            <a:ext cx="1004446" cy="19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Прямоугольник 32"/>
          <p:cNvSpPr/>
          <p:nvPr/>
        </p:nvSpPr>
        <p:spPr>
          <a:xfrm>
            <a:off x="254707" y="3366867"/>
            <a:ext cx="7203367" cy="250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>
                    <a:lumMod val="65000"/>
                  </a:schemeClr>
                </a:solidFill>
              </a:rPr>
              <a:t>Взыскание задолженности с юридических лиц, длительный процесс, который </a:t>
            </a:r>
            <a:r>
              <a:rPr lang="ru-RU" sz="1400" b="1" dirty="0">
                <a:solidFill>
                  <a:srgbClr val="002060"/>
                </a:solidFill>
              </a:rPr>
              <a:t>не гарантирует результата</a:t>
            </a:r>
            <a:r>
              <a:rPr lang="ru-RU" sz="1400" dirty="0">
                <a:solidFill>
                  <a:schemeClr val="bg1">
                    <a:lumMod val="65000"/>
                  </a:schemeClr>
                </a:solidFill>
              </a:rPr>
              <a:t> и требует профессионального подхода.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600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>
                    <a:lumMod val="65000"/>
                  </a:schemeClr>
                </a:solidFill>
              </a:rPr>
              <a:t>Статистика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400" dirty="0">
                <a:solidFill>
                  <a:schemeClr val="bg1">
                    <a:lumMod val="65000"/>
                  </a:schemeClr>
                </a:solidFill>
              </a:rPr>
              <a:t>Федеральной службы судебных приставов (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http://fssprus.ru/statistics/</a:t>
            </a:r>
            <a:r>
              <a:rPr lang="ru-RU" sz="1400" dirty="0">
                <a:solidFill>
                  <a:schemeClr val="bg1">
                    <a:lumMod val="65000"/>
                  </a:schemeClr>
                </a:solidFill>
              </a:rPr>
              <a:t>) говорит о том, что процент взыскания через ФССП с юридических лиц </a:t>
            </a:r>
            <a:r>
              <a:rPr lang="ru-RU" sz="1400" b="1" dirty="0">
                <a:solidFill>
                  <a:srgbClr val="002060"/>
                </a:solidFill>
              </a:rPr>
              <a:t>не превышает 2,4%</a:t>
            </a:r>
            <a:r>
              <a:rPr lang="ru-RU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>
                    <a:lumMod val="65000"/>
                  </a:schemeClr>
                </a:solidFill>
              </a:rPr>
              <a:t>Многие компании </a:t>
            </a:r>
            <a:r>
              <a:rPr lang="ru-RU" sz="1400" b="1" dirty="0">
                <a:solidFill>
                  <a:srgbClr val="002060"/>
                </a:solidFill>
              </a:rPr>
              <a:t>не хотят самостоятельно вести жесткие переговоры </a:t>
            </a:r>
            <a:r>
              <a:rPr lang="ru-RU" sz="1400" dirty="0">
                <a:solidFill>
                  <a:schemeClr val="bg1">
                    <a:lumMod val="65000"/>
                  </a:schemeClr>
                </a:solidFill>
              </a:rPr>
              <a:t>со своими клиентами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ru-RU" sz="1400" dirty="0">
                <a:solidFill>
                  <a:schemeClr val="bg1">
                    <a:lumMod val="65000"/>
                  </a:schemeClr>
                </a:solidFill>
              </a:rPr>
              <a:t>Уступка задолженности решает эту проблему.</a:t>
            </a:r>
          </a:p>
          <a:p>
            <a:endParaRPr lang="ru-RU" sz="5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b="1" dirty="0">
                <a:solidFill>
                  <a:srgbClr val="FFC000"/>
                </a:solidFill>
              </a:rPr>
              <a:t>Продавая задолженность, вы повышаете процент возврата и мгновенно пополняете оборотные средства!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6060884" y="9806969"/>
            <a:ext cx="211384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FFC000"/>
                </a:solidFill>
              </a:rPr>
              <a:t>8 499 261-39-43</a:t>
            </a:r>
          </a:p>
          <a:p>
            <a:r>
              <a:rPr lang="en-US" sz="1200" b="1" dirty="0">
                <a:solidFill>
                  <a:srgbClr val="FFC000"/>
                </a:solidFill>
              </a:rPr>
              <a:t>info@arbira.ru</a:t>
            </a:r>
            <a:endParaRPr lang="ru-RU" sz="1200" b="1" dirty="0">
              <a:solidFill>
                <a:srgbClr val="FFC000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227665" y="2703145"/>
            <a:ext cx="70027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B050"/>
                </a:solidFill>
              </a:rPr>
              <a:t>Почему стоит продать дебиторскую задолженность, а не заниматься длительным самостоятельным взысканием</a:t>
            </a:r>
            <a:r>
              <a:rPr lang="en-US" sz="1600" b="1" dirty="0">
                <a:solidFill>
                  <a:srgbClr val="00B050"/>
                </a:solidFill>
              </a:rPr>
              <a:t>?</a:t>
            </a:r>
            <a:endParaRPr lang="ru-RU" sz="1600" b="1" dirty="0">
              <a:solidFill>
                <a:srgbClr val="1B3B62"/>
              </a:solidFill>
            </a:endParaRPr>
          </a:p>
        </p:txBody>
      </p:sp>
      <p:grpSp>
        <p:nvGrpSpPr>
          <p:cNvPr id="30" name="Группа 29"/>
          <p:cNvGrpSpPr/>
          <p:nvPr/>
        </p:nvGrpSpPr>
        <p:grpSpPr>
          <a:xfrm>
            <a:off x="290195" y="9506719"/>
            <a:ext cx="938374" cy="865924"/>
            <a:chOff x="597197" y="5112289"/>
            <a:chExt cx="1579166" cy="1441994"/>
          </a:xfrm>
        </p:grpSpPr>
        <p:sp>
          <p:nvSpPr>
            <p:cNvPr id="31" name="Прямоугольник 30"/>
            <p:cNvSpPr/>
            <p:nvPr/>
          </p:nvSpPr>
          <p:spPr>
            <a:xfrm>
              <a:off x="606392" y="5818401"/>
              <a:ext cx="1511300" cy="4334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6" name="Picture 2" descr="Картинки по запросу LimeGre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392" y="6251852"/>
              <a:ext cx="1511300" cy="302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597197" y="5717620"/>
              <a:ext cx="1579166" cy="523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>
                  <a:solidFill>
                    <a:schemeClr val="accent5">
                      <a:lumMod val="75000"/>
                    </a:schemeClr>
                  </a:solidFill>
                </a:rPr>
                <a:t>АРБИРА</a:t>
              </a:r>
            </a:p>
          </p:txBody>
        </p:sp>
        <p:pic>
          <p:nvPicPr>
            <p:cNvPr id="38" name="Picture 2" descr="Картинки по запросу LimeGre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392" y="5112289"/>
              <a:ext cx="1511300" cy="706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Прямоугольник 38"/>
          <p:cNvSpPr/>
          <p:nvPr/>
        </p:nvSpPr>
        <p:spPr>
          <a:xfrm>
            <a:off x="1374434" y="9820045"/>
            <a:ext cx="45890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FFC000"/>
                </a:solidFill>
              </a:rPr>
              <a:t>Позвоните сейчас для бесплатного анализа дебиторской задолженности!</a:t>
            </a:r>
            <a:endParaRPr lang="ru-RU" sz="1200" b="1" dirty="0">
              <a:solidFill>
                <a:srgbClr val="FFC000"/>
              </a:solidFill>
            </a:endParaRPr>
          </a:p>
        </p:txBody>
      </p:sp>
      <p:pic>
        <p:nvPicPr>
          <p:cNvPr id="44" name="Picture 2" descr="Картинки по запросу enfoque de la economia sustentab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5" t="87445" r="6350"/>
          <a:stretch/>
        </p:blipFill>
        <p:spPr bwMode="auto">
          <a:xfrm>
            <a:off x="2783016" y="9184191"/>
            <a:ext cx="1004446" cy="19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Картинки по запросу enfoque de la economia sustentab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5" t="87445" r="6350"/>
          <a:stretch/>
        </p:blipFill>
        <p:spPr bwMode="auto">
          <a:xfrm>
            <a:off x="3779608" y="9184190"/>
            <a:ext cx="1004446" cy="19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Картинки по запросу enfoque de la economia sustentab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5" t="87445" r="6350"/>
          <a:stretch/>
        </p:blipFill>
        <p:spPr bwMode="auto">
          <a:xfrm>
            <a:off x="4784054" y="9181430"/>
            <a:ext cx="1004446" cy="19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Картинки по запросу enfoque de la economia sustentab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5" t="87445" r="6350"/>
          <a:stretch/>
        </p:blipFill>
        <p:spPr bwMode="auto">
          <a:xfrm>
            <a:off x="5780646" y="9181429"/>
            <a:ext cx="1004446" cy="19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Картинки по запросу enfoque de la economia sustentab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5" t="87445" r="17012"/>
          <a:stretch/>
        </p:blipFill>
        <p:spPr bwMode="auto">
          <a:xfrm>
            <a:off x="6760578" y="9181428"/>
            <a:ext cx="799097" cy="19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7670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</TotalTime>
  <Words>306</Words>
  <Application>Microsoft Office PowerPoint</Application>
  <PresentationFormat>Произвольный</PresentationFormat>
  <Paragraphs>41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Редактор</dc:creator>
  <cp:lastModifiedBy>Редактор</cp:lastModifiedBy>
  <cp:revision>91</cp:revision>
  <dcterms:created xsi:type="dcterms:W3CDTF">2017-05-01T08:20:25Z</dcterms:created>
  <dcterms:modified xsi:type="dcterms:W3CDTF">2017-05-01T14:12:07Z</dcterms:modified>
</cp:coreProperties>
</file>