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  <a:srgbClr val="00863D"/>
    <a:srgbClr val="BDE236"/>
    <a:srgbClr val="3DE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1732" y="-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9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8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6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32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7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3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6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9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6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94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AC35-68C2-4E5C-9B5F-46D9D987188C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33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ый треугольник 25"/>
          <p:cNvSpPr/>
          <p:nvPr/>
        </p:nvSpPr>
        <p:spPr>
          <a:xfrm rot="10978419" flipH="1">
            <a:off x="-50801" y="6125082"/>
            <a:ext cx="7559675" cy="519386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ый треугольник 17"/>
          <p:cNvSpPr/>
          <p:nvPr/>
        </p:nvSpPr>
        <p:spPr>
          <a:xfrm rot="10800000" flipH="1">
            <a:off x="0" y="9324180"/>
            <a:ext cx="6329570" cy="156057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ый треугольник 16"/>
          <p:cNvSpPr/>
          <p:nvPr/>
        </p:nvSpPr>
        <p:spPr>
          <a:xfrm flipH="1">
            <a:off x="-4090737" y="9139238"/>
            <a:ext cx="11650412" cy="1300162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ый треугольник 13"/>
          <p:cNvSpPr/>
          <p:nvPr/>
        </p:nvSpPr>
        <p:spPr>
          <a:xfrm rot="12520252" flipH="1">
            <a:off x="3157453" y="179624"/>
            <a:ext cx="4290912" cy="156057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4707" y="1717343"/>
            <a:ext cx="74580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solidFill>
                  <a:srgbClr val="1B3B62"/>
                </a:solidFill>
              </a:rPr>
              <a:t>Академия</a:t>
            </a:r>
            <a:r>
              <a:rPr lang="ru-RU" sz="2600" b="1" dirty="0">
                <a:solidFill>
                  <a:srgbClr val="00B050"/>
                </a:solidFill>
              </a:rPr>
              <a:t> </a:t>
            </a:r>
            <a:r>
              <a:rPr lang="ru-RU" sz="2600" b="1" dirty="0">
                <a:solidFill>
                  <a:srgbClr val="1B3B62"/>
                </a:solidFill>
              </a:rPr>
              <a:t>антикризисного управления</a:t>
            </a:r>
            <a:endParaRPr lang="ru-RU" sz="2600" b="1" dirty="0"/>
          </a:p>
        </p:txBody>
      </p:sp>
      <p:sp>
        <p:nvSpPr>
          <p:cNvPr id="12" name="Прямоугольный треугольник 11"/>
          <p:cNvSpPr/>
          <p:nvPr/>
        </p:nvSpPr>
        <p:spPr>
          <a:xfrm rot="10574091" flipH="1">
            <a:off x="-391575" y="43367"/>
            <a:ext cx="7706261" cy="15605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ый треугольник 10"/>
          <p:cNvSpPr/>
          <p:nvPr/>
        </p:nvSpPr>
        <p:spPr>
          <a:xfrm rot="10800000">
            <a:off x="3532471" y="0"/>
            <a:ext cx="4027203" cy="1300162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rot="10800000" flipH="1">
            <a:off x="0" y="1"/>
            <a:ext cx="7458074" cy="130016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90195" y="2523404"/>
            <a:ext cx="700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Академия антикризисного управления помогает повысить профессиональный уровень кредиторов, взыскателей, инвесторов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54707" y="6528876"/>
            <a:ext cx="74580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solidFill>
                  <a:srgbClr val="002060"/>
                </a:solidFill>
              </a:rPr>
              <a:t>Формат работы Академии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54707" y="7080686"/>
            <a:ext cx="311413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70C0"/>
                </a:solidFill>
              </a:rPr>
              <a:t>Сессии академии проходят раз в две недели в формате «кейс»-клуба</a:t>
            </a:r>
          </a:p>
          <a:p>
            <a:endParaRPr lang="ru-RU" sz="1600" b="1" dirty="0">
              <a:solidFill>
                <a:srgbClr val="00B050"/>
              </a:solidFill>
            </a:endParaRPr>
          </a:p>
          <a:p>
            <a:endParaRPr lang="ru-RU" sz="1400" b="1" dirty="0">
              <a:solidFill>
                <a:srgbClr val="FFC000"/>
              </a:solidFill>
            </a:endParaRPr>
          </a:p>
        </p:txBody>
      </p:sp>
      <p:sp>
        <p:nvSpPr>
          <p:cNvPr id="27" name="Прямоугольный треугольник 26"/>
          <p:cNvSpPr/>
          <p:nvPr/>
        </p:nvSpPr>
        <p:spPr>
          <a:xfrm rot="200875" flipH="1">
            <a:off x="-1356794" y="5711896"/>
            <a:ext cx="11303094" cy="500069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876550" y="3299575"/>
            <a:ext cx="468312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2060"/>
                </a:solidFill>
              </a:rPr>
              <a:t>Зачастую компаниям приходится иметь дело со сложной безнадежной задолженностью</a:t>
            </a:r>
            <a:r>
              <a:rPr lang="en-US" sz="1400" b="1" dirty="0">
                <a:solidFill>
                  <a:srgbClr val="002060"/>
                </a:solidFill>
              </a:rPr>
              <a:t>:</a:t>
            </a:r>
            <a:endParaRPr lang="ru-RU" sz="1400" b="1" dirty="0">
              <a:solidFill>
                <a:srgbClr val="002060"/>
              </a:solidFill>
            </a:endParaRPr>
          </a:p>
          <a:p>
            <a:endParaRPr lang="ru-RU" sz="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400" b="1" dirty="0">
                <a:solidFill>
                  <a:srgbClr val="002060"/>
                </a:solidFill>
              </a:rPr>
              <a:t>- Должник уже ликвидирован или находится в одной из процедур банкротства.</a:t>
            </a:r>
            <a:endParaRPr lang="en-US" sz="1400" b="1" dirty="0">
              <a:solidFill>
                <a:srgbClr val="002060"/>
              </a:solidFill>
            </a:endParaRPr>
          </a:p>
          <a:p>
            <a:endParaRPr lang="en-US" sz="900" b="1" dirty="0">
              <a:solidFill>
                <a:srgbClr val="002060"/>
              </a:solidFill>
            </a:endParaRPr>
          </a:p>
          <a:p>
            <a:r>
              <a:rPr lang="ru-RU" sz="1400" b="1" dirty="0">
                <a:solidFill>
                  <a:srgbClr val="002060"/>
                </a:solidFill>
              </a:rPr>
              <a:t>- Другие кредиторы управляют взысканием, ущемляя права остальных</a:t>
            </a:r>
          </a:p>
          <a:p>
            <a:endParaRPr lang="ru-RU" sz="1000" b="1" dirty="0">
              <a:solidFill>
                <a:srgbClr val="002060"/>
              </a:solidFill>
            </a:endParaRPr>
          </a:p>
          <a:p>
            <a:r>
              <a:rPr lang="ru-RU" sz="1400" b="1" dirty="0">
                <a:solidFill>
                  <a:srgbClr val="002060"/>
                </a:solidFill>
              </a:rPr>
              <a:t>- Ваш план не привел к результату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sz="1050" b="1" dirty="0">
              <a:solidFill>
                <a:srgbClr val="FFC000"/>
              </a:solidFill>
            </a:endParaRPr>
          </a:p>
          <a:p>
            <a:r>
              <a:rPr lang="ru-RU" sz="1600" b="1" dirty="0">
                <a:solidFill>
                  <a:srgbClr val="FFC000"/>
                </a:solidFill>
              </a:rPr>
              <a:t>Повысьте свои шансы на взыскание, присоединяйтесь к работе Академии</a:t>
            </a:r>
            <a:r>
              <a:rPr lang="en-US" sz="1600" b="1" dirty="0">
                <a:solidFill>
                  <a:srgbClr val="FFC000"/>
                </a:solidFill>
              </a:rPr>
              <a:t>! </a:t>
            </a:r>
            <a:endParaRPr lang="ru-RU" sz="1600" b="1" dirty="0">
              <a:solidFill>
                <a:srgbClr val="FFC000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5963490" y="9847138"/>
            <a:ext cx="21138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C000"/>
                </a:solidFill>
              </a:rPr>
              <a:t>8 495 155-4136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academy@fozak.ru</a:t>
            </a:r>
            <a:endParaRPr lang="ru-RU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330" y="9589657"/>
            <a:ext cx="938374" cy="53091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50" b="1" dirty="0">
                <a:solidFill>
                  <a:schemeClr val="accent5">
                    <a:lumMod val="75000"/>
                  </a:schemeClr>
                </a:solidFill>
              </a:rPr>
              <a:t>АКАДЕМИЯ</a:t>
            </a:r>
          </a:p>
          <a:p>
            <a:pPr algn="ctr"/>
            <a:r>
              <a:rPr lang="ru-RU" sz="700" b="1" dirty="0">
                <a:solidFill>
                  <a:schemeClr val="accent5">
                    <a:lumMod val="75000"/>
                  </a:schemeClr>
                </a:solidFill>
              </a:rPr>
              <a:t>АНТИКРИЗИСНОГО</a:t>
            </a:r>
          </a:p>
          <a:p>
            <a:pPr algn="ctr"/>
            <a:r>
              <a:rPr lang="ru-RU" sz="1000" b="1" dirty="0">
                <a:solidFill>
                  <a:schemeClr val="accent5">
                    <a:lumMod val="75000"/>
                  </a:schemeClr>
                </a:solidFill>
              </a:rPr>
              <a:t>УПРАВЛЕНИЯ</a:t>
            </a:r>
            <a:endParaRPr lang="ru-RU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74434" y="9820045"/>
            <a:ext cx="4589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C000"/>
                </a:solidFill>
              </a:rPr>
              <a:t>Позвоните сейчас и примите участие в работе Академии</a:t>
            </a:r>
          </a:p>
          <a:p>
            <a:r>
              <a:rPr lang="ru-RU" sz="1400" b="1" dirty="0">
                <a:solidFill>
                  <a:srgbClr val="FFC000"/>
                </a:solidFill>
              </a:rPr>
              <a:t>Участие в работе Академии является бесплатным</a:t>
            </a:r>
            <a:endParaRPr lang="ru-RU" sz="1200" b="1" dirty="0">
              <a:solidFill>
                <a:srgbClr val="FFC000"/>
              </a:solidFill>
            </a:endParaRPr>
          </a:p>
        </p:txBody>
      </p:sp>
      <p:pic>
        <p:nvPicPr>
          <p:cNvPr id="3074" name="Picture 2" descr="Картинки по запросу money tr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0" t="27014" r="212" b="11409"/>
          <a:stretch/>
        </p:blipFill>
        <p:spPr bwMode="auto">
          <a:xfrm>
            <a:off x="420410" y="3642612"/>
            <a:ext cx="1908047" cy="230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Прямоугольник 43"/>
          <p:cNvSpPr/>
          <p:nvPr/>
        </p:nvSpPr>
        <p:spPr>
          <a:xfrm>
            <a:off x="3521192" y="7101746"/>
            <a:ext cx="396134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70C0"/>
                </a:solidFill>
              </a:rPr>
              <a:t>Зачем принимать участие</a:t>
            </a:r>
            <a:r>
              <a:rPr lang="en-US" sz="1400" b="1" dirty="0">
                <a:solidFill>
                  <a:srgbClr val="0070C0"/>
                </a:solidFill>
              </a:rPr>
              <a:t>?</a:t>
            </a:r>
            <a:endParaRPr lang="ru-RU" sz="1400" b="1" dirty="0">
              <a:solidFill>
                <a:srgbClr val="0070C0"/>
              </a:solidFill>
            </a:endParaRPr>
          </a:p>
          <a:p>
            <a:endParaRPr lang="ru-RU" sz="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400" b="1" dirty="0">
                <a:solidFill>
                  <a:srgbClr val="002060"/>
                </a:solidFill>
              </a:rPr>
              <a:t>- Повысить вероятность взыскания</a:t>
            </a:r>
          </a:p>
          <a:p>
            <a:endParaRPr lang="en-US" sz="1400" b="1" dirty="0">
              <a:solidFill>
                <a:srgbClr val="002060"/>
              </a:solidFill>
            </a:endParaRPr>
          </a:p>
          <a:p>
            <a:r>
              <a:rPr lang="ru-RU" sz="1400" b="1" dirty="0">
                <a:solidFill>
                  <a:srgbClr val="002060"/>
                </a:solidFill>
              </a:rPr>
              <a:t>- Рассмотреть яркие кейсы, в которых кредиторы успешно отстаивали свои права</a:t>
            </a:r>
          </a:p>
          <a:p>
            <a:endParaRPr lang="ru-RU" sz="1400" b="1" dirty="0">
              <a:solidFill>
                <a:srgbClr val="002060"/>
              </a:solidFill>
            </a:endParaRPr>
          </a:p>
          <a:p>
            <a:r>
              <a:rPr lang="ru-RU" sz="1400" b="1" dirty="0">
                <a:solidFill>
                  <a:srgbClr val="002060"/>
                </a:solidFill>
              </a:rPr>
              <a:t>- Перенять опыт коллег и получить новые контакты в сфере антикризисного управления</a:t>
            </a:r>
          </a:p>
        </p:txBody>
      </p:sp>
      <p:pic>
        <p:nvPicPr>
          <p:cNvPr id="1026" name="Picture 2" descr="Картинки по запросу банкротный клуб">
            <a:extLst>
              <a:ext uri="{FF2B5EF4-FFF2-40B4-BE49-F238E27FC236}">
                <a16:creationId xmlns:a16="http://schemas.microsoft.com/office/drawing/2014/main" id="{07E0B5E2-C071-42A6-93EC-060195B31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6" y="7751678"/>
            <a:ext cx="2034860" cy="13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8528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2009</TotalTime>
  <Words>137</Words>
  <Application>Microsoft Office PowerPoint</Application>
  <PresentationFormat>Произвольный</PresentationFormat>
  <Paragraphs>27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Редактор</dc:creator>
  <cp:lastModifiedBy>Редактор</cp:lastModifiedBy>
  <cp:revision>127</cp:revision>
  <dcterms:created xsi:type="dcterms:W3CDTF">2017-05-01T08:20:25Z</dcterms:created>
  <dcterms:modified xsi:type="dcterms:W3CDTF">2017-12-17T14:00:06Z</dcterms:modified>
</cp:coreProperties>
</file>