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C8AA-5B9A-472E-896D-E7E172EA8660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C8E9-C7C3-43B7-A462-9C4ACE8E6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16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C8AA-5B9A-472E-896D-E7E172EA8660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C8E9-C7C3-43B7-A462-9C4ACE8E6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99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C8AA-5B9A-472E-896D-E7E172EA8660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C8E9-C7C3-43B7-A462-9C4ACE8E6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46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C8AA-5B9A-472E-896D-E7E172EA8660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C8E9-C7C3-43B7-A462-9C4ACE8E6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36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C8AA-5B9A-472E-896D-E7E172EA8660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C8E9-C7C3-43B7-A462-9C4ACE8E6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42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C8AA-5B9A-472E-896D-E7E172EA8660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C8E9-C7C3-43B7-A462-9C4ACE8E6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87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C8AA-5B9A-472E-896D-E7E172EA8660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C8E9-C7C3-43B7-A462-9C4ACE8E6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9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C8AA-5B9A-472E-896D-E7E172EA8660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C8E9-C7C3-43B7-A462-9C4ACE8E6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63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C8AA-5B9A-472E-896D-E7E172EA8660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C8E9-C7C3-43B7-A462-9C4ACE8E6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40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C8AA-5B9A-472E-896D-E7E172EA8660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C8E9-C7C3-43B7-A462-9C4ACE8E6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62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C8AA-5B9A-472E-896D-E7E172EA8660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C8E9-C7C3-43B7-A462-9C4ACE8E6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06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5C8AA-5B9A-472E-896D-E7E172EA8660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C8E9-C7C3-43B7-A462-9C4ACE8E6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34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688"/>
          <p:cNvPicPr/>
          <p:nvPr/>
        </p:nvPicPr>
        <p:blipFill rotWithShape="1">
          <a:blip r:embed="rId2"/>
          <a:srcRect l="49234" t="27372" r="24405" b="51984"/>
          <a:stretch/>
        </p:blipFill>
        <p:spPr>
          <a:xfrm>
            <a:off x="4520887" y="0"/>
            <a:ext cx="2841196" cy="2780384"/>
          </a:xfrm>
          <a:prstGeom prst="rect">
            <a:avLst/>
          </a:prstGeom>
        </p:spPr>
      </p:pic>
      <p:pic>
        <p:nvPicPr>
          <p:cNvPr id="4" name="Picture 3688"/>
          <p:cNvPicPr/>
          <p:nvPr/>
        </p:nvPicPr>
        <p:blipFill rotWithShape="1">
          <a:blip r:embed="rId2"/>
          <a:srcRect l="49234" r="24405" b="51984"/>
          <a:stretch/>
        </p:blipFill>
        <p:spPr>
          <a:xfrm>
            <a:off x="7494309" y="0"/>
            <a:ext cx="2411691" cy="2861766"/>
          </a:xfrm>
          <a:prstGeom prst="rect">
            <a:avLst/>
          </a:prstGeom>
        </p:spPr>
      </p:pic>
      <p:pic>
        <p:nvPicPr>
          <p:cNvPr id="5" name="Picture 3688"/>
          <p:cNvPicPr/>
          <p:nvPr/>
        </p:nvPicPr>
        <p:blipFill rotWithShape="1">
          <a:blip r:embed="rId2"/>
          <a:srcRect l="49233" t="62529" r="16088" b="10171"/>
          <a:stretch/>
        </p:blipFill>
        <p:spPr>
          <a:xfrm>
            <a:off x="7494309" y="4387062"/>
            <a:ext cx="2411691" cy="24709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6856" y="2820764"/>
            <a:ext cx="25439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chemeClr val="accent5"/>
                </a:solidFill>
              </a:rPr>
              <a:t>Национальная</a:t>
            </a:r>
          </a:p>
          <a:p>
            <a:r>
              <a:rPr lang="ru-RU" sz="2200" b="1" dirty="0">
                <a:solidFill>
                  <a:schemeClr val="accent5"/>
                </a:solidFill>
              </a:rPr>
              <a:t>премия по управлению </a:t>
            </a:r>
          </a:p>
          <a:p>
            <a:r>
              <a:rPr lang="ru-RU" sz="2200" b="1" dirty="0">
                <a:solidFill>
                  <a:schemeClr val="accent5"/>
                </a:solidFill>
              </a:rPr>
              <a:t>государственной</a:t>
            </a:r>
          </a:p>
          <a:p>
            <a:r>
              <a:rPr lang="ru-RU" sz="2200" b="1" dirty="0">
                <a:solidFill>
                  <a:schemeClr val="accent5"/>
                </a:solidFill>
              </a:rPr>
              <a:t>собственностью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4" b="14073"/>
          <a:stretch/>
        </p:blipFill>
        <p:spPr>
          <a:xfrm>
            <a:off x="4520887" y="2874826"/>
            <a:ext cx="2862732" cy="171617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pic>
        <p:nvPicPr>
          <p:cNvPr id="10" name="Picture 3688"/>
          <p:cNvPicPr/>
          <p:nvPr/>
        </p:nvPicPr>
        <p:blipFill rotWithShape="1">
          <a:blip r:embed="rId2"/>
          <a:srcRect l="49234" t="20768" r="24405" b="70395"/>
          <a:stretch/>
        </p:blipFill>
        <p:spPr>
          <a:xfrm>
            <a:off x="4520887" y="1610160"/>
            <a:ext cx="2841196" cy="11702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64952" y="1720378"/>
            <a:ext cx="2697131" cy="11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42" b="1" dirty="0">
                <a:solidFill>
                  <a:schemeClr val="accent5"/>
                </a:solidFill>
              </a:rPr>
              <a:t>Заполните форму для рекомендации и отправьте по адресу</a:t>
            </a:r>
            <a:r>
              <a:rPr lang="en-US" sz="1642" b="1" dirty="0">
                <a:solidFill>
                  <a:schemeClr val="accent5"/>
                </a:solidFill>
              </a:rPr>
              <a:t>: soc@rosim.ru</a:t>
            </a:r>
            <a:endParaRPr lang="ru-RU" sz="1642" b="1" dirty="0">
              <a:solidFill>
                <a:schemeClr val="accent5"/>
              </a:solidFill>
            </a:endParaRPr>
          </a:p>
          <a:p>
            <a:pPr algn="just"/>
            <a:endParaRPr lang="ru-RU" sz="1642" b="1" dirty="0">
              <a:solidFill>
                <a:schemeClr val="accent5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" y="537328"/>
            <a:ext cx="4159510" cy="5900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90" b="1" dirty="0">
                <a:solidFill>
                  <a:srgbClr val="0070C0"/>
                </a:solidFill>
                <a:latin typeface="Trebuchet MS" panose="020B0603020202020204" pitchFamily="34" charset="0"/>
              </a:rPr>
              <a:t>Я рекомендую</a:t>
            </a:r>
            <a:r>
              <a:rPr lang="en-US" sz="1290" b="1" dirty="0">
                <a:solidFill>
                  <a:srgbClr val="0070C0"/>
                </a:solidFill>
                <a:latin typeface="Trebuchet MS" panose="020B0603020202020204" pitchFamily="34" charset="0"/>
              </a:rPr>
              <a:t>:</a:t>
            </a:r>
          </a:p>
          <a:p>
            <a:pPr algn="just"/>
            <a:endParaRPr lang="en-US" sz="129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1290" dirty="0">
                <a:solidFill>
                  <a:srgbClr val="0070C0"/>
                </a:solidFill>
                <a:latin typeface="Trebuchet MS" panose="020B0603020202020204" pitchFamily="34" charset="0"/>
              </a:rPr>
              <a:t>_____________________________________</a:t>
            </a:r>
            <a:r>
              <a:rPr lang="ru-RU" sz="1290" dirty="0">
                <a:solidFill>
                  <a:srgbClr val="0070C0"/>
                </a:solidFill>
                <a:latin typeface="Trebuchet MS" panose="020B0603020202020204" pitchFamily="34" charset="0"/>
              </a:rPr>
              <a:t>_________</a:t>
            </a:r>
            <a:r>
              <a:rPr lang="ru-RU" sz="938" dirty="0">
                <a:solidFill>
                  <a:srgbClr val="0070C0"/>
                </a:solidFill>
                <a:latin typeface="Trebuchet MS" panose="020B0603020202020204" pitchFamily="34" charset="0"/>
              </a:rPr>
              <a:t>Фамилия Имя Отчество</a:t>
            </a:r>
          </a:p>
          <a:p>
            <a:pPr algn="just"/>
            <a:endParaRPr lang="ru-RU" sz="938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ru-RU" sz="938" dirty="0">
                <a:solidFill>
                  <a:srgbClr val="0070C0"/>
                </a:solidFill>
                <a:latin typeface="Trebuchet MS" panose="020B0603020202020204" pitchFamily="34" charset="0"/>
              </a:rPr>
              <a:t>________________________________________________________________</a:t>
            </a:r>
          </a:p>
          <a:p>
            <a:pPr algn="just"/>
            <a:r>
              <a:rPr lang="ru-RU" sz="938" dirty="0">
                <a:solidFill>
                  <a:srgbClr val="0070C0"/>
                </a:solidFill>
                <a:latin typeface="Trebuchet MS" panose="020B0603020202020204" pitchFamily="34" charset="0"/>
              </a:rPr>
              <a:t>Номер мобильного телефона кандидата</a:t>
            </a:r>
          </a:p>
          <a:p>
            <a:pPr algn="just"/>
            <a:endParaRPr lang="en-US" sz="129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ru-RU" sz="1172" dirty="0">
                <a:solidFill>
                  <a:srgbClr val="0070C0"/>
                </a:solidFill>
                <a:latin typeface="Trebuchet MS" panose="020B0603020202020204" pitchFamily="34" charset="0"/>
              </a:rPr>
              <a:t>в качестве кандидата в лауреаты Национальной премии по управлению государственной собственностью в номинации</a:t>
            </a:r>
            <a:r>
              <a:rPr lang="en-US" sz="1172" dirty="0">
                <a:solidFill>
                  <a:srgbClr val="0070C0"/>
                </a:solidFill>
                <a:latin typeface="Trebuchet MS" panose="020B0603020202020204" pitchFamily="34" charset="0"/>
              </a:rPr>
              <a:t>:</a:t>
            </a:r>
          </a:p>
          <a:p>
            <a:pPr algn="just"/>
            <a:r>
              <a:rPr lang="en-US" sz="1172" dirty="0">
                <a:solidFill>
                  <a:srgbClr val="0070C0"/>
                </a:solidFill>
                <a:latin typeface="Trebuchet MS" panose="020B0603020202020204" pitchFamily="34" charset="0"/>
              </a:rPr>
              <a:t>   </a:t>
            </a:r>
            <a:endParaRPr lang="ru-RU" sz="1172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ru-RU" sz="1172" dirty="0">
                <a:solidFill>
                  <a:srgbClr val="0070C0"/>
                </a:solidFill>
                <a:latin typeface="Trebuchet MS" panose="020B0603020202020204" pitchFamily="34" charset="0"/>
              </a:rPr>
              <a:t>   «Директор года»</a:t>
            </a:r>
          </a:p>
          <a:p>
            <a:pPr algn="just"/>
            <a:endParaRPr lang="ru-RU" sz="1172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ru-RU" sz="1172" dirty="0">
                <a:solidFill>
                  <a:srgbClr val="0070C0"/>
                </a:solidFill>
                <a:latin typeface="Trebuchet MS" panose="020B0603020202020204" pitchFamily="34" charset="0"/>
              </a:rPr>
              <a:t>   «Юридическая победа года»</a:t>
            </a:r>
          </a:p>
          <a:p>
            <a:pPr algn="just"/>
            <a:endParaRPr lang="ru-RU" sz="1172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ru-RU" sz="1172" dirty="0">
                <a:solidFill>
                  <a:srgbClr val="0070C0"/>
                </a:solidFill>
                <a:latin typeface="Trebuchet MS" panose="020B0603020202020204" pitchFamily="34" charset="0"/>
              </a:rPr>
              <a:t>   «Арбитражный управляющий года»</a:t>
            </a:r>
          </a:p>
          <a:p>
            <a:pPr algn="just"/>
            <a:endParaRPr lang="ru-RU" sz="1172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ru-RU" sz="1172" dirty="0">
                <a:solidFill>
                  <a:srgbClr val="0070C0"/>
                </a:solidFill>
                <a:latin typeface="Trebuchet MS" panose="020B0603020202020204" pitchFamily="34" charset="0"/>
              </a:rPr>
              <a:t>   «Эффективная ревизионная деятельность»</a:t>
            </a:r>
            <a:endParaRPr lang="en-US" sz="1172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endParaRPr lang="en-US" sz="1172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ru-RU" sz="1172" dirty="0">
                <a:solidFill>
                  <a:srgbClr val="0070C0"/>
                </a:solidFill>
                <a:latin typeface="Trebuchet MS" panose="020B0603020202020204" pitchFamily="34" charset="0"/>
              </a:rPr>
              <a:t>Мои данные</a:t>
            </a:r>
            <a:r>
              <a:rPr lang="en-US" sz="1172" dirty="0">
                <a:solidFill>
                  <a:srgbClr val="0070C0"/>
                </a:solidFill>
                <a:latin typeface="Trebuchet MS" panose="020B0603020202020204" pitchFamily="34" charset="0"/>
              </a:rPr>
              <a:t>:</a:t>
            </a:r>
            <a:endParaRPr lang="ru-RU" sz="1172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endParaRPr lang="en-US" sz="1172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1172" dirty="0">
                <a:solidFill>
                  <a:srgbClr val="0070C0"/>
                </a:solidFill>
                <a:latin typeface="Trebuchet MS" panose="020B0603020202020204" pitchFamily="34" charset="0"/>
              </a:rPr>
              <a:t>____________________________________________</a:t>
            </a:r>
            <a:r>
              <a:rPr lang="ru-RU" sz="1172" dirty="0">
                <a:solidFill>
                  <a:srgbClr val="0070C0"/>
                </a:solidFill>
                <a:latin typeface="Trebuchet MS" panose="020B0603020202020204" pitchFamily="34" charset="0"/>
              </a:rPr>
              <a:t>_______</a:t>
            </a:r>
          </a:p>
          <a:p>
            <a:pPr algn="just"/>
            <a:r>
              <a:rPr lang="ru-RU" sz="938" dirty="0">
                <a:solidFill>
                  <a:srgbClr val="0070C0"/>
                </a:solidFill>
                <a:latin typeface="Trebuchet MS" panose="020B0603020202020204" pitchFamily="34" charset="0"/>
              </a:rPr>
              <a:t>Фамилия Имя Отчество</a:t>
            </a:r>
          </a:p>
          <a:p>
            <a:pPr algn="just"/>
            <a:endParaRPr lang="en-US" sz="1172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1172" dirty="0">
                <a:solidFill>
                  <a:srgbClr val="0070C0"/>
                </a:solidFill>
                <a:latin typeface="Trebuchet MS" panose="020B0603020202020204" pitchFamily="34" charset="0"/>
              </a:rPr>
              <a:t>____________________________________________</a:t>
            </a:r>
            <a:r>
              <a:rPr lang="ru-RU" sz="1172" dirty="0">
                <a:solidFill>
                  <a:srgbClr val="0070C0"/>
                </a:solidFill>
                <a:latin typeface="Trebuchet MS" panose="020B0603020202020204" pitchFamily="34" charset="0"/>
              </a:rPr>
              <a:t>_______</a:t>
            </a:r>
          </a:p>
          <a:p>
            <a:pPr algn="just"/>
            <a:r>
              <a:rPr lang="ru-RU" sz="938" dirty="0">
                <a:solidFill>
                  <a:srgbClr val="0070C0"/>
                </a:solidFill>
                <a:latin typeface="Trebuchet MS" panose="020B0603020202020204" pitchFamily="34" charset="0"/>
              </a:rPr>
              <a:t>Номер моего мобильного телефона</a:t>
            </a:r>
            <a:endParaRPr lang="en-US" sz="938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endParaRPr lang="en-US" sz="1172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ru-RU" sz="1172" dirty="0">
                <a:solidFill>
                  <a:srgbClr val="0070C0"/>
                </a:solidFill>
                <a:latin typeface="Trebuchet MS" panose="020B0603020202020204" pitchFamily="34" charset="0"/>
              </a:rPr>
              <a:t>Рекомендую и даю согласие на обработку данных, указанных в данной Анкете. </a:t>
            </a:r>
          </a:p>
          <a:p>
            <a:pPr algn="just"/>
            <a:endParaRPr lang="ru-RU" sz="1172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ru-RU" sz="1172" dirty="0">
                <a:solidFill>
                  <a:srgbClr val="0070C0"/>
                </a:solidFill>
                <a:latin typeface="Trebuchet MS" panose="020B0603020202020204" pitchFamily="34" charset="0"/>
              </a:rPr>
              <a:t>______________________                         ______________</a:t>
            </a:r>
          </a:p>
          <a:p>
            <a:pPr algn="just"/>
            <a:r>
              <a:rPr lang="ru-RU" sz="938" dirty="0">
                <a:solidFill>
                  <a:srgbClr val="0070C0"/>
                </a:solidFill>
                <a:latin typeface="Trebuchet MS" panose="020B0603020202020204" pitchFamily="34" charset="0"/>
              </a:rPr>
              <a:t>Подпись   </a:t>
            </a:r>
            <a:r>
              <a:rPr lang="ru-RU" sz="1172" dirty="0">
                <a:solidFill>
                  <a:srgbClr val="0070C0"/>
                </a:solidFill>
                <a:latin typeface="Trebuchet MS" panose="020B0603020202020204" pitchFamily="34" charset="0"/>
              </a:rPr>
              <a:t>                                                  </a:t>
            </a:r>
            <a:r>
              <a:rPr lang="ru-RU" sz="938" dirty="0">
                <a:solidFill>
                  <a:srgbClr val="0070C0"/>
                </a:solidFill>
                <a:latin typeface="Trebuchet MS" panose="020B0603020202020204" pitchFamily="34" charset="0"/>
              </a:rPr>
              <a:t>Дата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6336" y="3770290"/>
            <a:ext cx="77148" cy="925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235" tIns="53618" rIns="107235" bIns="53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111"/>
          </a:p>
        </p:txBody>
      </p:sp>
      <p:sp>
        <p:nvSpPr>
          <p:cNvPr id="16" name="Прямоугольник 15"/>
          <p:cNvSpPr/>
          <p:nvPr/>
        </p:nvSpPr>
        <p:spPr>
          <a:xfrm>
            <a:off x="78095" y="2687807"/>
            <a:ext cx="77148" cy="925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235" tIns="53618" rIns="107235" bIns="53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111"/>
          </a:p>
        </p:txBody>
      </p:sp>
      <p:sp>
        <p:nvSpPr>
          <p:cNvPr id="12" name="Прямоугольник 11"/>
          <p:cNvSpPr/>
          <p:nvPr/>
        </p:nvSpPr>
        <p:spPr>
          <a:xfrm>
            <a:off x="60457" y="3421499"/>
            <a:ext cx="77148" cy="925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235" tIns="53618" rIns="107235" bIns="53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111"/>
          </a:p>
        </p:txBody>
      </p:sp>
      <p:sp>
        <p:nvSpPr>
          <p:cNvPr id="13" name="Прямоугольник 12"/>
          <p:cNvSpPr/>
          <p:nvPr/>
        </p:nvSpPr>
        <p:spPr>
          <a:xfrm>
            <a:off x="65220" y="3053423"/>
            <a:ext cx="77148" cy="925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235" tIns="53618" rIns="107235" bIns="53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111"/>
          </a:p>
        </p:txBody>
      </p:sp>
      <p:pic>
        <p:nvPicPr>
          <p:cNvPr id="19" name="Picture 3688"/>
          <p:cNvPicPr/>
          <p:nvPr/>
        </p:nvPicPr>
        <p:blipFill rotWithShape="1">
          <a:blip r:embed="rId2"/>
          <a:srcRect l="49233" t="62529" r="16088" b="29079"/>
          <a:stretch/>
        </p:blipFill>
        <p:spPr>
          <a:xfrm>
            <a:off x="1" y="6398247"/>
            <a:ext cx="4388660" cy="46311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664952" y="425607"/>
            <a:ext cx="2257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Рекомендуйте 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кандидатов 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в лауреаты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540644" y="4700310"/>
            <a:ext cx="4159510" cy="148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90" b="1" dirty="0">
                <a:solidFill>
                  <a:srgbClr val="0070C0"/>
                </a:solidFill>
                <a:latin typeface="Trebuchet MS" panose="020B0603020202020204" pitchFamily="34" charset="0"/>
              </a:rPr>
              <a:t>Сайт премии</a:t>
            </a:r>
            <a:r>
              <a:rPr lang="en-US" sz="1290" b="1" dirty="0">
                <a:solidFill>
                  <a:srgbClr val="0070C0"/>
                </a:solidFill>
                <a:latin typeface="Trebuchet MS" panose="020B0603020202020204" pitchFamily="34" charset="0"/>
              </a:rPr>
              <a:t>:</a:t>
            </a:r>
          </a:p>
          <a:p>
            <a:pPr algn="just"/>
            <a:endParaRPr lang="en-US" sz="129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1290" dirty="0">
                <a:solidFill>
                  <a:srgbClr val="0070C0"/>
                </a:solidFill>
                <a:latin typeface="Trebuchet MS" panose="020B0603020202020204" pitchFamily="34" charset="0"/>
              </a:rPr>
              <a:t>gosprize.ru</a:t>
            </a:r>
          </a:p>
          <a:p>
            <a:pPr algn="just"/>
            <a:endParaRPr lang="en-US" sz="129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ru-RU" sz="1290" b="1" dirty="0">
                <a:solidFill>
                  <a:srgbClr val="0070C0"/>
                </a:solidFill>
                <a:latin typeface="Trebuchet MS" panose="020B0603020202020204" pitchFamily="34" charset="0"/>
              </a:rPr>
              <a:t>Подробнее о номинациях</a:t>
            </a:r>
            <a:r>
              <a:rPr lang="en-US" sz="1290" b="1" dirty="0">
                <a:solidFill>
                  <a:srgbClr val="0070C0"/>
                </a:solidFill>
                <a:latin typeface="Trebuchet MS" panose="020B0603020202020204" pitchFamily="34" charset="0"/>
              </a:rPr>
              <a:t>:</a:t>
            </a:r>
            <a:endParaRPr lang="ru-RU" sz="129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endParaRPr lang="ru-RU" sz="129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1290" dirty="0">
                <a:solidFill>
                  <a:srgbClr val="0070C0"/>
                </a:solidFill>
                <a:latin typeface="Trebuchet MS" panose="020B0603020202020204" pitchFamily="34" charset="0"/>
              </a:rPr>
              <a:t>gosprize.ru/categories</a:t>
            </a:r>
          </a:p>
        </p:txBody>
      </p:sp>
      <p:pic>
        <p:nvPicPr>
          <p:cNvPr id="25" name="Picture 3688"/>
          <p:cNvPicPr/>
          <p:nvPr/>
        </p:nvPicPr>
        <p:blipFill rotWithShape="1">
          <a:blip r:embed="rId2"/>
          <a:srcRect l="49233" t="62529" r="16088" b="24447"/>
          <a:stretch/>
        </p:blipFill>
        <p:spPr>
          <a:xfrm>
            <a:off x="4540644" y="6291566"/>
            <a:ext cx="2842975" cy="566433"/>
          </a:xfrm>
          <a:prstGeom prst="rect">
            <a:avLst/>
          </a:prstGeom>
        </p:spPr>
      </p:pic>
      <p:sp>
        <p:nvSpPr>
          <p:cNvPr id="2" name="Блок-схема: документ 1"/>
          <p:cNvSpPr/>
          <p:nvPr/>
        </p:nvSpPr>
        <p:spPr>
          <a:xfrm>
            <a:off x="1" y="1"/>
            <a:ext cx="4388660" cy="152426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552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111</Words>
  <Application>Microsoft Office PowerPoint</Application>
  <PresentationFormat>Лист A4 (210x297 мм)</PresentationFormat>
  <Paragraphs>44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13</cp:revision>
  <cp:lastPrinted>2016-10-23T16:12:24Z</cp:lastPrinted>
  <dcterms:created xsi:type="dcterms:W3CDTF">2016-10-23T16:11:00Z</dcterms:created>
  <dcterms:modified xsi:type="dcterms:W3CDTF">2016-10-23T16:55:29Z</dcterms:modified>
</cp:coreProperties>
</file>