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8" r:id="rId4"/>
    <p:sldId id="297" r:id="rId5"/>
    <p:sldId id="298" r:id="rId6"/>
    <p:sldId id="299" r:id="rId7"/>
    <p:sldId id="309" r:id="rId8"/>
    <p:sldId id="300" r:id="rId9"/>
    <p:sldId id="310" r:id="rId10"/>
    <p:sldId id="311" r:id="rId11"/>
    <p:sldId id="312" r:id="rId12"/>
    <p:sldId id="315" r:id="rId13"/>
    <p:sldId id="313" r:id="rId14"/>
    <p:sldId id="293" r:id="rId15"/>
    <p:sldId id="301" r:id="rId16"/>
    <p:sldId id="302" r:id="rId17"/>
    <p:sldId id="296" r:id="rId18"/>
    <p:sldId id="314" r:id="rId19"/>
    <p:sldId id="295" r:id="rId20"/>
    <p:sldId id="316" r:id="rId21"/>
    <p:sldId id="294" r:id="rId22"/>
    <p:sldId id="304" r:id="rId23"/>
    <p:sldId id="305" r:id="rId24"/>
    <p:sldId id="306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63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77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9329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42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79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88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85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5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7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5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6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4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4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B6E119-0B6E-4A43-814F-75CF8686C87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45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nisdietrich/FpWithCShar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5786-3E35-38E5-EC71-23D0B7D73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Let's get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&lt;Y&gt;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C67EE-5852-F1C4-1374-A3CBC28A1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functional programming to your OOP codebase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9350052-7038-D5F1-21E3-F792C19B7A54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Dennis Dietrich</a:t>
            </a:r>
            <a:br>
              <a:rPr lang="en-US" dirty="0"/>
            </a:br>
            <a:r>
              <a:rPr lang="en-US" dirty="0"/>
              <a:t>Senior Software Engineer, Microsoft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A4C6BC1-6D20-C3C6-F3D0-4B487926E0AA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1 (2023-??-??), </a:t>
            </a:r>
            <a:r>
              <a:rPr lang="en-US" sz="1200" dirty="0">
                <a:hlinkClick r:id="rId2"/>
              </a:rPr>
              <a:t>https://github.com/dennisdietrich/FpWithCSharp/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542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br>
              <a:rPr lang="en-US" dirty="0"/>
            </a:br>
            <a:r>
              <a:rPr lang="en-US" dirty="0"/>
              <a:t>Why are exceptions side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 alter only control-flow, not state…</a:t>
            </a:r>
          </a:p>
          <a:p>
            <a:r>
              <a:rPr lang="en-US" dirty="0"/>
              <a:t>…unless you also consider “hidden” state (and you should)</a:t>
            </a:r>
          </a:p>
        </p:txBody>
      </p:sp>
      <p:grpSp>
        <p:nvGrpSpPr>
          <p:cNvPr id="20" name="Group 19" descr="Diagram of top of call stack with two stack frames">
            <a:extLst>
              <a:ext uri="{FF2B5EF4-FFF2-40B4-BE49-F238E27FC236}">
                <a16:creationId xmlns:a16="http://schemas.microsoft.com/office/drawing/2014/main" id="{FDF136A5-3FA2-E8FA-57C7-B7553EBA5487}"/>
              </a:ext>
            </a:extLst>
          </p:cNvPr>
          <p:cNvGrpSpPr>
            <a:grpSpLocks noChangeAspect="1"/>
          </p:cNvGrpSpPr>
          <p:nvPr/>
        </p:nvGrpSpPr>
        <p:grpSpPr>
          <a:xfrm>
            <a:off x="1558947" y="3124954"/>
            <a:ext cx="3966106" cy="3241515"/>
            <a:chOff x="1558947" y="3124954"/>
            <a:chExt cx="3257550" cy="266240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EAD9087-5BFC-84B6-F0AA-DB5EE6C91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58947" y="3129888"/>
              <a:ext cx="3257550" cy="265747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B6744D-50AE-57BE-ECAD-22078DB921CE}"/>
                </a:ext>
              </a:extLst>
            </p:cNvPr>
            <p:cNvSpPr/>
            <p:nvPr/>
          </p:nvSpPr>
          <p:spPr>
            <a:xfrm>
              <a:off x="1558947" y="3124954"/>
              <a:ext cx="3257550" cy="2657475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82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br>
              <a:rPr lang="en-US" dirty="0"/>
            </a:br>
            <a:r>
              <a:rPr lang="en-US" dirty="0"/>
              <a:t>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Don‘t rely on immutability by convention</a:t>
            </a:r>
          </a:p>
          <a:p>
            <a:pPr lvl="1"/>
            <a:r>
              <a:rPr lang="en-US" dirty="0"/>
              <a:t>Easy to violate accidentally</a:t>
            </a:r>
          </a:p>
          <a:p>
            <a:pPr lvl="2"/>
            <a:r>
              <a:rPr lang="en-US" dirty="0"/>
              <a:t>Values captures in closures my be modified elsewhere</a:t>
            </a:r>
          </a:p>
          <a:p>
            <a:pPr lvl="2"/>
            <a:r>
              <a:rPr lang="en-US" dirty="0"/>
              <a:t>Worse yet, modification may happen during execution of </a:t>
            </a:r>
            <a:r>
              <a:rPr lang="en-US"/>
              <a:t>pure function!</a:t>
            </a:r>
            <a:endParaRPr lang="en-US" dirty="0"/>
          </a:p>
          <a:p>
            <a:pPr lvl="1"/>
            <a:r>
              <a:rPr lang="en-US" dirty="0"/>
              <a:t>Easy to circumvent intentionally</a:t>
            </a:r>
          </a:p>
          <a:p>
            <a:r>
              <a:rPr lang="en-US" dirty="0"/>
              <a:t>Use immutable record types (C# 9 and later)…</a:t>
            </a:r>
          </a:p>
          <a:p>
            <a:r>
              <a:rPr lang="en-US" dirty="0"/>
              <a:t>…or hand-written immutable types (C# 8 and earlier)</a:t>
            </a:r>
          </a:p>
          <a:p>
            <a:r>
              <a:rPr lang="en-US" dirty="0"/>
              <a:t>Should return immutable object</a:t>
            </a:r>
          </a:p>
        </p:txBody>
      </p:sp>
    </p:spTree>
    <p:extLst>
      <p:ext uri="{BB962C8B-B14F-4D97-AF65-F5344CB8AC3E}">
        <p14:creationId xmlns:p14="http://schemas.microsoft.com/office/powerpoint/2010/main" val="290922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4039-AD4C-CCEC-5481-F6211383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</a:t>
            </a:r>
            <a:br>
              <a:rPr lang="en-US" dirty="0"/>
            </a:br>
            <a:r>
              <a:rPr lang="en-US" dirty="0"/>
              <a:t>When to optimize for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3168-5E46-1D81-2669-2929B58D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F4012-83B9-697A-AE32-EE5606D6A6FC}"/>
              </a:ext>
            </a:extLst>
          </p:cNvPr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8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br>
              <a:rPr lang="en-US" dirty="0"/>
            </a:br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</a:t>
            </a:r>
          </a:p>
        </p:txBody>
      </p:sp>
    </p:spTree>
    <p:extLst>
      <p:ext uri="{BB962C8B-B14F-4D97-AF65-F5344CB8AC3E}">
        <p14:creationId xmlns:p14="http://schemas.microsoft.com/office/powerpoint/2010/main" val="1456719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3310324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(FP)</a:t>
            </a:r>
            <a:br>
              <a:rPr lang="en-US" dirty="0"/>
            </a:br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2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(FP)</a:t>
            </a:r>
            <a:br>
              <a:rPr lang="en-US" dirty="0"/>
            </a:br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64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Closures</a:t>
            </a:r>
          </a:p>
        </p:txBody>
      </p:sp>
    </p:spTree>
    <p:extLst>
      <p:ext uri="{BB962C8B-B14F-4D97-AF65-F5344CB8AC3E}">
        <p14:creationId xmlns:p14="http://schemas.microsoft.com/office/powerpoint/2010/main" val="2815984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4B89-B939-C909-64A3-42C62FB0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Closures</a:t>
            </a:r>
            <a:br>
              <a:rPr lang="de-DE" dirty="0"/>
            </a:br>
            <a:r>
              <a:rPr lang="de-DE" dirty="0"/>
              <a:t>Partial </a:t>
            </a:r>
            <a:r>
              <a:rPr lang="de-DE" dirty="0" err="1"/>
              <a:t>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7AC1-F4D1-0A0B-773E-D2CB043B3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13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14679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5A65-FBAA-DC24-398C-2298A2AF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CA19-329D-0F80-C469-2825866C6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Orders of functions</a:t>
            </a:r>
          </a:p>
          <a:p>
            <a:r>
              <a:rPr lang="en-US" dirty="0"/>
              <a:t>Pure functions</a:t>
            </a:r>
          </a:p>
          <a:p>
            <a:r>
              <a:rPr lang="en-US" dirty="0"/>
              <a:t>Functional programming (FP)</a:t>
            </a:r>
          </a:p>
          <a:p>
            <a:r>
              <a:rPr lang="en-US" dirty="0"/>
              <a:t>Closures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Next steps and further resource</a:t>
            </a:r>
          </a:p>
        </p:txBody>
      </p:sp>
    </p:spTree>
    <p:extLst>
      <p:ext uri="{BB962C8B-B14F-4D97-AF65-F5344CB8AC3E}">
        <p14:creationId xmlns:p14="http://schemas.microsoft.com/office/powerpoint/2010/main" val="1836417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4039-AD4C-CCEC-5481-F6211383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</a:t>
            </a:r>
            <a:br>
              <a:rPr lang="en-US" dirty="0"/>
            </a:br>
            <a:r>
              <a:rPr lang="en-US" dirty="0"/>
              <a:t>The “problem” with 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3168-5E46-1D81-2669-2929B58D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F4012-83B9-697A-AE32-EE5606D6A6FC}"/>
              </a:ext>
            </a:extLst>
          </p:cNvPr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60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448221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further resource</a:t>
            </a:r>
            <a:br>
              <a:rPr lang="en-US" dirty="0"/>
            </a:br>
            <a:r>
              <a:rPr lang="en-US" dirty="0"/>
              <a:t>More FP with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69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further resource</a:t>
            </a:r>
            <a:br>
              <a:rPr lang="en-US" dirty="0"/>
            </a:br>
            <a:r>
              <a:rPr lang="en-US" dirty="0"/>
              <a:t>Functional(-first)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9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further resource</a:t>
            </a:r>
            <a:br>
              <a:rPr lang="en-US" dirty="0"/>
            </a:br>
            <a:r>
              <a:rPr lang="en-US" dirty="0"/>
              <a:t>Learning more about 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34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3" name="Picture 2" descr="GitHub">
            <a:extLst>
              <a:ext uri="{FF2B5EF4-FFF2-40B4-BE49-F238E27FC236}">
                <a16:creationId xmlns:a16="http://schemas.microsoft.com/office/drawing/2014/main" id="{29B12B77-0EED-C756-22C8-6C8E5EDEE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8471E3-9146-8ED9-8175-0660582F81E8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6" name="Picture 5" descr="LinkedIn">
            <a:extLst>
              <a:ext uri="{FF2B5EF4-FFF2-40B4-BE49-F238E27FC236}">
                <a16:creationId xmlns:a16="http://schemas.microsoft.com/office/drawing/2014/main" id="{7D98E4BD-5402-43AA-9908-E267E4745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D6468B-2C26-1307-0433-2A67BD6787E4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9" name="Graphic 8" descr="Mastodon">
            <a:extLst>
              <a:ext uri="{FF2B5EF4-FFF2-40B4-BE49-F238E27FC236}">
                <a16:creationId xmlns:a16="http://schemas.microsoft.com/office/drawing/2014/main" id="{1F47F66B-111A-E39A-C755-448AA05DD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928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971C0D-7436-A1BF-ED68-CC50D0DF70CD}"/>
              </a:ext>
            </a:extLst>
          </p:cNvPr>
          <p:cNvSpPr txBox="1"/>
          <p:nvPr/>
        </p:nvSpPr>
        <p:spPr>
          <a:xfrm>
            <a:off x="800100" y="6064431"/>
            <a:ext cx="593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@dc@social.advancedsoftware.engineering</a:t>
            </a:r>
          </a:p>
        </p:txBody>
      </p:sp>
    </p:spTree>
    <p:extLst>
      <p:ext uri="{BB962C8B-B14F-4D97-AF65-F5344CB8AC3E}">
        <p14:creationId xmlns:p14="http://schemas.microsoft.com/office/powerpoint/2010/main" val="1870771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32079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for listening!</a:t>
            </a:r>
          </a:p>
        </p:txBody>
      </p:sp>
      <p:pic>
        <p:nvPicPr>
          <p:cNvPr id="5" name="Picture 4" descr="GitHub">
            <a:extLst>
              <a:ext uri="{FF2B5EF4-FFF2-40B4-BE49-F238E27FC236}">
                <a16:creationId xmlns:a16="http://schemas.microsoft.com/office/drawing/2014/main" id="{C9112408-9719-E440-BC6C-BA3E3E65E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AD6ED-B45F-E480-52EB-49AC0568C9BA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20" name="Picture 19" descr="LinkedIn">
            <a:extLst>
              <a:ext uri="{FF2B5EF4-FFF2-40B4-BE49-F238E27FC236}">
                <a16:creationId xmlns:a16="http://schemas.microsoft.com/office/drawing/2014/main" id="{4FA14B23-7ADB-953A-F57A-3E44D463F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7F53EC-6158-915C-CFC1-D4626D193755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4" name="Graphic 3" descr="Mastodon">
            <a:extLst>
              <a:ext uri="{FF2B5EF4-FFF2-40B4-BE49-F238E27FC236}">
                <a16:creationId xmlns:a16="http://schemas.microsoft.com/office/drawing/2014/main" id="{C5C316CD-AE8F-7E66-44D6-77898BBB0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9285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4B5C49-8425-CBED-2FE0-96A50C78E05B}"/>
              </a:ext>
            </a:extLst>
          </p:cNvPr>
          <p:cNvSpPr txBox="1"/>
          <p:nvPr/>
        </p:nvSpPr>
        <p:spPr>
          <a:xfrm>
            <a:off x="800100" y="6064431"/>
            <a:ext cx="593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@dc@social.advancedsoftware.engineering</a:t>
            </a:r>
          </a:p>
        </p:txBody>
      </p:sp>
    </p:spTree>
    <p:extLst>
      <p:ext uri="{BB962C8B-B14F-4D97-AF65-F5344CB8AC3E}">
        <p14:creationId xmlns:p14="http://schemas.microsoft.com/office/powerpoint/2010/main" val="412430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8B5B-0074-0DEA-247E-F5402166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before we start…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E129E-73DC-4CE9-9FE9-2AABACCBD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here is already using functional programming?</a:t>
            </a:r>
          </a:p>
          <a:p>
            <a:r>
              <a:rPr lang="en-US" dirty="0"/>
              <a:t>Who here is using LINQ?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043563-D861-1204-7E30-7D0470F7A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903" y="2967335"/>
            <a:ext cx="5630067" cy="92333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sessions.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"C#"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Speaker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37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Orders of functions</a:t>
            </a:r>
          </a:p>
        </p:txBody>
      </p:sp>
    </p:spTree>
    <p:extLst>
      <p:ext uri="{BB962C8B-B14F-4D97-AF65-F5344CB8AC3E}">
        <p14:creationId xmlns:p14="http://schemas.microsoft.com/office/powerpoint/2010/main" val="311850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of functions</a:t>
            </a:r>
            <a:br>
              <a:rPr lang="en-US" dirty="0"/>
            </a:br>
            <a:r>
              <a:rPr lang="en-US" dirty="0"/>
              <a:t>First-order functions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0CC336-07BD-ADDD-D2B9-CC648B237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8"/>
            <a:ext cx="8946541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First-order functions take and return data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Examples: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F54D6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F54D6"/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SpecifyKind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value,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DateTimeKind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kind)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 source)</a:t>
            </a:r>
            <a:endParaRPr lang="en-US" altLang="en-US" dirty="0">
              <a:solidFill>
                <a:srgbClr val="383838"/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1" u="none" strike="noStrike" cap="none" normalizeH="0" baseline="0" dirty="0">
              <a:ln>
                <a:noFill/>
              </a:ln>
              <a:solidFill>
                <a:srgbClr val="248700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Instance </a:t>
            </a:r>
            <a:r>
              <a:rPr lang="en-US" altLang="en-US" i="1" dirty="0">
                <a:solidFill>
                  <a:srgbClr val="248700"/>
                </a:solidFill>
                <a:latin typeface="Consolas" panose="020B0609020204030204" pitchFamily="49" charset="0"/>
              </a:rPr>
              <a:t>method with hidden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en-US" i="1" dirty="0">
                <a:solidFill>
                  <a:srgbClr val="248700"/>
                </a:solidFill>
                <a:latin typeface="Consolas" panose="020B0609020204030204" pitchFamily="49" charset="0"/>
              </a:rPr>
              <a:t> parameter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ToCharArray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Empty parameter list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are data too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1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of functions</a:t>
            </a:r>
            <a:br>
              <a:rPr lang="en-US" dirty="0"/>
            </a:br>
            <a:r>
              <a:rPr lang="en-US" dirty="0"/>
              <a:t>Higher-order functions (HOFs)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34C0A34-D4E3-EDFF-9A0D-61DF33954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8"/>
            <a:ext cx="8946541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HOFs take at least one function or return a function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Examples: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F54D6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 source,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 selector)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valueFactory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IServiceCollection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AddTransient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IServiceCollection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services,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IServiceProvider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implementationFactory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class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35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Pure functions</a:t>
            </a:r>
          </a:p>
        </p:txBody>
      </p:sp>
    </p:spTree>
    <p:extLst>
      <p:ext uri="{BB962C8B-B14F-4D97-AF65-F5344CB8AC3E}">
        <p14:creationId xmlns:p14="http://schemas.microsoft.com/office/powerpoint/2010/main" val="371821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br>
              <a:rPr lang="en-US" dirty="0"/>
            </a:br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produce the same output for a given set of arguments</a:t>
            </a:r>
          </a:p>
          <a:p>
            <a:r>
              <a:rPr lang="en-US" dirty="0"/>
              <a:t>Never have side effects</a:t>
            </a:r>
          </a:p>
        </p:txBody>
      </p:sp>
    </p:spTree>
    <p:extLst>
      <p:ext uri="{BB962C8B-B14F-4D97-AF65-F5344CB8AC3E}">
        <p14:creationId xmlns:p14="http://schemas.microsoft.com/office/powerpoint/2010/main" val="384569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br>
              <a:rPr lang="en-US" dirty="0"/>
            </a:br>
            <a:r>
              <a:rPr lang="en-US" dirty="0"/>
              <a:t>Side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Mutating global state</a:t>
            </a:r>
          </a:p>
          <a:p>
            <a:r>
              <a:rPr lang="en-US" dirty="0"/>
              <a:t>Mutating arguments</a:t>
            </a:r>
          </a:p>
          <a:p>
            <a:r>
              <a:rPr lang="en-US" dirty="0"/>
              <a:t>Performing I/O</a:t>
            </a:r>
          </a:p>
          <a:p>
            <a:r>
              <a:rPr lang="en-US" dirty="0"/>
              <a:t>Throwing exceptions</a:t>
            </a:r>
          </a:p>
        </p:txBody>
      </p:sp>
    </p:spTree>
    <p:extLst>
      <p:ext uri="{BB962C8B-B14F-4D97-AF65-F5344CB8AC3E}">
        <p14:creationId xmlns:p14="http://schemas.microsoft.com/office/powerpoint/2010/main" val="93172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2317</TotalTime>
  <Words>511</Words>
  <Application>Microsoft Office PowerPoint</Application>
  <PresentationFormat>Widescreen</PresentationFormat>
  <Paragraphs>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Century Gothic</vt:lpstr>
      <vt:lpstr>Consolas</vt:lpstr>
      <vt:lpstr>Wingdings 3</vt:lpstr>
      <vt:lpstr>Ion</vt:lpstr>
      <vt:lpstr>Let's get Func&lt;Y&gt;</vt:lpstr>
      <vt:lpstr>Overview</vt:lpstr>
      <vt:lpstr>But before we start…</vt:lpstr>
      <vt:lpstr>Orders of functions</vt:lpstr>
      <vt:lpstr>Orders of functions First-order functions</vt:lpstr>
      <vt:lpstr>Orders of functions Higher-order functions (HOFs)</vt:lpstr>
      <vt:lpstr>Pure functions</vt:lpstr>
      <vt:lpstr>Pure functions Definition</vt:lpstr>
      <vt:lpstr>Pure functions Side effects</vt:lpstr>
      <vt:lpstr>Pure functions Why are exceptions side effects?</vt:lpstr>
      <vt:lpstr>Pure functions Immutability</vt:lpstr>
      <vt:lpstr>Sidebar When to optimize for performance</vt:lpstr>
      <vt:lpstr>Pure functions Advantages</vt:lpstr>
      <vt:lpstr>Functional programming</vt:lpstr>
      <vt:lpstr>Functional programming (FP) Definition</vt:lpstr>
      <vt:lpstr>Functional programming (FP) Pattern matching</vt:lpstr>
      <vt:lpstr>Closures</vt:lpstr>
      <vt:lpstr>Closures Partial application</vt:lpstr>
      <vt:lpstr>Examples</vt:lpstr>
      <vt:lpstr>Sidebar The “problem” with FP</vt:lpstr>
      <vt:lpstr>Next steps</vt:lpstr>
      <vt:lpstr>Next steps and further resource More FP with C#</vt:lpstr>
      <vt:lpstr>Next steps and further resource Functional(-first) languages</vt:lpstr>
      <vt:lpstr>Next steps and further resource Learning more about FP</vt:lpstr>
      <vt:lpstr>Questions?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you think you know functions</dc:title>
  <dc:creator>Dennis Dietrich</dc:creator>
  <cp:lastModifiedBy>Dennis Dietrich</cp:lastModifiedBy>
  <cp:revision>30</cp:revision>
  <dcterms:created xsi:type="dcterms:W3CDTF">2023-01-20T23:10:00Z</dcterms:created>
  <dcterms:modified xsi:type="dcterms:W3CDTF">2023-05-10T23:53:05Z</dcterms:modified>
</cp:coreProperties>
</file>