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328" r:id="rId15"/>
    <p:sldId id="299" r:id="rId16"/>
    <p:sldId id="288" r:id="rId17"/>
    <p:sldId id="317" r:id="rId18"/>
    <p:sldId id="300" r:id="rId19"/>
    <p:sldId id="301" r:id="rId20"/>
    <p:sldId id="329" r:id="rId21"/>
    <p:sldId id="316" r:id="rId22"/>
    <p:sldId id="302" r:id="rId23"/>
    <p:sldId id="303" r:id="rId24"/>
    <p:sldId id="270" r:id="rId25"/>
    <p:sldId id="289" r:id="rId26"/>
    <p:sldId id="304" r:id="rId27"/>
    <p:sldId id="305" r:id="rId28"/>
    <p:sldId id="273" r:id="rId29"/>
    <p:sldId id="276" r:id="rId30"/>
    <p:sldId id="313" r:id="rId31"/>
    <p:sldId id="315" r:id="rId32"/>
    <p:sldId id="314" r:id="rId33"/>
    <p:sldId id="290" r:id="rId34"/>
    <p:sldId id="307" r:id="rId35"/>
    <p:sldId id="309" r:id="rId36"/>
    <p:sldId id="279" r:id="rId37"/>
    <p:sldId id="310" r:id="rId38"/>
    <p:sldId id="311" r:id="rId39"/>
    <p:sldId id="312" r:id="rId40"/>
    <p:sldId id="291" r:id="rId41"/>
    <p:sldId id="318" r:id="rId42"/>
    <p:sldId id="319" r:id="rId43"/>
    <p:sldId id="320" r:id="rId44"/>
    <p:sldId id="321" r:id="rId45"/>
    <p:sldId id="322" r:id="rId46"/>
    <p:sldId id="323" r:id="rId47"/>
    <p:sldId id="324" r:id="rId48"/>
    <p:sldId id="325" r:id="rId49"/>
    <p:sldId id="326" r:id="rId50"/>
    <p:sldId id="327" r:id="rId51"/>
    <p:sldId id="292" r:id="rId52"/>
    <p:sldId id="283" r:id="rId53"/>
    <p:sldId id="284" r:id="rId54"/>
    <p:sldId id="285"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4858" autoAdjust="0"/>
  </p:normalViewPr>
  <p:slideViewPr>
    <p:cSldViewPr snapToGrid="0">
      <p:cViewPr varScale="1">
        <p:scale>
          <a:sx n="146" d="100"/>
          <a:sy n="146" d="100"/>
        </p:scale>
        <p:origin x="63" y="255"/>
      </p:cViewPr>
      <p:guideLst/>
    </p:cSldViewPr>
  </p:slideViewPr>
  <p:outlineViewPr>
    <p:cViewPr>
      <p:scale>
        <a:sx n="33" d="100"/>
        <a:sy n="33" d="100"/>
      </p:scale>
      <p:origin x="0" y="-73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4F40D4-862D-491C-85E3-1A34EFA2BD00}" type="slidenum">
              <a:rPr lang="en-US" smtClean="0"/>
              <a:t>17</a:t>
            </a:fld>
            <a:endParaRPr lang="en-US"/>
          </a:p>
        </p:txBody>
      </p:sp>
    </p:spTree>
    <p:extLst>
      <p:ext uri="{BB962C8B-B14F-4D97-AF65-F5344CB8AC3E}">
        <p14:creationId xmlns:p14="http://schemas.microsoft.com/office/powerpoint/2010/main" val="57384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25</a:t>
            </a:fld>
            <a:endParaRPr lang="en-US"/>
          </a:p>
        </p:txBody>
      </p:sp>
    </p:spTree>
    <p:extLst>
      <p:ext uri="{BB962C8B-B14F-4D97-AF65-F5344CB8AC3E}">
        <p14:creationId xmlns:p14="http://schemas.microsoft.com/office/powerpoint/2010/main" val="256995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1/19/2023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Dennis Dietrich</a:t>
            </a:r>
            <a:br>
              <a:rPr lang="en-US"/>
            </a:br>
            <a:r>
              <a:rPr lang="en-US"/>
              <a:t>Senior Software Engineer, Microsoft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5 (2023-01-20), </a:t>
            </a:r>
            <a:r>
              <a:rPr lang="en-US" sz="1200" dirty="0">
                <a:hlinkClick r:id="rId3"/>
              </a:rPr>
              <a:t>https://github.com/dennisdietrich/UnsafeCSharp/</a:t>
            </a:r>
            <a:endParaRPr lang="en-US" sz="1200" dirty="0"/>
          </a:p>
        </p:txBody>
      </p:sp>
    </p:spTree>
    <p:extLst>
      <p:ext uri="{BB962C8B-B14F-4D97-AF65-F5344CB8AC3E}">
        <p14:creationId xmlns:p14="http://schemas.microsoft.com/office/powerpoint/2010/main" val="2049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a:xfrm>
            <a:off x="646111" y="455984"/>
            <a:ext cx="9404723" cy="1400530"/>
          </a:xfrm>
        </p:spPr>
        <p:txBody>
          <a:bodyPr/>
          <a:lstStyle/>
          <a:p>
            <a:r>
              <a:rPr lang="en-US" dirty="0"/>
              <a:t>Unsafe C# features</a:t>
            </a:r>
            <a:br>
              <a:rPr lang="en-US" dirty="0"/>
            </a:br>
            <a:r>
              <a:rPr lang="en-US" dirty="0"/>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pic>
        <p:nvPicPr>
          <p:cNvPr id="5" name="Picture 4" descr="Compiler Error CS0208&#10;Cannot take the address of, get the size of, or declare a pointer to a managed type ('type')&#10;Even when used with the unsafe keyword, taking the address of a managed object, getting the size of a managed object, or declaring a pointer to a managed type is not allowed.">
            <a:extLst>
              <a:ext uri="{FF2B5EF4-FFF2-40B4-BE49-F238E27FC236}">
                <a16:creationId xmlns:a16="http://schemas.microsoft.com/office/drawing/2014/main" id="{2FF86BD2-0CDC-D26C-6279-03CA011342F8}"/>
              </a:ext>
            </a:extLst>
          </p:cNvPr>
          <p:cNvPicPr>
            <a:picLocks noChangeAspect="1"/>
          </p:cNvPicPr>
          <p:nvPr/>
        </p:nvPicPr>
        <p:blipFill>
          <a:blip r:embed="rId2"/>
          <a:stretch>
            <a:fillRect/>
          </a:stretch>
        </p:blipFill>
        <p:spPr>
          <a:xfrm>
            <a:off x="5986809" y="1853248"/>
            <a:ext cx="5462969" cy="4485418"/>
          </a:xfrm>
          <a:prstGeom prst="rect">
            <a:avLst/>
          </a:prstGeom>
          <a:ln w="15875">
            <a:solidFill>
              <a:schemeClr val="accent1"/>
            </a:solidFill>
          </a:ln>
          <a:effectLst>
            <a:outerShdw blurRad="127000" dist="127000" dir="2700000" algn="ctr" rotWithShape="0">
              <a:schemeClr val="bg1">
                <a:lumMod val="95000"/>
                <a:lumOff val="5000"/>
                <a:alpha val="80000"/>
              </a:schemeClr>
            </a:outerShdw>
          </a:effectLst>
        </p:spPr>
      </p:pic>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305B-6D21-CC8D-59CA-D86B526DF402}"/>
              </a:ext>
            </a:extLst>
          </p:cNvPr>
          <p:cNvSpPr>
            <a:spLocks noGrp="1"/>
          </p:cNvSpPr>
          <p:nvPr>
            <p:ph type="title"/>
          </p:nvPr>
        </p:nvSpPr>
        <p:spPr/>
        <p:txBody>
          <a:bodyPr/>
          <a:lstStyle/>
          <a:p>
            <a:r>
              <a:rPr lang="en-US" dirty="0"/>
              <a:t>Unsafe C# features</a:t>
            </a:r>
            <a:br>
              <a:rPr lang="en-US" dirty="0"/>
            </a:br>
            <a:r>
              <a:rPr lang="en-US" dirty="0"/>
              <a:t>…unless you’re already using C# 11</a:t>
            </a:r>
          </a:p>
        </p:txBody>
      </p:sp>
      <p:sp>
        <p:nvSpPr>
          <p:cNvPr id="7" name="Rectangle 3">
            <a:extLst>
              <a:ext uri="{FF2B5EF4-FFF2-40B4-BE49-F238E27FC236}">
                <a16:creationId xmlns:a16="http://schemas.microsoft.com/office/drawing/2014/main" id="{6FAF8F90-DED7-5DEB-05CB-F3A9881BAA2E}"/>
              </a:ext>
            </a:extLst>
          </p:cNvPr>
          <p:cNvSpPr>
            <a:spLocks noChangeArrowheads="1"/>
          </p:cNvSpPr>
          <p:nvPr/>
        </p:nvSpPr>
        <p:spPr bwMode="auto">
          <a:xfrm>
            <a:off x="1103314"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F54D6"/>
                </a:solidFill>
                <a:effectLst/>
                <a:latin typeface="Consolas" panose="020B0609020204030204" pitchFamily="49" charset="0"/>
              </a:rPr>
              <a:t>public class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br>
              <a:rPr kumimoji="0" lang="en-US" altLang="en-US" sz="1300" b="0" i="0" u="none" strike="noStrike" cap="none" normalizeH="0" baseline="0" dirty="0">
                <a:ln>
                  <a:noFill/>
                </a:ln>
                <a:solidFill>
                  <a:srgbClr val="6B2FBA"/>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0F54D6"/>
                </a:solidFill>
                <a:effectLst/>
                <a:latin typeface="Consolas" panose="020B0609020204030204" pitchFamily="49" charset="0"/>
              </a:rPr>
              <a:t>public </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0F54D6"/>
                </a:solidFill>
                <a:effectLst/>
                <a:latin typeface="Consolas" panose="020B0609020204030204" pitchFamily="49" charset="0"/>
              </a:rPr>
              <a:t> </a:t>
            </a:r>
            <a:r>
              <a:rPr kumimoji="0" lang="en-US" altLang="en-US" sz="1300" b="0" i="0" u="none" strike="noStrike" cap="none" normalizeH="0" baseline="0" dirty="0">
                <a:ln>
                  <a:noFill/>
                </a:ln>
                <a:solidFill>
                  <a:srgbClr val="0093A1"/>
                </a:solidFill>
                <a:effectLst/>
                <a:latin typeface="Consolas" panose="020B0609020204030204" pitchFamily="49" charset="0"/>
              </a:rPr>
              <a:t>Value </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AB2F6B"/>
                </a:solidFill>
                <a:effectLst/>
                <a:latin typeface="Consolas" panose="020B0609020204030204" pitchFamily="49" charset="0"/>
              </a:rPr>
              <a:t>0xBEEF</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83838"/>
              </a:solidFill>
              <a:latin typeface="Consolas" panose="020B0609020204030204" pitchFamily="49" charset="0"/>
            </a:endParaRPr>
          </a:p>
          <a:p>
            <a:pPr defTabSz="914400" eaLnBrk="0" fontAlgn="base" hangingPunct="0">
              <a:spcBef>
                <a:spcPct val="0"/>
              </a:spcBef>
              <a:spcAft>
                <a:spcPct val="0"/>
              </a:spcAft>
            </a:pPr>
            <a:r>
              <a:rPr kumimoji="0" lang="en-US" altLang="en-US" sz="1300" b="0" i="0" u="none" strike="noStrike" cap="none" normalizeH="0" baseline="0" dirty="0">
                <a:ln>
                  <a:noFill/>
                </a:ln>
                <a:solidFill>
                  <a:srgbClr val="0F54D6"/>
                </a:solidFill>
                <a:effectLst/>
                <a:latin typeface="Consolas" panose="020B0609020204030204" pitchFamily="49" charset="0"/>
              </a:rPr>
              <a:t>var </a:t>
            </a:r>
            <a:r>
              <a:rPr kumimoji="0" lang="en-US" altLang="en-US" sz="1300" b="0" i="0" u="none" strike="noStrike" cap="none" normalizeH="0" baseline="0" dirty="0">
                <a:ln>
                  <a:noFill/>
                </a:ln>
                <a:solidFill>
                  <a:srgbClr val="383838"/>
                </a:solidFill>
                <a:effectLst/>
                <a:latin typeface="Consolas" panose="020B0609020204030204" pitchFamily="49" charset="0"/>
              </a:rPr>
              <a:t>managed = </a:t>
            </a:r>
            <a:r>
              <a:rPr kumimoji="0" lang="en-US" altLang="en-US" sz="1300" b="0" i="0" u="none" strike="noStrike" cap="none" normalizeH="0" baseline="0" dirty="0">
                <a:ln>
                  <a:noFill/>
                </a:ln>
                <a:solidFill>
                  <a:srgbClr val="0F54D6"/>
                </a:solidFill>
                <a:effectLst/>
                <a:latin typeface="Consolas" panose="020B0609020204030204" pitchFamily="49" charset="0"/>
              </a:rPr>
              <a:t>new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0F54D6"/>
                </a:solidFill>
                <a:effectLst/>
                <a:latin typeface="Consolas" panose="020B0609020204030204" pitchFamily="49" charset="0"/>
              </a:rPr>
              <a:t>fixed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&amp;</a:t>
            </a:r>
            <a:r>
              <a:rPr kumimoji="0" lang="en-US" altLang="en-US" sz="1300" b="0" i="0" u="none" strike="noStrike" cap="none" normalizeH="0" baseline="0" dirty="0" err="1">
                <a:ln>
                  <a:noFill/>
                </a:ln>
                <a:solidFill>
                  <a:srgbClr val="383838"/>
                </a:solidFill>
                <a:effectLst/>
                <a:latin typeface="Consolas" panose="020B0609020204030204" pitchFamily="49" charset="0"/>
              </a:rPr>
              <a:t>managed.</a:t>
            </a:r>
            <a:r>
              <a:rPr kumimoji="0" lang="en-US" altLang="en-US" sz="1300" b="0" i="0" u="none" strike="noStrike" cap="none" normalizeH="0" baseline="0" dirty="0" err="1">
                <a:ln>
                  <a:noFill/>
                </a:ln>
                <a:solidFill>
                  <a:srgbClr val="0093A1"/>
                </a:solidFill>
                <a:effectLst/>
                <a:latin typeface="Consolas" panose="020B0609020204030204" pitchFamily="49" charset="0"/>
              </a:rPr>
              <a:t>Value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 = &amp;managed;</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$"Ref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$"Object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offset: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,16:X1</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Consolas" panose="020B0609020204030204" pitchFamily="49" charset="0"/>
            </a:endParaRPr>
          </a:p>
        </p:txBody>
      </p:sp>
      <p:pic>
        <p:nvPicPr>
          <p:cNvPr id="11" name="Picture 10" descr="Ref address: 08BE897E348&#10;Object address: 27EC430A5D0&#10;Field address: 27EC430A5D8&#10;Field offset:  8">
            <a:extLst>
              <a:ext uri="{FF2B5EF4-FFF2-40B4-BE49-F238E27FC236}">
                <a16:creationId xmlns:a16="http://schemas.microsoft.com/office/drawing/2014/main" id="{F20E94CF-6C38-D5A8-E44D-8794DDE9DE5A}"/>
              </a:ext>
            </a:extLst>
          </p:cNvPr>
          <p:cNvPicPr>
            <a:picLocks noChangeAspect="1"/>
          </p:cNvPicPr>
          <p:nvPr/>
        </p:nvPicPr>
        <p:blipFill>
          <a:blip r:embed="rId2"/>
          <a:stretch>
            <a:fillRect/>
          </a:stretch>
        </p:blipFill>
        <p:spPr>
          <a:xfrm>
            <a:off x="6630581" y="2495515"/>
            <a:ext cx="2810066" cy="895826"/>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986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This enumeration is used with StructLayoutAttribute. The common language runtime uses the Auto layout value by default. To reduce layout-related problems associated with the Auto value, C#, Visual Basic, and C++ compilers specify Sequential layout for value types.">
            <a:extLst>
              <a:ext uri="{FF2B5EF4-FFF2-40B4-BE49-F238E27FC236}">
                <a16:creationId xmlns:a16="http://schemas.microsoft.com/office/drawing/2014/main" id="{77A9615B-DBDF-1F64-33CC-3C85835F13BF}"/>
              </a:ext>
            </a:extLst>
          </p:cNvPr>
          <p:cNvPicPr>
            <a:picLocks noChangeAspect="1"/>
          </p:cNvPicPr>
          <p:nvPr/>
        </p:nvPicPr>
        <p:blipFill>
          <a:blip r:embed="rId3"/>
          <a:stretch>
            <a:fillRect/>
          </a:stretch>
        </p:blipFill>
        <p:spPr>
          <a:xfrm>
            <a:off x="2717557" y="3842185"/>
            <a:ext cx="6977143" cy="2036572"/>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97145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708-A243-27A1-DEF4-EDCC6242C00D}"/>
              </a:ext>
            </a:extLst>
          </p:cNvPr>
          <p:cNvSpPr>
            <a:spLocks noGrp="1"/>
          </p:cNvSpPr>
          <p:nvPr>
            <p:ph type="title"/>
          </p:nvPr>
        </p:nvSpPr>
        <p:spPr/>
        <p:txBody>
          <a:bodyPr/>
          <a:lstStyle/>
          <a:p>
            <a:r>
              <a:rPr lang="en-US" dirty="0"/>
              <a:t>Memory layout</a:t>
            </a:r>
            <a:br>
              <a:rPr lang="en-US" dirty="0"/>
            </a:br>
            <a:r>
              <a:rPr lang="en-US" dirty="0"/>
              <a:t>Explicit struct layout III</a:t>
            </a:r>
          </a:p>
        </p:txBody>
      </p:sp>
      <p:sp>
        <p:nvSpPr>
          <p:cNvPr id="5" name="Rectangle 1">
            <a:extLst>
              <a:ext uri="{FF2B5EF4-FFF2-40B4-BE49-F238E27FC236}">
                <a16:creationId xmlns:a16="http://schemas.microsoft.com/office/drawing/2014/main" id="{5EA51972-1F3B-C9B0-AAF6-1F407E476B9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ExplicitWithoutPack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ExplicitWithoutPack</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ExplicitWithPack</a:t>
            </a:r>
            <a:r>
              <a:rPr kumimoji="0" lang="en-US" altLang="en-US" b="0" i="1" u="none" strike="noStrike" cap="none" normalizeH="0" baseline="0" dirty="0">
                <a:ln>
                  <a:noFill/>
                </a:ln>
                <a:solidFill>
                  <a:srgbClr val="248700"/>
                </a:solidFill>
                <a:effectLst/>
                <a:latin typeface="Consolas" panose="020B0609020204030204" pitchFamily="49" charset="0"/>
              </a:rPr>
              <a:t>)    = 13</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6268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5A880F4A-9CA6-DD55-4E06-5AA9A6649B42}"/>
              </a:ext>
            </a:extLst>
          </p:cNvPr>
          <p:cNvSpPr txBox="1"/>
          <p:nvPr/>
        </p:nvSpPr>
        <p:spPr>
          <a:xfrm>
            <a:off x="1509928" y="3504327"/>
            <a:ext cx="3160353"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Always call </a:t>
            </a:r>
            <a:r>
              <a:rPr lang="en-US" b="1" dirty="0">
                <a:solidFill>
                  <a:schemeClr val="bg1"/>
                </a:solidFill>
                <a:latin typeface="Consolas" panose="020B0609020204030204" pitchFamily="49" charset="0"/>
              </a:rPr>
              <a:t>Dispose()</a:t>
            </a:r>
            <a:r>
              <a:rPr lang="en-US" b="1" dirty="0">
                <a:solidFill>
                  <a:schemeClr val="bg1"/>
                </a:solidFill>
              </a:rPr>
              <a:t>.</a:t>
            </a:r>
          </a:p>
          <a:p>
            <a:r>
              <a:rPr lang="en-US" b="1" dirty="0">
                <a:solidFill>
                  <a:schemeClr val="bg1"/>
                </a:solidFill>
              </a:rPr>
              <a:t>Do not rely on the finalizer.</a:t>
            </a:r>
          </a:p>
        </p:txBody>
      </p:sp>
    </p:spTree>
    <p:extLst>
      <p:ext uri="{BB962C8B-B14F-4D97-AF65-F5344CB8AC3E}">
        <p14:creationId xmlns:p14="http://schemas.microsoft.com/office/powerpoint/2010/main" val="172722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System warning: Unknown hard error">
            <a:extLst>
              <a:ext uri="{FF2B5EF4-FFF2-40B4-BE49-F238E27FC236}">
                <a16:creationId xmlns:a16="http://schemas.microsoft.com/office/drawing/2014/main" id="{317956A1-90C7-906E-F13D-D73FA4CDC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332" y="4242601"/>
            <a:ext cx="2895621" cy="144304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202020"/>
                </a:solidFill>
                <a:effectLst/>
                <a:latin typeface="Consolas" panose="020B0609020204030204" pitchFamily="49" charset="0"/>
              </a:rPr>
              <a:t>Stdcall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202020"/>
                </a:solidFill>
                <a:effectLst/>
                <a:latin typeface="Consolas" panose="020B0609020204030204" pitchFamily="49" charset="0"/>
              </a:rPr>
              <a:t>Stdcall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a:t>What is unsafe code?</a:t>
            </a:r>
            <a:br>
              <a:rPr lang="en-US"/>
            </a:br>
            <a:r>
              <a:rPr lang="en-US"/>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2233438" y="2967335"/>
            <a:ext cx="2515435" cy="923330"/>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try this </a:t>
            </a:r>
            <a:r>
              <a:rPr lang="en-US" b="1" strike="dblStrike" dirty="0">
                <a:solidFill>
                  <a:schemeClr val="bg1"/>
                </a:solidFill>
              </a:rPr>
              <a:t>at home</a:t>
            </a:r>
            <a:r>
              <a:rPr lang="en-US" b="1" dirty="0">
                <a:solidFill>
                  <a:schemeClr val="bg1"/>
                </a:solidFill>
              </a:rPr>
              <a:t> in your own codebase.</a:t>
            </a:r>
          </a:p>
        </p:txBody>
      </p:sp>
      <p:sp>
        <p:nvSpPr>
          <p:cNvPr id="6" name="TextBox 5">
            <a:extLst>
              <a:ext uri="{FF2B5EF4-FFF2-40B4-BE49-F238E27FC236}">
                <a16:creationId xmlns:a16="http://schemas.microsoft.com/office/drawing/2014/main" id="{204DF2A3-547D-9168-4906-119B4C675BEF}"/>
              </a:ext>
            </a:extLst>
          </p:cNvPr>
          <p:cNvSpPr txBox="1"/>
          <p:nvPr/>
        </p:nvSpPr>
        <p:spPr>
          <a:xfrm>
            <a:off x="4107173" y="3761864"/>
            <a:ext cx="3475006" cy="1200329"/>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If you absolutely have to try this in your own codebase, please ask a senior engineer for supervision.</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CallConvStdcall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3" name="Picture 2" descr="GitHub">
            <a:extLst>
              <a:ext uri="{FF2B5EF4-FFF2-40B4-BE49-F238E27FC236}">
                <a16:creationId xmlns:a16="http://schemas.microsoft.com/office/drawing/2014/main" id="{29B12B77-0EED-C756-22C8-6C8E5EDEE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6B8471E3-9146-8ED9-8175-0660582F81E8}"/>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6" name="Picture 5" descr="LinkedIn">
            <a:extLst>
              <a:ext uri="{FF2B5EF4-FFF2-40B4-BE49-F238E27FC236}">
                <a16:creationId xmlns:a16="http://schemas.microsoft.com/office/drawing/2014/main" id="{7D98E4BD-5402-43AA-9908-E267E4745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5" name="TextBox 4">
            <a:extLst>
              <a:ext uri="{FF2B5EF4-FFF2-40B4-BE49-F238E27FC236}">
                <a16:creationId xmlns:a16="http://schemas.microsoft.com/office/drawing/2014/main" id="{B1D6468B-2C26-1307-0433-2A67BD6787E4}"/>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8" name="Picture 7" descr="Twitter">
            <a:extLst>
              <a:ext uri="{FF2B5EF4-FFF2-40B4-BE49-F238E27FC236}">
                <a16:creationId xmlns:a16="http://schemas.microsoft.com/office/drawing/2014/main" id="{F16C749F-DD8B-78D1-C6C9-72359231BF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7" name="TextBox 6">
            <a:extLst>
              <a:ext uri="{FF2B5EF4-FFF2-40B4-BE49-F238E27FC236}">
                <a16:creationId xmlns:a16="http://schemas.microsoft.com/office/drawing/2014/main" id="{EDD6CCD0-31CF-5DBF-6C0A-518339E8E5BA}"/>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1870771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5" name="Picture 4" descr="GitHub">
            <a:extLst>
              <a:ext uri="{FF2B5EF4-FFF2-40B4-BE49-F238E27FC236}">
                <a16:creationId xmlns:a16="http://schemas.microsoft.com/office/drawing/2014/main" id="{C9112408-9719-E440-BC6C-BA3E3E65E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6" name="TextBox 5">
            <a:extLst>
              <a:ext uri="{FF2B5EF4-FFF2-40B4-BE49-F238E27FC236}">
                <a16:creationId xmlns:a16="http://schemas.microsoft.com/office/drawing/2014/main" id="{F2FAD6ED-B45F-E480-52EB-49AC0568C9BA}"/>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20" name="Picture 19" descr="LinkedIn">
            <a:extLst>
              <a:ext uri="{FF2B5EF4-FFF2-40B4-BE49-F238E27FC236}">
                <a16:creationId xmlns:a16="http://schemas.microsoft.com/office/drawing/2014/main" id="{4FA14B23-7ADB-953A-F57A-3E44D463F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8" name="TextBox 17">
            <a:extLst>
              <a:ext uri="{FF2B5EF4-FFF2-40B4-BE49-F238E27FC236}">
                <a16:creationId xmlns:a16="http://schemas.microsoft.com/office/drawing/2014/main" id="{CF7F53EC-6158-915C-CFC1-D4626D193755}"/>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26" name="Picture 25" descr="Twitter">
            <a:extLst>
              <a:ext uri="{FF2B5EF4-FFF2-40B4-BE49-F238E27FC236}">
                <a16:creationId xmlns:a16="http://schemas.microsoft.com/office/drawing/2014/main" id="{E7AAD714-7A4D-FABA-7D6C-B2446830DB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24" name="TextBox 23">
            <a:extLst>
              <a:ext uri="{FF2B5EF4-FFF2-40B4-BE49-F238E27FC236}">
                <a16:creationId xmlns:a16="http://schemas.microsoft.com/office/drawing/2014/main" id="{A04B5C49-8425-CBED-2FE0-96A50C78E05B}"/>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a:t>What is unsafe code?</a:t>
            </a:r>
            <a:br>
              <a:rPr lang="en-US"/>
            </a:br>
            <a:r>
              <a:rPr lang="en-US"/>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3528</TotalTime>
  <Words>4130</Words>
  <Application>Microsoft Office PowerPoint</Application>
  <PresentationFormat>Widescreen</PresentationFormat>
  <Paragraphs>230</Paragraphs>
  <Slides>54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…unless you’re already using C# 11</vt:lpstr>
      <vt:lpstr>Unsafe C# features Fixed-sized buffers</vt:lpstr>
      <vt:lpstr>Memory layout</vt:lpstr>
      <vt:lpstr>Memory layout Packing Size</vt:lpstr>
      <vt:lpstr>Memory layout Explicit struct layout I</vt:lpstr>
      <vt:lpstr>Memory layout Explicit struct layout II</vt:lpstr>
      <vt:lpstr>Memory layout Explicit struct layout III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Dennis Dietrich</cp:lastModifiedBy>
  <cp:revision>124</cp:revision>
  <dcterms:created xsi:type="dcterms:W3CDTF">2022-06-17T15:35:12Z</dcterms:created>
  <dcterms:modified xsi:type="dcterms:W3CDTF">2023-01-20T04:42:22Z</dcterms:modified>
</cp:coreProperties>
</file>