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289" r:id="rId22"/>
    <p:sldId id="302" r:id="rId23"/>
    <p:sldId id="270" r:id="rId24"/>
    <p:sldId id="304" r:id="rId25"/>
    <p:sldId id="305" r:id="rId26"/>
    <p:sldId id="273" r:id="rId27"/>
    <p:sldId id="276" r:id="rId28"/>
    <p:sldId id="313" r:id="rId29"/>
    <p:sldId id="315" r:id="rId30"/>
    <p:sldId id="290" r:id="rId31"/>
    <p:sldId id="307" r:id="rId32"/>
    <p:sldId id="309" r:id="rId33"/>
    <p:sldId id="279" r:id="rId34"/>
    <p:sldId id="310" r:id="rId35"/>
    <p:sldId id="311" r:id="rId36"/>
    <p:sldId id="312" r:id="rId37"/>
    <p:sldId id="291" r:id="rId38"/>
    <p:sldId id="318" r:id="rId39"/>
    <p:sldId id="319" r:id="rId40"/>
    <p:sldId id="320" r:id="rId41"/>
    <p:sldId id="321" r:id="rId42"/>
    <p:sldId id="322" r:id="rId43"/>
    <p:sldId id="323" r:id="rId44"/>
    <p:sldId id="324" r:id="rId45"/>
    <p:sldId id="325" r:id="rId46"/>
    <p:sldId id="326" r:id="rId47"/>
    <p:sldId id="327" r:id="rId48"/>
    <p:sldId id="292" r:id="rId49"/>
    <p:sldId id="283" r:id="rId50"/>
    <p:sldId id="330" r:id="rId51"/>
    <p:sldId id="284" r:id="rId52"/>
    <p:sldId id="28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5" autoAdjust="0"/>
    <p:restoredTop sz="92913" autoAdjust="0"/>
  </p:normalViewPr>
  <p:slideViewPr>
    <p:cSldViewPr snapToGrid="0">
      <p:cViewPr varScale="1">
        <p:scale>
          <a:sx n="107" d="100"/>
          <a:sy n="107" d="100"/>
        </p:scale>
        <p:origin x="192" y="896"/>
      </p:cViewPr>
      <p:guideLst/>
    </p:cSldViewPr>
  </p:slideViewPr>
  <p:outlineViewPr>
    <p:cViewPr>
      <p:scale>
        <a:sx n="33" d="100"/>
        <a:sy n="33" d="100"/>
      </p:scale>
      <p:origin x="0" y="-738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10/15/23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StructLayout</a:t>
            </a:r>
            <a:r>
              <a:rPr lang="en-US" noProof="0" dirty="0"/>
              <a:t>(</a:t>
            </a:r>
            <a:r>
              <a:rPr lang="en-US" noProof="0" dirty="0" err="1"/>
              <a:t>LayoutKind.Sequential</a:t>
            </a:r>
            <a:r>
              <a:rPr lang="en-US" noProof="0" dirty="0"/>
              <a:t>) is emitted by the C# compiler by default.</a:t>
            </a:r>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21</a:t>
            </a:fld>
            <a:endParaRPr lang="en-US"/>
          </a:p>
        </p:txBody>
      </p:sp>
    </p:spTree>
    <p:extLst>
      <p:ext uri="{BB962C8B-B14F-4D97-AF65-F5344CB8AC3E}">
        <p14:creationId xmlns:p14="http://schemas.microsoft.com/office/powerpoint/2010/main" val="256995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Supported in .NET 6 and later</a:t>
            </a:r>
          </a:p>
        </p:txBody>
      </p:sp>
      <p:sp>
        <p:nvSpPr>
          <p:cNvPr id="4" name="Slide Number Placeholder 3"/>
          <p:cNvSpPr>
            <a:spLocks noGrp="1"/>
          </p:cNvSpPr>
          <p:nvPr>
            <p:ph type="sldNum" sz="quarter" idx="5"/>
          </p:nvPr>
        </p:nvSpPr>
        <p:spPr/>
        <p:txBody>
          <a:bodyPr/>
          <a:lstStyle/>
          <a:p>
            <a:fld id="{2B4F40D4-862D-491C-85E3-1A34EFA2BD00}" type="slidenum">
              <a:rPr lang="en-US" smtClean="0"/>
              <a:t>22</a:t>
            </a:fld>
            <a:endParaRPr lang="en-US"/>
          </a:p>
        </p:txBody>
      </p:sp>
    </p:spTree>
    <p:extLst>
      <p:ext uri="{BB962C8B-B14F-4D97-AF65-F5344CB8AC3E}">
        <p14:creationId xmlns:p14="http://schemas.microsoft.com/office/powerpoint/2010/main" val="967013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ECMA-335 definition of method pointers includes the calling convention as part of the type signature (section 7.1). The default calling convention will be </a:t>
            </a:r>
            <a:r>
              <a:rPr lang="en-US" dirty="0">
                <a:latin typeface="Consolas" panose="020B0609020204030204" pitchFamily="49" charset="0"/>
              </a:rPr>
              <a:t>managed</a:t>
            </a:r>
            <a:r>
              <a:rPr lang="en-US" dirty="0"/>
              <a:t>.”</a:t>
            </a:r>
          </a:p>
          <a:p>
            <a:r>
              <a:rPr lang="en-US" dirty="0"/>
              <a:t>https://learn.microsoft.com/en-us/dotnet/csharp/language-reference/proposals/csharp-9.0/function-pointers</a:t>
            </a:r>
          </a:p>
        </p:txBody>
      </p:sp>
      <p:sp>
        <p:nvSpPr>
          <p:cNvPr id="4" name="Slide Number Placeholder 3"/>
          <p:cNvSpPr>
            <a:spLocks noGrp="1"/>
          </p:cNvSpPr>
          <p:nvPr>
            <p:ph type="sldNum" sz="quarter" idx="5"/>
          </p:nvPr>
        </p:nvSpPr>
        <p:spPr/>
        <p:txBody>
          <a:bodyPr/>
          <a:lstStyle/>
          <a:p>
            <a:fld id="{2B4F40D4-862D-491C-85E3-1A34EFA2BD00}" type="slidenum">
              <a:rPr lang="en-US" smtClean="0"/>
              <a:t>45</a:t>
            </a:fld>
            <a:endParaRPr lang="en-US"/>
          </a:p>
        </p:txBody>
      </p:sp>
    </p:spTree>
    <p:extLst>
      <p:ext uri="{BB962C8B-B14F-4D97-AF65-F5344CB8AC3E}">
        <p14:creationId xmlns:p14="http://schemas.microsoft.com/office/powerpoint/2010/main" val="235732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10/15/23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10/15/23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10/15/23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cpp/cpp/vectorcall" TargetMode="External"/><Relationship Id="rId2" Type="http://schemas.openxmlformats.org/officeDocument/2006/relationships/hyperlink" Target="https://learn.microsoft.com/en-us/cpp/build/x64-calling-convention" TargetMode="External"/><Relationship Id="rId1" Type="http://schemas.openxmlformats.org/officeDocument/2006/relationships/slideLayout" Target="../slideLayouts/slideLayout2.xml"/><Relationship Id="rId6" Type="http://schemas.openxmlformats.org/officeDocument/2006/relationships/hyperlink" Target="https://refspecs.linuxbase.org/elf/x86_64-abi-0.99.pdf" TargetMode="External"/><Relationship Id="rId5" Type="http://schemas.openxmlformats.org/officeDocument/2006/relationships/hyperlink" Target="https://developer.arm.com/documentation/102374/0100/Procedure-Call-Standard" TargetMode="External"/><Relationship Id="rId4" Type="http://schemas.openxmlformats.org/officeDocument/2006/relationships/hyperlink" Target="https://developer.apple.com/documentation/xcode/writing-arm64-code-for-apple-platform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learn.microsoft.com/en-us/windows/win32/api/heapapi/nf-heapapi-heapfree" TargetMode="External"/><Relationship Id="rId2" Type="http://schemas.openxmlformats.org/officeDocument/2006/relationships/hyperlink" Target="https://learn.microsoft.com/en-us/windows/win32/api/heapapi/nf-heapapi-heapalloc" TargetMode="External"/><Relationship Id="rId1" Type="http://schemas.openxmlformats.org/officeDocument/2006/relationships/slideLayout" Target="../slideLayouts/slideLayout2.xml"/><Relationship Id="rId6" Type="http://schemas.openxmlformats.org/officeDocument/2006/relationships/hyperlink" Target="https://learn.microsoft.com/en-us/dotnet/framework/performance/constrained-execution-regions" TargetMode="External"/><Relationship Id="rId5" Type="http://schemas.openxmlformats.org/officeDocument/2006/relationships/hyperlink" Target="https://learn.microsoft.com/en-us/dotnet/api/system.runtime.interopservices.marshal.freehglobal" TargetMode="External"/><Relationship Id="rId4" Type="http://schemas.openxmlformats.org/officeDocument/2006/relationships/hyperlink" Target="https://learn.microsoft.com/en-us/dotnet/api/system.runtime.interopservices.marshal.allochgloba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a:t>Dennis Dietrich</a:t>
            </a:r>
            <a:br>
              <a:rPr lang="en-US" dirty="0"/>
            </a:br>
            <a:r>
              <a:rPr lang="en-US" dirty="0"/>
              <a:t>Manager Software Development ICS, Phoenix Contact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7 (2023-10-15), </a:t>
            </a:r>
            <a:r>
              <a:rPr lang="en-US" sz="1200" dirty="0">
                <a:hlinkClick r:id="rId3"/>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a:t>
            </a:r>
            <a:r>
              <a:rPr lang="en-US"/>
              <a:t>you’re using </a:t>
            </a:r>
            <a:r>
              <a:rPr lang="en-US" dirty="0"/>
              <a:t>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7145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Screenshot of a console application showing the offsets of the fields of struct ExplicitWithoutPack and a total size of 16">
            <a:extLst>
              <a:ext uri="{FF2B5EF4-FFF2-40B4-BE49-F238E27FC236}">
                <a16:creationId xmlns:a16="http://schemas.microsoft.com/office/drawing/2014/main" id="{344DD43C-336E-7C6A-7961-EB4C8062F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2489" y="2119828"/>
            <a:ext cx="3877285" cy="16092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9" name="Picture 8" descr="Screenshot of a console application showing the offsets of the fields of struct ExplicitWithoutPack and a total size of 13">
            <a:extLst>
              <a:ext uri="{FF2B5EF4-FFF2-40B4-BE49-F238E27FC236}">
                <a16:creationId xmlns:a16="http://schemas.microsoft.com/office/drawing/2014/main" id="{5E301034-33F2-FCE3-831C-CC33551F0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2489" y="4296971"/>
            <a:ext cx="3885959" cy="16128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6268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en-US" dirty="0"/>
              <a:t>Platform Invoke (P/Invoke)</a:t>
            </a:r>
            <a:br>
              <a:rPr lang="en-US" dirty="0"/>
            </a:br>
            <a:r>
              <a:rPr lang="en-US" dirty="0"/>
              <a:t>Unmanaged heap allocations I</a:t>
            </a:r>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a:ln>
                  <a:noFill/>
                </a:ln>
                <a:solidFill>
                  <a:srgbClr val="248700"/>
                </a:solidFill>
                <a:effectLst/>
                <a:latin typeface="Consolas" panose="020B0609020204030204" pitchFamily="49" charset="0"/>
              </a:rPr>
            </a:br>
            <a:r>
              <a:rPr kumimoji="0" lang="en-US" altLang="en-US" b="0" i="0" u="none" strike="noStrike" cap="none" normalizeH="0" baseline="0">
                <a:ln>
                  <a:noFill/>
                </a:ln>
                <a:solidFill>
                  <a:srgbClr val="0F54D6"/>
                </a:solidFill>
                <a:effectLst/>
                <a:latin typeface="Consolas" panose="020B0609020204030204" pitchFamily="49" charset="0"/>
              </a:rPr>
              <a:t>void</a:t>
            </a:r>
            <a:r>
              <a:rPr kumimoji="0" lang="en-US" altLang="en-US" b="0" i="0" u="none" strike="noStrike" cap="none" normalizeH="0" baseline="0">
                <a:ln>
                  <a:noFill/>
                </a:ln>
                <a:solidFill>
                  <a:srgbClr val="383838"/>
                </a:solidFill>
                <a:effectLst/>
                <a:latin typeface="Consolas" panose="020B0609020204030204" pitchFamily="49" charset="0"/>
              </a:rPr>
              <a:t>* ptr = </a:t>
            </a:r>
            <a:r>
              <a:rPr kumimoji="0" lang="en-US" altLang="en-US" b="0" i="0" u="none" strike="noStrike" cap="none" normalizeH="0" baseline="0">
                <a:ln>
                  <a:noFill/>
                </a:ln>
                <a:solidFill>
                  <a:srgbClr val="6B2FBA"/>
                </a:solidFill>
                <a:effectLst/>
                <a:latin typeface="Consolas" panose="020B0609020204030204" pitchFamily="49" charset="0"/>
              </a:rPr>
              <a:t>NativeMemory</a:t>
            </a:r>
            <a:r>
              <a:rPr kumimoji="0" lang="en-US" altLang="en-US" b="0" i="0" u="none" strike="noStrike" cap="none" normalizeH="0" baseline="0">
                <a:ln>
                  <a:noFill/>
                </a:ln>
                <a:solidFill>
                  <a:srgbClr val="383838"/>
                </a:solidFill>
                <a:effectLst/>
                <a:latin typeface="Consolas" panose="020B0609020204030204" pitchFamily="49" charset="0"/>
              </a:rPr>
              <a:t>.</a:t>
            </a:r>
            <a:r>
              <a:rPr kumimoji="0" lang="en-US" altLang="en-US" b="0" i="0" u="none" strike="noStrike" cap="none" normalizeH="0" baseline="0">
                <a:ln>
                  <a:noFill/>
                </a:ln>
                <a:solidFill>
                  <a:srgbClr val="00855F"/>
                </a:solidFill>
                <a:effectLst/>
                <a:latin typeface="Consolas" panose="020B0609020204030204" pitchFamily="49" charset="0"/>
              </a:rPr>
              <a:t>Alloc</a:t>
            </a:r>
            <a:r>
              <a:rPr kumimoji="0" lang="en-US" altLang="en-US" b="0" i="0" u="none" strike="noStrike" cap="none" normalizeH="0" baseline="0">
                <a:ln>
                  <a:noFill/>
                </a:ln>
                <a:solidFill>
                  <a:srgbClr val="383838"/>
                </a:solidFill>
                <a:effectLst/>
                <a:latin typeface="Consolas" panose="020B0609020204030204" pitchFamily="49" charset="0"/>
              </a:rPr>
              <a:t>(</a:t>
            </a:r>
            <a:r>
              <a:rPr kumimoji="0" lang="en-US" altLang="en-US" b="0" i="0" u="none" strike="noStrike" cap="none" normalizeH="0" baseline="0">
                <a:ln>
                  <a:noFill/>
                </a:ln>
                <a:solidFill>
                  <a:srgbClr val="AB2F6B"/>
                </a:solidFill>
                <a:effectLst/>
                <a:latin typeface="Consolas" panose="020B0609020204030204" pitchFamily="49" charset="0"/>
              </a:rPr>
              <a:t>1024</a:t>
            </a:r>
            <a:r>
              <a:rPr kumimoji="0" lang="en-US" altLang="en-US" b="0" i="0" u="none" strike="noStrike" cap="none" normalizeH="0" baseline="0">
                <a:ln>
                  <a:noFill/>
                </a:ln>
                <a:solidFill>
                  <a:srgbClr val="383838"/>
                </a:solidFill>
                <a:effectLst/>
                <a:latin typeface="Consolas" panose="020B0609020204030204" pitchFamily="49" charset="0"/>
              </a:rPr>
              <a:t>);</a:t>
            </a:r>
            <a:br>
              <a:rPr kumimoji="0" lang="en-US" altLang="en-US" b="0" i="0" u="none" strike="noStrike" cap="none" normalizeH="0" baseline="0">
                <a:ln>
                  <a:noFill/>
                </a:ln>
                <a:solidFill>
                  <a:srgbClr val="383838"/>
                </a:solidFill>
                <a:effectLst/>
                <a:latin typeface="Consolas" panose="020B0609020204030204" pitchFamily="49" charset="0"/>
              </a:rPr>
            </a:br>
            <a:r>
              <a:rPr kumimoji="0" lang="en-US" altLang="en-US" b="0" i="1" u="none" strike="noStrike" cap="none" normalizeH="0" baseline="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a:ln>
                  <a:noFill/>
                </a:ln>
                <a:solidFill>
                  <a:srgbClr val="248700"/>
                </a:solidFill>
                <a:effectLst/>
                <a:latin typeface="Consolas" panose="020B0609020204030204" pitchFamily="49" charset="0"/>
              </a:rPr>
            </a:br>
            <a:r>
              <a:rPr kumimoji="0" lang="en-US" altLang="en-US" b="0" i="0" u="none" strike="noStrike" cap="none" normalizeH="0" baseline="0">
                <a:ln>
                  <a:noFill/>
                </a:ln>
                <a:solidFill>
                  <a:srgbClr val="6B2FBA"/>
                </a:solidFill>
                <a:effectLst/>
                <a:latin typeface="Consolas" panose="020B0609020204030204" pitchFamily="49" charset="0"/>
              </a:rPr>
              <a:t>NativeMemory</a:t>
            </a:r>
            <a:r>
              <a:rPr kumimoji="0" lang="en-US" altLang="en-US" b="0" i="0" u="none" strike="noStrike" cap="none" normalizeH="0" baseline="0">
                <a:ln>
                  <a:noFill/>
                </a:ln>
                <a:solidFill>
                  <a:srgbClr val="383838"/>
                </a:solidFill>
                <a:effectLst/>
                <a:latin typeface="Consolas" panose="020B0609020204030204" pitchFamily="49" charset="0"/>
              </a:rPr>
              <a:t>.</a:t>
            </a:r>
            <a:r>
              <a:rPr kumimoji="0" lang="en-US" altLang="en-US" b="0" i="0" u="none" strike="noStrike" cap="none" normalizeH="0" baseline="0">
                <a:ln>
                  <a:noFill/>
                </a:ln>
                <a:solidFill>
                  <a:srgbClr val="00855F"/>
                </a:solidFill>
                <a:effectLst/>
                <a:latin typeface="Consolas" panose="020B0609020204030204" pitchFamily="49" charset="0"/>
              </a:rPr>
              <a:t>Free</a:t>
            </a:r>
            <a:r>
              <a:rPr kumimoji="0" lang="en-US" altLang="en-US" b="0" i="0" u="none" strike="noStrike" cap="none" normalizeH="0" baseline="0">
                <a:ln>
                  <a:noFill/>
                </a:ln>
                <a:solidFill>
                  <a:srgbClr val="383838"/>
                </a:solidFill>
                <a:effectLst/>
                <a:latin typeface="Consolas" panose="020B0609020204030204" pitchFamily="49" charset="0"/>
              </a:rPr>
              <a:t>(ptr);</a:t>
            </a:r>
            <a:endParaRPr kumimoji="0" lang="en-US" altLang="en-US"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dirty="0"/>
              <a:t>Platform Invoke (P/Invoke)</a:t>
            </a:r>
            <a:br>
              <a:rPr lang="en-US" dirty="0"/>
            </a:br>
            <a:r>
              <a:rPr lang="en-US" dirty="0"/>
              <a:t>Unmanaged heap allocations II</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dirty="0"/>
              <a:t>Platform Invoke (P/Invoke)</a:t>
            </a:r>
            <a:br>
              <a:rPr lang="en-US" dirty="0"/>
            </a:br>
            <a:r>
              <a:rPr lang="en-US" dirty="0"/>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a:xfrm>
            <a:off x="1103312" y="2052918"/>
            <a:ext cx="8946541" cy="4805082"/>
          </a:xfrm>
        </p:spPr>
        <p:txBody>
          <a:bodyPr>
            <a:normAutofit fontScale="92500" lnSpcReduction="10000"/>
          </a:bodyPr>
          <a:lstStyle/>
          <a:p>
            <a:r>
              <a:rPr lang="en-US" dirty="0"/>
              <a:t>Windows, x64</a:t>
            </a:r>
          </a:p>
          <a:p>
            <a:pPr lvl="1"/>
            <a:r>
              <a:rPr lang="en-US" dirty="0"/>
              <a:t>Standard calling convention</a:t>
            </a:r>
            <a:br>
              <a:rPr lang="en-US" dirty="0"/>
            </a:br>
            <a:r>
              <a:rPr lang="en-US" sz="1200" dirty="0">
                <a:hlinkClick r:id="rId2"/>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3"/>
              </a:rPr>
              <a:t>https://learn.microsoft.com/en-us/cpp/cpp/vectorcall</a:t>
            </a:r>
            <a:endParaRPr lang="en-US" sz="1200" dirty="0"/>
          </a:p>
          <a:p>
            <a:r>
              <a:rPr lang="en-US" dirty="0"/>
              <a:t>macOS, ARM64</a:t>
            </a:r>
          </a:p>
          <a:p>
            <a:pPr lvl="1"/>
            <a:r>
              <a:rPr lang="en-US" dirty="0"/>
              <a:t>Single calling convention</a:t>
            </a:r>
            <a:br>
              <a:rPr lang="en-US" dirty="0"/>
            </a:br>
            <a:r>
              <a:rPr lang="en-US" sz="1200" dirty="0">
                <a:hlinkClick r:id="rId4"/>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5"/>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6"/>
              </a:rPr>
              <a:t>https://refspecs.linuxbase.org/elf/x86_64-abi-0.99.pdf</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27226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grpSp>
        <p:nvGrpSpPr>
          <p:cNvPr id="6" name="Group 5">
            <a:extLst>
              <a:ext uri="{FF2B5EF4-FFF2-40B4-BE49-F238E27FC236}">
                <a16:creationId xmlns:a16="http://schemas.microsoft.com/office/drawing/2014/main" id="{F2AA9608-FBCF-91C5-3A36-412F5F3EC2D9}"/>
              </a:ext>
            </a:extLst>
          </p:cNvPr>
          <p:cNvGrpSpPr/>
          <p:nvPr/>
        </p:nvGrpSpPr>
        <p:grpSpPr>
          <a:xfrm>
            <a:off x="1710395" y="2841271"/>
            <a:ext cx="7348000" cy="2027143"/>
            <a:chOff x="1710395" y="2841271"/>
            <a:chExt cx="7348000" cy="2027143"/>
          </a:xfrm>
        </p:grpSpPr>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
          <p:nvSpPr>
            <p:cNvPr id="4" name="Rectangle 3">
              <a:extLst>
                <a:ext uri="{FF2B5EF4-FFF2-40B4-BE49-F238E27FC236}">
                  <a16:creationId xmlns:a16="http://schemas.microsoft.com/office/drawing/2014/main" id="{3B03D61F-A87F-B791-EBD3-2CC417CEA2DE}"/>
                </a:ext>
              </a:extLst>
            </p:cNvPr>
            <p:cNvSpPr/>
            <p:nvPr/>
          </p:nvSpPr>
          <p:spPr>
            <a:xfrm>
              <a:off x="2390503" y="4026626"/>
              <a:ext cx="6018711" cy="231865"/>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CallConvCdecl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dirty="0"/>
              <a:t>What is unsafe code?</a:t>
            </a:r>
            <a:br>
              <a:rPr lang="en-US" dirty="0"/>
            </a:br>
            <a:r>
              <a:rPr lang="en-US" dirty="0"/>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6096000" y="4157191"/>
            <a:ext cx="2400554"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do this; it’s a very bad idea!</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7C04-B877-5454-55C6-CEF10470DECB}"/>
              </a:ext>
            </a:extLst>
          </p:cNvPr>
          <p:cNvSpPr>
            <a:spLocks noGrp="1"/>
          </p:cNvSpPr>
          <p:nvPr>
            <p:ph type="title"/>
          </p:nvPr>
        </p:nvSpPr>
        <p:spPr/>
        <p:txBody>
          <a:bodyPr/>
          <a:lstStyle/>
          <a:p>
            <a:r>
              <a:rPr lang="en-US" dirty="0"/>
              <a:t>Further resources</a:t>
            </a:r>
            <a:br>
              <a:rPr lang="en-US" dirty="0"/>
            </a:br>
            <a:r>
              <a:rPr lang="en-US" dirty="0"/>
              <a:t>.NET Framework</a:t>
            </a:r>
          </a:p>
        </p:txBody>
      </p:sp>
      <p:sp>
        <p:nvSpPr>
          <p:cNvPr id="3" name="Content Placeholder 2">
            <a:extLst>
              <a:ext uri="{FF2B5EF4-FFF2-40B4-BE49-F238E27FC236}">
                <a16:creationId xmlns:a16="http://schemas.microsoft.com/office/drawing/2014/main" id="{E7ADA9F2-B834-0701-956E-35638093CA9B}"/>
              </a:ext>
            </a:extLst>
          </p:cNvPr>
          <p:cNvSpPr>
            <a:spLocks noGrp="1"/>
          </p:cNvSpPr>
          <p:nvPr>
            <p:ph idx="1"/>
          </p:nvPr>
        </p:nvSpPr>
        <p:spPr/>
        <p:txBody>
          <a:bodyPr/>
          <a:lstStyle/>
          <a:p>
            <a:r>
              <a:rPr lang="en-US" dirty="0"/>
              <a:t>Do use </a:t>
            </a:r>
            <a:r>
              <a:rPr lang="en-US" dirty="0" err="1">
                <a:latin typeface="Consolas" panose="020B0609020204030204" pitchFamily="49" charset="0"/>
                <a:cs typeface="Consolas" panose="020B0609020204030204" pitchFamily="49" charset="0"/>
              </a:rPr>
              <a:t>HeapAlloc</a:t>
            </a:r>
            <a:r>
              <a:rPr lang="en-US" dirty="0">
                <a:latin typeface="Consolas" panose="020B0609020204030204" pitchFamily="49" charset="0"/>
                <a:cs typeface="Consolas" panose="020B0609020204030204" pitchFamily="49" charset="0"/>
              </a:rPr>
              <a:t>()</a:t>
            </a:r>
            <a:r>
              <a:rPr lang="en-US" dirty="0"/>
              <a:t> and </a:t>
            </a:r>
            <a:r>
              <a:rPr lang="en-US" dirty="0" err="1">
                <a:latin typeface="Consolas" panose="020B0609020204030204" pitchFamily="49" charset="0"/>
                <a:cs typeface="Consolas" panose="020B0609020204030204" pitchFamily="49" charset="0"/>
              </a:rPr>
              <a:t>HeapFree</a:t>
            </a:r>
            <a:r>
              <a:rPr lang="en-US" dirty="0">
                <a:latin typeface="Consolas" panose="020B0609020204030204" pitchFamily="49" charset="0"/>
                <a:cs typeface="Consolas" panose="020B0609020204030204" pitchFamily="49" charset="0"/>
              </a:rPr>
              <a:t>()</a:t>
            </a:r>
            <a:r>
              <a:rPr lang="en-US" dirty="0"/>
              <a:t> for unmanaged heap allocations</a:t>
            </a:r>
            <a:br>
              <a:rPr lang="en-US" dirty="0"/>
            </a:br>
            <a:r>
              <a:rPr lang="en-US" sz="1200" dirty="0">
                <a:hlinkClick r:id="rId2"/>
              </a:rPr>
              <a:t>https://learn.microsoft.com/en-us/windows/win32/api/heapapi/nf-heapapi-heapalloc</a:t>
            </a:r>
            <a:br>
              <a:rPr lang="en-US" dirty="0"/>
            </a:br>
            <a:r>
              <a:rPr lang="en-US" sz="1200" dirty="0">
                <a:hlinkClick r:id="rId3"/>
              </a:rPr>
              <a:t>https://learn.microsoft.com/en-us/windows/win32/api/heapapi/nf-heapapi-heapfree</a:t>
            </a:r>
            <a:endParaRPr lang="en-US" sz="1200" dirty="0"/>
          </a:p>
          <a:p>
            <a:r>
              <a:rPr lang="en-US" dirty="0"/>
              <a:t>Do not use </a:t>
            </a:r>
            <a:r>
              <a:rPr lang="en-US" dirty="0" err="1">
                <a:latin typeface="Consolas" panose="020B0609020204030204" pitchFamily="49" charset="0"/>
                <a:cs typeface="Consolas" panose="020B0609020204030204" pitchFamily="49" charset="0"/>
              </a:rPr>
              <a:t>Marshal.AllocHGlobal</a:t>
            </a:r>
            <a:r>
              <a:rPr lang="en-US" dirty="0">
                <a:latin typeface="Consolas" panose="020B0609020204030204" pitchFamily="49" charset="0"/>
                <a:cs typeface="Consolas" panose="020B0609020204030204" pitchFamily="49" charset="0"/>
              </a:rPr>
              <a:t>()</a:t>
            </a:r>
            <a:r>
              <a:rPr lang="en-US" dirty="0"/>
              <a:t> and </a:t>
            </a:r>
            <a:r>
              <a:rPr lang="en-US" dirty="0" err="1">
                <a:latin typeface="Consolas" panose="020B0609020204030204" pitchFamily="49" charset="0"/>
                <a:cs typeface="Consolas" panose="020B0609020204030204" pitchFamily="49" charset="0"/>
              </a:rPr>
              <a:t>Marshal.FreeHGlobal</a:t>
            </a:r>
            <a:r>
              <a:rPr lang="en-US" dirty="0">
                <a:latin typeface="Consolas" panose="020B0609020204030204" pitchFamily="49" charset="0"/>
                <a:cs typeface="Consolas" panose="020B0609020204030204" pitchFamily="49" charset="0"/>
              </a:rPr>
              <a:t>()</a:t>
            </a:r>
            <a:br>
              <a:rPr lang="en-US" dirty="0"/>
            </a:br>
            <a:r>
              <a:rPr lang="en-US" sz="1200" dirty="0">
                <a:hlinkClick r:id="rId4"/>
              </a:rPr>
              <a:t>https://learn.microsoft.com/en-us/dotnet/api/system.runtime.interopservices.marshal.allochglobal</a:t>
            </a:r>
            <a:br>
              <a:rPr lang="en-US" dirty="0"/>
            </a:br>
            <a:r>
              <a:rPr lang="en-US" sz="1200" dirty="0">
                <a:hlinkClick r:id="rId5"/>
              </a:rPr>
              <a:t>https://learn.microsoft.com/en-us/dotnet/api/system.runtime.interopservices.marshal.freehglobal</a:t>
            </a:r>
            <a:endParaRPr lang="en-US" sz="1200" dirty="0"/>
          </a:p>
          <a:p>
            <a:r>
              <a:rPr lang="en-US" dirty="0"/>
              <a:t>Safe handles run finalization in a constrained execution region (CER)</a:t>
            </a:r>
            <a:br>
              <a:rPr lang="en-US" dirty="0"/>
            </a:br>
            <a:r>
              <a:rPr lang="en-US" sz="1200" dirty="0">
                <a:hlinkClick r:id="rId6"/>
              </a:rPr>
              <a:t>https://learn.microsoft.com/en-us/dotnet/framework/performance/constrained-execution-regions</a:t>
            </a:r>
            <a:br>
              <a:rPr lang="en-US" dirty="0"/>
            </a:br>
            <a:endParaRPr lang="en-US" dirty="0"/>
          </a:p>
        </p:txBody>
      </p:sp>
    </p:spTree>
    <p:extLst>
      <p:ext uri="{BB962C8B-B14F-4D97-AF65-F5344CB8AC3E}">
        <p14:creationId xmlns:p14="http://schemas.microsoft.com/office/powerpoint/2010/main" val="373814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9" name="Picture 8" descr="GitHub">
            <a:extLst>
              <a:ext uri="{FF2B5EF4-FFF2-40B4-BE49-F238E27FC236}">
                <a16:creationId xmlns:a16="http://schemas.microsoft.com/office/drawing/2014/main" id="{D413AEAD-8A92-6186-D075-5F3D3F946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10" name="TextBox 9">
            <a:extLst>
              <a:ext uri="{FF2B5EF4-FFF2-40B4-BE49-F238E27FC236}">
                <a16:creationId xmlns:a16="http://schemas.microsoft.com/office/drawing/2014/main" id="{888E3480-3A92-8D18-6D43-A59A2C6A1260}"/>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11" name="Picture 10" descr="LinkedIn">
            <a:extLst>
              <a:ext uri="{FF2B5EF4-FFF2-40B4-BE49-F238E27FC236}">
                <a16:creationId xmlns:a16="http://schemas.microsoft.com/office/drawing/2014/main" id="{5498B0FC-EAA9-1A93-9862-02CC73B5E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2" name="TextBox 11">
            <a:extLst>
              <a:ext uri="{FF2B5EF4-FFF2-40B4-BE49-F238E27FC236}">
                <a16:creationId xmlns:a16="http://schemas.microsoft.com/office/drawing/2014/main" id="{E80021A4-348A-BF7C-63BF-6C89D7630DCC}"/>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13" name="Graphic 12" descr="Mastodon">
            <a:extLst>
              <a:ext uri="{FF2B5EF4-FFF2-40B4-BE49-F238E27FC236}">
                <a16:creationId xmlns:a16="http://schemas.microsoft.com/office/drawing/2014/main" id="{DCED133C-A505-FBA4-FD79-26B84EFC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4" name="TextBox 13">
            <a:extLst>
              <a:ext uri="{FF2B5EF4-FFF2-40B4-BE49-F238E27FC236}">
                <a16:creationId xmlns:a16="http://schemas.microsoft.com/office/drawing/2014/main" id="{E5813634-0CE6-B509-5B60-E9061F6A69C4}"/>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1870771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3" name="Picture 2" descr="GitHub">
            <a:extLst>
              <a:ext uri="{FF2B5EF4-FFF2-40B4-BE49-F238E27FC236}">
                <a16:creationId xmlns:a16="http://schemas.microsoft.com/office/drawing/2014/main" id="{1C6807BB-2FE0-8AC1-C000-303938DA6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7C00689C-58BE-8CB3-A3BE-5AC4726F5F67}"/>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7" name="Picture 6" descr="LinkedIn">
            <a:extLst>
              <a:ext uri="{FF2B5EF4-FFF2-40B4-BE49-F238E27FC236}">
                <a16:creationId xmlns:a16="http://schemas.microsoft.com/office/drawing/2014/main" id="{8FAF0638-CCFD-84A0-547A-EA307F2E7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8" name="TextBox 7">
            <a:extLst>
              <a:ext uri="{FF2B5EF4-FFF2-40B4-BE49-F238E27FC236}">
                <a16:creationId xmlns:a16="http://schemas.microsoft.com/office/drawing/2014/main" id="{338AE759-2568-CC79-5E0A-3FDD566C7DDA}"/>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9" name="Graphic 8" descr="Mastodon">
            <a:extLst>
              <a:ext uri="{FF2B5EF4-FFF2-40B4-BE49-F238E27FC236}">
                <a16:creationId xmlns:a16="http://schemas.microsoft.com/office/drawing/2014/main" id="{BF98801E-9928-B651-1FAE-635F24D54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0" name="TextBox 9">
            <a:extLst>
              <a:ext uri="{FF2B5EF4-FFF2-40B4-BE49-F238E27FC236}">
                <a16:creationId xmlns:a16="http://schemas.microsoft.com/office/drawing/2014/main" id="{FFDCD6FD-B230-C7B5-B746-B2489B5E1A1A}"/>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dirty="0"/>
              <a:t>What is unsafe code?</a:t>
            </a:r>
            <a:br>
              <a:rPr lang="en-US" dirty="0"/>
            </a:br>
            <a:r>
              <a:rPr lang="en-US" dirty="0"/>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a:t>
            </a:r>
            <a:r>
              <a:rPr lang="en-US" b="1" i="1" dirty="0"/>
              <a:t>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3627</TotalTime>
  <Words>4173</Words>
  <Application>Microsoft Macintosh PowerPoint</Application>
  <PresentationFormat>Widescreen</PresentationFormat>
  <Paragraphs>227</Paragraphs>
  <Slides>52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Platform Invoke (P/Invoke)</vt:lpstr>
      <vt:lpstr>Platform Invoke (P/Invoke) Unmanaged heap allocations I</vt:lpstr>
      <vt:lpstr>Platform Invoke (P/Invoke) Unmanaged heap allocations II</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Further resources .NET Framework</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Microsoft Office User</cp:lastModifiedBy>
  <cp:revision>173</cp:revision>
  <dcterms:created xsi:type="dcterms:W3CDTF">2022-06-17T15:35:12Z</dcterms:created>
  <dcterms:modified xsi:type="dcterms:W3CDTF">2023-10-15T00:39:03Z</dcterms:modified>
</cp:coreProperties>
</file>