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69" r:id="rId16"/>
    <p:sldId id="268" r:id="rId17"/>
    <p:sldId id="270" r:id="rId18"/>
    <p:sldId id="271" r:id="rId19"/>
    <p:sldId id="272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embeddedFontLst>
    <p:embeddedFont>
      <p:font typeface="Cascadia Mono" panose="020B0609020000020004" pitchFamily="49" charset="0"/>
      <p:regular r:id="rId32"/>
      <p:bold r:id="rId33"/>
    </p:embeddedFon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Wingdings 3" panose="05040102010807070707" pitchFamily="18" charset="2"/>
      <p:regular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0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C75CE-03FF-4667-898C-4C70B439206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dietrich/UnsafeCShar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winprog/windows-data-types" TargetMode="External"/><Relationship Id="rId2" Type="http://schemas.openxmlformats.org/officeDocument/2006/relationships/hyperlink" Target="https://docs.microsoft.com/en-us/cpp/cpp/data-type-rang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wig.org/" TargetMode="External"/><Relationship Id="rId2" Type="http://schemas.openxmlformats.org/officeDocument/2006/relationships/hyperlink" Target="https://github.com/microsoft/CsWin3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runtime.constrainedexecution.criticalfinalizerobject" TargetMode="External"/><Relationship Id="rId2" Type="http://schemas.openxmlformats.org/officeDocument/2006/relationships/hyperlink" Target="https://docs.microsoft.com/en-us/dotnet/api/system.runtime.interopservices.safehand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framework/performance/constrained-execution-region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language-specification/unsafe-code" TargetMode="External"/><Relationship Id="rId2" Type="http://schemas.openxmlformats.org/officeDocument/2006/relationships/hyperlink" Target="https://docs.microsoft.com/en-us/dotnet/csharp/language-reference/unsafe-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standard/native-interop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language-specification/unsafe-co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8B18-EE58-FCFA-5F4C-B4E020A1A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unsafe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553-B394-D499-F860-EC83862DA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Calling native code and crashing in entirely new ways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667715-1050-2040-8DF1-798ADAED5BFB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Dennis Dietrich</a:t>
            </a:r>
            <a:br>
              <a:rPr lang="en-US"/>
            </a:br>
            <a:r>
              <a:rPr lang="en-US"/>
              <a:t>Senior Software Engineer, Microsoft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3710E30-B99D-9D8F-6DBD-62D6866A90A5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1 (2022-06-22), </a:t>
            </a:r>
            <a:r>
              <a:rPr lang="en-US" sz="1200" dirty="0">
                <a:hlinkClick r:id="rId2"/>
              </a:rPr>
              <a:t>https://github.com/dennisdietrich/UnsafeCSharp/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61EF-C8F0-CDD0-49C4-8F5F97FF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0E1D-6BE6-B9EE-FBF1-E5F05F981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28146-11ED-D055-5370-3C2A9897933F}"/>
              </a:ext>
            </a:extLst>
          </p:cNvPr>
          <p:cNvSpPr txBox="1"/>
          <p:nvPr/>
        </p:nvSpPr>
        <p:spPr>
          <a:xfrm>
            <a:off x="1103312" y="2052917"/>
            <a:ext cx="8946541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 = s)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p;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end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arithmetic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end) {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comparison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(*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*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*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increment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6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9688-4DFB-7A8E-4A9A-41DCBAD6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What can you get the address 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6F658-8E2E-2518-51C9-71F1D8687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value types including (generic) structs…</a:t>
            </a:r>
          </a:p>
          <a:p>
            <a:r>
              <a:rPr lang="en-US" dirty="0"/>
              <a:t>…as long as they don‘t contain any object references</a:t>
            </a:r>
          </a:p>
          <a:p>
            <a:r>
              <a:rPr lang="en-US" dirty="0"/>
              <a:t>Arrays of value types</a:t>
            </a:r>
          </a:p>
          <a:p>
            <a:r>
              <a:rPr lang="en-US" dirty="0"/>
              <a:t>Strings (which are arrays of char)</a:t>
            </a:r>
          </a:p>
        </p:txBody>
      </p:sp>
    </p:spTree>
    <p:extLst>
      <p:ext uri="{BB962C8B-B14F-4D97-AF65-F5344CB8AC3E}">
        <p14:creationId xmlns:p14="http://schemas.microsoft.com/office/powerpoint/2010/main" val="37107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246F-63D4-31AC-0467-0493E8B5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Fixed-sized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F7B0-BCCF-C1EE-997A-2D1B75E9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9673F-024B-2FD5-81E5-7DD873A12ED5}"/>
              </a:ext>
            </a:extLst>
          </p:cNvPr>
          <p:cNvSpPr txBox="1"/>
          <p:nvPr/>
        </p:nvSpPr>
        <p:spPr>
          <a:xfrm>
            <a:off x="1103313" y="2052917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Fixed size buffer type must be one of the following: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bool, byte, short, int, long, char, sbyte</a:t>
            </a:r>
          </a:p>
          <a:p>
            <a:r>
              <a:rPr lang="en-US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 ushort, uint, ulong, float, double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FixedBuffer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Integer;</a:t>
            </a: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    // Type of ByteBuffer is byte*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ByteBuffer[128];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Allocate memory from call stack and return address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byteArray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stackalloc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Guid* guidArray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stackalloc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Guid[128];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26A2-9BBB-2257-FBA1-F5114C9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Explicit struct layout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19404-09A2-EF2F-2AD5-9F7A2DA47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4E43A-5942-D540-7BE3-4A2F1DC936AD}"/>
              </a:ext>
            </a:extLst>
          </p:cNvPr>
          <p:cNvSpPr txBox="1"/>
          <p:nvPr/>
        </p:nvSpPr>
        <p:spPr>
          <a:xfrm>
            <a:off x="1103312" y="2052918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Assuming a little-endian system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StructLayout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LayoutKind.Explicit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Union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FieldOffset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(0)]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ushort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Value;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FieldOffset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(0)]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LowByte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FieldOffset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(1)]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HighByte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Union u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{ Value = 0xBEEF };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{u.HighByte: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X2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Prints "BE"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{u.LowByte: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X2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Prints "EF"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15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DA1D-BCED-F248-1B5A-D4CE5046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Explicit struct layout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F3FCC-7859-47E1-4CF9-D9416046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36759-86D4-1193-9384-B2E6CAE37E24}"/>
              </a:ext>
            </a:extLst>
          </p:cNvPr>
          <p:cNvSpPr txBox="1"/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[StructLayout(LayoutKind.Explicit)]</a:t>
            </a: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ReinterpretCast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[FieldOffset(0)]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Long;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[FieldOffset(0)]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Double;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[FieldOffset(0)]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Ptr;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ReinterpretCast c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() { Long = 47 };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Console.WriteLine(c.Double); </a:t>
            </a:r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Prints "2.3E-322"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61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FDA5-C923-7D81-0BCF-0BE825FB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Managing </a:t>
            </a:r>
            <a:r>
              <a:rPr lang="de-DE"/>
              <a:t>unmanaged memory</a:t>
            </a:r>
            <a:br>
              <a:rPr lang="de-DE" dirty="0"/>
            </a:br>
            <a:r>
              <a:rPr lang="de-DE" dirty="0"/>
              <a:t>The .</a:t>
            </a:r>
            <a:r>
              <a:rPr lang="de-DE"/>
              <a:t>NET </a:t>
            </a:r>
            <a:r>
              <a:rPr lang="de-DE" dirty="0"/>
              <a:t>6 </a:t>
            </a:r>
            <a:r>
              <a:rPr lang="de-DE"/>
              <a:t>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39C9-E755-DC18-C714-E31A83E8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F704E-112A-68E2-1553-9A0821E6393C}"/>
              </a:ext>
            </a:extLst>
          </p:cNvPr>
          <p:cNvSpPr txBox="1"/>
          <p:nvPr/>
        </p:nvSpPr>
        <p:spPr>
          <a:xfrm>
            <a:off x="1103313" y="2052918"/>
            <a:ext cx="8946540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Allocate heap memory using</a:t>
            </a:r>
          </a:p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    //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C standard library function malloc()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NativeMemory.Alloc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(1024);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Free heap memory using C standard library function free()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NativeMemory.Free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5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BE7D-3E9A-9A7D-F68D-3063A6DB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unmanaged memory</a:t>
            </a:r>
            <a:br>
              <a:rPr lang="en-US" dirty="0"/>
            </a:br>
            <a:r>
              <a:rPr lang="en-US" dirty="0"/>
              <a:t>The .NET Framework 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131E7-10C0-6AB4-FF44-F96219C907E8}"/>
              </a:ext>
            </a:extLst>
          </p:cNvPr>
          <p:cNvSpPr txBox="1"/>
          <p:nvPr/>
        </p:nvSpPr>
        <p:spPr>
          <a:xfrm>
            <a:off x="1103313" y="2052917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The following code is not unsafe: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Allocate memory from default heap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Marshal.AllocHGlobal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(1024);</a:t>
            </a: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Free memory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Marshal.FreeHGlobal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pic>
        <p:nvPicPr>
          <p:cNvPr id="8" name="Content Placeholder 7" descr="Remarks&#10;AllocHGlobal is one of two memory allocation methods in the Marshal class. (Marshal.AllocCoTaskMem is the other.) This method exposes the Win32 LocalAlloc function from Kernel32.dll.">
            <a:extLst>
              <a:ext uri="{FF2B5EF4-FFF2-40B4-BE49-F238E27FC236}">
                <a16:creationId xmlns:a16="http://schemas.microsoft.com/office/drawing/2014/main" id="{B7993E01-3CDA-1050-8125-BA251CC89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2971575"/>
            <a:ext cx="8947150" cy="1179082"/>
          </a:xfr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  <p:pic>
        <p:nvPicPr>
          <p:cNvPr id="10" name="Picture 9" descr="Note&#10;The local functions have greater overhead and provide fewer features than other memory management functions. New applications should use the heap functions unless documentation states that a local function should be used. For more information, see Global and Local Functions.">
            <a:extLst>
              <a:ext uri="{FF2B5EF4-FFF2-40B4-BE49-F238E27FC236}">
                <a16:creationId xmlns:a16="http://schemas.microsoft.com/office/drawing/2014/main" id="{75B5B8C9-97F6-435C-F911-D38016060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08" y="4532743"/>
            <a:ext cx="10236726" cy="1333569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914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C476-4659-ABA7-4F80-61BC0147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unmanaged memory</a:t>
            </a:r>
            <a:br>
              <a:rPr lang="en-US"/>
            </a:br>
            <a:r>
              <a:rPr lang="en-US"/>
              <a:t>The Win32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DC7E-6EDB-0DA4-ED07-F79511512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A24FA-07E7-36A9-880A-444EC5A56F23}"/>
              </a:ext>
            </a:extLst>
          </p:cNvPr>
          <p:cNvSpPr txBox="1"/>
          <p:nvPr/>
        </p:nvSpPr>
        <p:spPr>
          <a:xfrm>
            <a:off x="1103313" y="2052916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Retrieves a handle to the default heap of the calling process.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HANDLE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GetProcessHeap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Allocates a block of memory from a heap.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DECLSPEC_ALLOCATOR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LPVOID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HeapAlloc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    _In_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HANDLE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DWORD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dwBytes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Frees a memory block allocated from a heap</a:t>
            </a:r>
          </a:p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by the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HeapAlloc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or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HeapReAlloc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function.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HeapFree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Inout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HANDLE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DWORD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__</a:t>
            </a:r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drv_freesMem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(Mem)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Frees_ptr_opt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LPVOID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lpMem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04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06B8-2CB3-2E29-DE7C-D44C90CB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DLL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6E58-134B-DBEF-45D2-70CBC017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C87B9-3707-1452-5E6C-BE79BBDDBC12}"/>
              </a:ext>
            </a:extLst>
          </p:cNvPr>
          <p:cNvSpPr txBox="1"/>
          <p:nvPr/>
        </p:nvSpPr>
        <p:spPr>
          <a:xfrm>
            <a:off x="1103313" y="2052920"/>
            <a:ext cx="8946540" cy="4195479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Kernel32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HeapHandle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GetProcessHeap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"Kernel32"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GetProcessHeap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"Kernel32"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HeapAlloc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dwBytes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"Kernel32"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HeapFree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lpMem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FE33-9FD5-A1D5-D7DF-BB276D76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Calling external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8B4D-72AC-55F6-F473-EF1B055C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9B55E-63D8-E824-82FF-008F4C3981C8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MemoryManagement.Kernel32;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HeapAlloc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HeapHandle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0, 1024);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OutOfMemoryException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HeapFree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HeapHandle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9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0BF-1557-1847-7CB6-4209723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787E-8807-6429-0C21-6751542A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</a:p>
          <a:p>
            <a:r>
              <a:rPr lang="en-US" dirty="0"/>
              <a:t>Unsafe C# features</a:t>
            </a:r>
          </a:p>
          <a:p>
            <a:r>
              <a:rPr lang="en-US" dirty="0"/>
              <a:t>Managing unmanaged memory</a:t>
            </a:r>
          </a:p>
          <a:p>
            <a:r>
              <a:rPr lang="en-US" dirty="0"/>
              <a:t>Platform Invoke (P/Invoke)</a:t>
            </a:r>
          </a:p>
          <a:p>
            <a:r>
              <a:rPr lang="en-US" dirty="0"/>
              <a:t>Managing resource lifetime</a:t>
            </a:r>
          </a:p>
          <a:p>
            <a:r>
              <a:rPr lang="en-US" dirty="0"/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4060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6D40-D956-01D2-74B2-92BF979B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Data type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E00EB-8909-22BF-CA91-A4CA53DD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  <a:p>
            <a:r>
              <a:rPr lang="en-US" dirty="0"/>
              <a:t>The </a:t>
            </a:r>
            <a:r>
              <a:rPr lang="en-US" i="1" dirty="0"/>
              <a:t>Data Type Ranges</a:t>
            </a:r>
            <a:r>
              <a:rPr lang="en-US" dirty="0"/>
              <a:t> page of the C++ language reference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https://docs.microsoft.com/en-us/cpp/cpp/data-type-ranges</a:t>
            </a:r>
            <a:endParaRPr lang="en-US" sz="1200" dirty="0"/>
          </a:p>
          <a:p>
            <a:r>
              <a:rPr lang="en-US" dirty="0"/>
              <a:t>The </a:t>
            </a:r>
            <a:r>
              <a:rPr lang="en-US" i="1" dirty="0"/>
              <a:t>Windows Data Types</a:t>
            </a:r>
            <a:r>
              <a:rPr lang="en-US" dirty="0"/>
              <a:t> page of the Win32 documentation</a:t>
            </a:r>
            <a:br>
              <a:rPr lang="en-US" dirty="0"/>
            </a:br>
            <a:r>
              <a:rPr lang="en-US" sz="1200" dirty="0">
                <a:hlinkClick r:id="rId3"/>
              </a:rPr>
              <a:t>https://docs.microsoft.com/en-us/windows/win32/winprog/windows-data-types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587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DC60-8AC9-B4FB-2645-DBB34A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Code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7FCC-A667-907B-C253-9934EAF5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Win32 APIs on .NET 6: C#/Win32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A source generator to add a user-defined set of Win32 P/Invoke methods and supporting types to a C# project.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2"/>
              </a:rPr>
              <a:t>https://github.com/microsoft/CsWin32</a:t>
            </a:r>
            <a:endParaRPr lang="en-US" sz="1200" dirty="0"/>
          </a:p>
          <a:p>
            <a:r>
              <a:rPr lang="en-US" dirty="0"/>
              <a:t>From C/C++ header files: SWIG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SWIG is a software development tool that connects programs written in C and C++ with a variety of high-level programming languages. […] The list of supported languages also includes non-scripting languages such as C#, D, Go language, Java including Android, Lua, </a:t>
            </a:r>
            <a:r>
              <a:rPr lang="en-US" i="1" dirty="0" err="1"/>
              <a:t>OCaml</a:t>
            </a:r>
            <a:r>
              <a:rPr lang="en-US" i="1" dirty="0"/>
              <a:t>, Octave, </a:t>
            </a:r>
            <a:r>
              <a:rPr lang="en-US" i="1" dirty="0" err="1"/>
              <a:t>Scilab</a:t>
            </a:r>
            <a:r>
              <a:rPr lang="en-US" i="1" dirty="0"/>
              <a:t> and R.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3"/>
              </a:rPr>
              <a:t>https://www.swig.org</a:t>
            </a:r>
            <a:endParaRPr lang="en-US" sz="1200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Full discloser: I haven’t used either</a:t>
            </a:r>
          </a:p>
        </p:txBody>
      </p:sp>
    </p:spTree>
    <p:extLst>
      <p:ext uri="{BB962C8B-B14F-4D97-AF65-F5344CB8AC3E}">
        <p14:creationId xmlns:p14="http://schemas.microsoft.com/office/powerpoint/2010/main" val="27952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DCC7-EBDA-F5E2-2B26-A2BEA718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Example: SQLite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446CB-B418-403D-34EB-FFE3600F8383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script = </a:t>
            </a:r>
            <a:r>
              <a:rPr lang="en-US" sz="1800">
                <a:solidFill>
                  <a:srgbClr val="800000"/>
                </a:solidFill>
                <a:latin typeface="Cascadia Mono" panose="020B0609020000020004" pitchFamily="49" charset="0"/>
              </a:rPr>
              <a:t>@"</a:t>
            </a:r>
          </a:p>
          <a:p>
            <a:r>
              <a:rPr lang="en-US" sz="1800">
                <a:solidFill>
                  <a:srgbClr val="800000"/>
                </a:solidFill>
                <a:latin typeface="Cascadia Mono" panose="020B0609020000020004" pitchFamily="49" charset="0"/>
              </a:rPr>
              <a:t>CREATE TABLE db_demo (int_column INTEGER, text_column TEXT);</a:t>
            </a:r>
          </a:p>
          <a:p>
            <a:r>
              <a:rPr lang="en-US" sz="1800">
                <a:solidFill>
                  <a:srgbClr val="800000"/>
                </a:solidFill>
                <a:latin typeface="Cascadia Mono" panose="020B0609020000020004" pitchFamily="49" charset="0"/>
              </a:rPr>
              <a:t>INSERT INTO db_demo (int_column, text_column)</a:t>
            </a:r>
          </a:p>
          <a:p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1800">
                <a:solidFill>
                  <a:srgbClr val="800000"/>
                </a:solidFill>
                <a:latin typeface="Cascadia Mono" panose="020B0609020000020004" pitchFamily="49" charset="0"/>
              </a:rPr>
              <a:t>VALUES (47, 'Hello, World!');</a:t>
            </a:r>
          </a:p>
          <a:p>
            <a:r>
              <a:rPr lang="en-US" sz="1800">
                <a:solidFill>
                  <a:srgbClr val="800000"/>
                </a:solidFill>
                <a:latin typeface="Cascadia Mono" panose="020B0609020000020004" pitchFamily="49" charset="0"/>
              </a:rPr>
              <a:t>INSERT INTO db_demo (int_column, text_column)</a:t>
            </a:r>
          </a:p>
          <a:p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1800">
                <a:solidFill>
                  <a:srgbClr val="800000"/>
                </a:solidFill>
                <a:latin typeface="Cascadia Mono" panose="020B0609020000020004" pitchFamily="49" charset="0"/>
              </a:rPr>
              <a:t>VALUES (23, 'Hello, SQLite!');"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Database db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Database(</a:t>
            </a:r>
            <a:r>
              <a:rPr lang="en-US" sz="1800">
                <a:solidFill>
                  <a:srgbClr val="A31515"/>
                </a:solidFill>
                <a:latin typeface="Cascadia Mono" panose="020B0609020000020004" pitchFamily="49" charset="0"/>
              </a:rPr>
              <a:t>"test.db"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db.Execute(script);</a:t>
            </a:r>
            <a:endParaRPr lang="en-US"/>
          </a:p>
        </p:txBody>
      </p:sp>
      <p:pic>
        <p:nvPicPr>
          <p:cNvPr id="6" name="Content Placeholder 5" descr="DataGrip with newly created SQLite database open showing the content of the table db_demo">
            <a:extLst>
              <a:ext uri="{FF2B5EF4-FFF2-40B4-BE49-F238E27FC236}">
                <a16:creationId xmlns:a16="http://schemas.microsoft.com/office/drawing/2014/main" id="{2DBD2019-714E-E9D9-1226-43F483E99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16" y="2314562"/>
            <a:ext cx="7634343" cy="3671914"/>
          </a:xfr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877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1651-4BC7-B6F2-A51E-08AFEC96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SQLite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A915-E631-D17A-97E5-B62A18135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F06ED-C36E-A699-8C1C-F44436BBE37D}"/>
              </a:ext>
            </a:extLst>
          </p:cNvPr>
          <p:cNvSpPr txBox="1"/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Callback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columns,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values,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names);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"sqlite3"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EntryPoint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"sqlite3_open"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Open(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MarshalAs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(UnmanagedType.LPUTF8Str)]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filename,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SafeDatabaseHandle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pDb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"sqlite3"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EntryPoint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"sqlite3_close_v2"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Close(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pDb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"sqlite3"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EntryPoint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"sqlite3_exec"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Execute(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SafeDatabaseHandle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pDb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MarshalAs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(UnmanagedType.LPUTF8Str)]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Callback? callback,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firstArg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errMsg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9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876E-E82C-4D28-9908-1FA096C5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What‘s a safe handle?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C554-F1CD-7219-87DF-4167EEE4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i="1" dirty="0"/>
              <a:t>Represents a wrapper class for operating system handles.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https://docs.microsoft.com/en-us/dotnet/api/system.runtime.interopservices.safehandle</a:t>
            </a:r>
            <a:endParaRPr lang="en-US" sz="1200" dirty="0"/>
          </a:p>
          <a:p>
            <a:r>
              <a:rPr lang="en-US" dirty="0"/>
              <a:t>…but works just as well with pointers! :)</a:t>
            </a:r>
          </a:p>
          <a:p>
            <a:r>
              <a:rPr lang="en-US" dirty="0"/>
              <a:t>Is a </a:t>
            </a:r>
            <a:r>
              <a:rPr lang="en-US" dirty="0" err="1">
                <a:latin typeface="Consolas" panose="020B0609020204030204" pitchFamily="49" charset="0"/>
              </a:rPr>
              <a:t>CriticalFinalizerObject</a:t>
            </a:r>
            <a:br>
              <a:rPr lang="en-US" dirty="0"/>
            </a:br>
            <a:r>
              <a:rPr lang="en-US" sz="1200" dirty="0">
                <a:hlinkClick r:id="rId3"/>
              </a:rPr>
              <a:t>https://docs.microsoft.com/en-us/dotnet/api/system.runtime.constrainedexecution.criticalfinalizerobject</a:t>
            </a:r>
            <a:endParaRPr lang="en-US" sz="1200" dirty="0"/>
          </a:p>
          <a:p>
            <a:r>
              <a:rPr lang="en-US" dirty="0"/>
              <a:t>Runs finalization in a Constrained Execution Regions (.NET Framework only)</a:t>
            </a:r>
            <a:br>
              <a:rPr lang="en-US" dirty="0"/>
            </a:br>
            <a:r>
              <a:rPr lang="en-US" sz="1200" dirty="0">
                <a:hlinkClick r:id="rId4"/>
              </a:rPr>
              <a:t>https://docs.microsoft.com/en-us/dotnet/framework/performance/constrained-execution-regions</a:t>
            </a:r>
            <a:endParaRPr lang="en-US" sz="1200" dirty="0"/>
          </a:p>
          <a:p>
            <a:r>
              <a:rPr lang="en-US" dirty="0"/>
              <a:t>P/Invoke infrastructure reference counts usage</a:t>
            </a:r>
          </a:p>
        </p:txBody>
      </p:sp>
    </p:spTree>
    <p:extLst>
      <p:ext uri="{BB962C8B-B14F-4D97-AF65-F5344CB8AC3E}">
        <p14:creationId xmlns:p14="http://schemas.microsoft.com/office/powerpoint/2010/main" val="114738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D598-7386-2EF8-E8BE-12B33E8E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>
                <a:latin typeface="Consolas" panose="020B0609020204030204" pitchFamily="49" charset="0"/>
              </a:rPr>
              <a:t>SafeDatabaseHandle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8266-82D7-988A-97E6-72353BA6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529AE-EEC8-EDD7-86AD-92278CEF2509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sealed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SafeDatabaseHandle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: SafeHandle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IsInvalid =&gt; handle == IntPtr.Zero;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SafeDatabaseHandle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() :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(IntPtr.Zero,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) { }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ReleaseHandle() =&gt;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Sqlite.Close(handle) == 0;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57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9264-B691-D2E2-2CCC-7A3FF2CD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/>
              <a:t>Database wrapper class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700A9-FC2C-CBE4-318D-8C93F516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EF628-C844-2BD3-0165-8AC1FFD16048}"/>
              </a:ext>
            </a:extLst>
          </p:cNvPr>
          <p:cNvSpPr txBox="1"/>
          <p:nvPr/>
        </p:nvSpPr>
        <p:spPr>
          <a:xfrm>
            <a:off x="1103313" y="2052919"/>
            <a:ext cx="8946540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sealed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Database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: IDisposable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SafeDatabaseHandle _databaseHandle;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Database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filename)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(Sqlite.Open(filename,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_databaseHandle) != 0)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Exception(</a:t>
            </a:r>
            <a:r>
              <a:rPr lang="en-US" sz="1800">
                <a:solidFill>
                  <a:srgbClr val="A31515"/>
                </a:solidFill>
                <a:latin typeface="Cascadia Mono" panose="020B0609020000020004" pitchFamily="49" charset="0"/>
              </a:rPr>
              <a:t>"Failed to open database."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Look mom! No finalizer!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53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9264-B691-D2E2-2CCC-7A3FF2CD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5984"/>
            <a:ext cx="9404723" cy="1400530"/>
          </a:xfrm>
        </p:spPr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/>
              <a:t>Database wrapper class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700A9-FC2C-CBE4-318D-8C93F516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EF628-C844-2BD3-0165-8AC1FFD16048}"/>
              </a:ext>
            </a:extLst>
          </p:cNvPr>
          <p:cNvSpPr txBox="1"/>
          <p:nvPr/>
        </p:nvSpPr>
        <p:spPr>
          <a:xfrm>
            <a:off x="1103313" y="2052919"/>
            <a:ext cx="8946540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Execute(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sql)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Look mom! No 'disposed' check!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(Sqlite.Execute(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_databaseHandle, sql,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) != 0)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Exception(</a:t>
            </a:r>
            <a:r>
              <a:rPr lang="en-US" sz="1800">
                <a:solidFill>
                  <a:srgbClr val="A31515"/>
                </a:solidFill>
                <a:latin typeface="Cascadia Mono" panose="020B0609020000020004" pitchFamily="49" charset="0"/>
              </a:rPr>
              <a:t>"Script execution failed."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No need for overloads since the class is sealed.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Dispose()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(_databaseHandle?.IsInvalid ==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        _databaseHandle.Dispose();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80F4A-9CA6-DD55-4E06-5AA9A6649B42}"/>
              </a:ext>
            </a:extLst>
          </p:cNvPr>
          <p:cNvSpPr txBox="1"/>
          <p:nvPr/>
        </p:nvSpPr>
        <p:spPr>
          <a:xfrm>
            <a:off x="1509928" y="3504327"/>
            <a:ext cx="3160353" cy="64633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Always call Dispose().</a:t>
            </a:r>
          </a:p>
          <a:p>
            <a:r>
              <a:rPr lang="en-US" b="1" dirty="0">
                <a:solidFill>
                  <a:schemeClr val="bg1"/>
                </a:solidFill>
              </a:rPr>
              <a:t>Do not rely on the finalizer.</a:t>
            </a:r>
          </a:p>
        </p:txBody>
      </p:sp>
    </p:spTree>
    <p:extLst>
      <p:ext uri="{BB962C8B-B14F-4D97-AF65-F5344CB8AC3E}">
        <p14:creationId xmlns:p14="http://schemas.microsoft.com/office/powerpoint/2010/main" val="300624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87E0-0A0E-25A4-9A7B-E35A9DAA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3B05-3DBF-8C4C-5BE5-5A2524EE1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Unsafe code, pointer types, and function pointers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https://docs.microsoft.com/en-us/dotnet/csharp/language-reference/unsafe-code</a:t>
            </a:r>
            <a:endParaRPr lang="en-US" sz="1200" dirty="0"/>
          </a:p>
          <a:p>
            <a:r>
              <a:rPr lang="en-US" i="1" dirty="0"/>
              <a:t>Unsafe code</a:t>
            </a:r>
            <a:r>
              <a:rPr lang="en-US" dirty="0"/>
              <a:t> (C# language specification)</a:t>
            </a:r>
            <a:br>
              <a:rPr lang="en-US" dirty="0"/>
            </a:br>
            <a:r>
              <a:rPr lang="en-US" sz="1200" dirty="0">
                <a:hlinkClick r:id="rId3"/>
              </a:rPr>
              <a:t>https://docs.microsoft.com/en-us/dotnet/csharp/language-reference/language-specification/unsafe-code</a:t>
            </a:r>
            <a:endParaRPr lang="en-US" sz="1200" dirty="0"/>
          </a:p>
          <a:p>
            <a:r>
              <a:rPr lang="en-US" i="1" dirty="0"/>
              <a:t>Native interoperability</a:t>
            </a:r>
            <a:br>
              <a:rPr lang="en-US" dirty="0"/>
            </a:br>
            <a:r>
              <a:rPr lang="en-US" sz="1200" dirty="0">
                <a:hlinkClick r:id="rId4"/>
              </a:rPr>
              <a:t>https://docs.microsoft.com/en-us/dotnet/standard/native-interop/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744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/>
          <p:nvPr/>
        </p:nvSpPr>
        <p:spPr>
          <a:xfrm>
            <a:off x="667445" y="2828836"/>
            <a:ext cx="10068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7077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FDBA-ADBB-239F-A158-F2CEC180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  <a:br>
              <a:rPr lang="en-US" dirty="0"/>
            </a:br>
            <a:r>
              <a:rPr lang="en-US" dirty="0"/>
              <a:t>Mutating the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4784-BC6C-576F-C101-59BE4DF7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66F64-96AF-20CE-B89C-A7ADC5627FD4}"/>
              </a:ext>
            </a:extLst>
          </p:cNvPr>
          <p:cNvSpPr txBox="1"/>
          <p:nvPr/>
        </p:nvSpPr>
        <p:spPr>
          <a:xfrm>
            <a:off x="1103312" y="2052918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StringMutation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"Hello, World!"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prints "HELLO, WORLD!"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655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/>
          <p:nvPr/>
        </p:nvSpPr>
        <p:spPr>
          <a:xfrm>
            <a:off x="667445" y="2828836"/>
            <a:ext cx="10068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41243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36A0-41B0-8D9D-D99B-94F20F47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5984"/>
            <a:ext cx="9404723" cy="1400530"/>
          </a:xfrm>
        </p:spPr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Code that can break the rules!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068C-8D7E-72D6-9146-A72EC041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2B058-F10C-2B50-835C-BFE1A1A53099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AsciiToUpper(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s)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p = s)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i = 0; i &lt; s.Length; i++)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(p[i] &gt;= </a:t>
            </a:r>
            <a:r>
              <a:rPr lang="en-US" sz="180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&amp;&amp; p[i] &lt;= </a:t>
            </a:r>
            <a:r>
              <a:rPr lang="en-US" sz="1800">
                <a:solidFill>
                  <a:srgbClr val="A31515"/>
                </a:solidFill>
                <a:latin typeface="Cascadia Mono" panose="020B0609020000020004" pitchFamily="49" charset="0"/>
              </a:rPr>
              <a:t>'z'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            p[i] -= 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80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FC38E-CDA0-A4A5-3CA8-D45E46537BE8}"/>
              </a:ext>
            </a:extLst>
          </p:cNvPr>
          <p:cNvSpPr txBox="1"/>
          <p:nvPr/>
        </p:nvSpPr>
        <p:spPr>
          <a:xfrm>
            <a:off x="2233438" y="2967335"/>
            <a:ext cx="2515435" cy="92333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Please don‘t try this </a:t>
            </a:r>
            <a:r>
              <a:rPr lang="en-US" b="1" strike="dblStrike" dirty="0">
                <a:solidFill>
                  <a:schemeClr val="bg1"/>
                </a:solidFill>
              </a:rPr>
              <a:t>at home</a:t>
            </a:r>
            <a:r>
              <a:rPr lang="en-US" b="1" dirty="0">
                <a:solidFill>
                  <a:schemeClr val="bg1"/>
                </a:solidFill>
              </a:rPr>
              <a:t> in your own codebase.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DF2A3-547D-9168-4906-119B4C675BEF}"/>
              </a:ext>
            </a:extLst>
          </p:cNvPr>
          <p:cNvSpPr txBox="1"/>
          <p:nvPr/>
        </p:nvSpPr>
        <p:spPr>
          <a:xfrm>
            <a:off x="4107173" y="3761864"/>
            <a:ext cx="3475006" cy="1200329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you absolutely have to try this in your own codebase, please ask a senior engineer for supervision.</a:t>
            </a:r>
          </a:p>
        </p:txBody>
      </p:sp>
    </p:spTree>
    <p:extLst>
      <p:ext uri="{BB962C8B-B14F-4D97-AF65-F5344CB8AC3E}">
        <p14:creationId xmlns:p14="http://schemas.microsoft.com/office/powerpoint/2010/main" val="382163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3F12-D621-0E5F-6FD5-28222E51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According to the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8C11-F452-50B4-9E9B-C424BFF0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</a:t>
            </a:r>
            <a:r>
              <a:rPr lang="en-US" i="1" dirty="0"/>
              <a:t>In unsafe code, it is possible to declare and operate on pointers, to perform conversions between pointers and integral types, to take the address of variables, and so forth. In a sense, writing unsafe code is much like writing C code within a C# program.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https://docs.microsoft.com/en-us/dotnet/csharp/language-reference/language-specification/unsafe-code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552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9AFA-E27E-4332-1E32-AE5FD1C0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New bugs!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249D-E2BF-429F-3552-CB2D44D8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Access violations</a:t>
            </a:r>
          </a:p>
          <a:p>
            <a:r>
              <a:rPr lang="en-US" dirty="0"/>
              <a:t>Stack and heap corruptions</a:t>
            </a:r>
          </a:p>
          <a:p>
            <a:r>
              <a:rPr lang="en-US" dirty="0"/>
              <a:t>Dangling pointers</a:t>
            </a:r>
          </a:p>
          <a:p>
            <a:pPr lvl="1"/>
            <a:r>
              <a:rPr lang="en-US" dirty="0"/>
              <a:t>Use after free</a:t>
            </a:r>
          </a:p>
          <a:p>
            <a:pPr lvl="1"/>
            <a:r>
              <a:rPr lang="en-US" dirty="0"/>
              <a:t>Use after relocation</a:t>
            </a:r>
          </a:p>
          <a:p>
            <a:r>
              <a:rPr lang="en-US" dirty="0"/>
              <a:t>Memory leaks</a:t>
            </a:r>
          </a:p>
        </p:txBody>
      </p:sp>
    </p:spTree>
    <p:extLst>
      <p:ext uri="{BB962C8B-B14F-4D97-AF65-F5344CB8AC3E}">
        <p14:creationId xmlns:p14="http://schemas.microsoft.com/office/powerpoint/2010/main" val="18021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24B2-FFB6-EE1C-988E-6AA242BC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C# features</a:t>
            </a:r>
            <a:br>
              <a:rPr lang="en-US" dirty="0"/>
            </a:br>
            <a:r>
              <a:rPr lang="en-US" dirty="0"/>
              <a:t>Breaking down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4B8F-5C42-FCF2-ED35-1F1ECCF62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657E2-D754-CC26-0020-590D8934CE43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Method is declared unsafe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Pins string and gets address</a:t>
            </a:r>
          </a:p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    //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of first element of char array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* p = 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element access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7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7FDC-4548-4EDE-886C-4C59FBA8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CCD4-5221-AD75-FC8F-98741FE3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9236D-3173-F421-D453-526585C282D5}"/>
              </a:ext>
            </a:extLst>
          </p:cNvPr>
          <p:cNvSpPr txBox="1"/>
          <p:nvPr/>
        </p:nvSpPr>
        <p:spPr>
          <a:xfrm>
            <a:off x="1103312" y="2052918"/>
            <a:ext cx="8946540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Pin array and get pointer to first element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bytePtr = managedByteArray)</a:t>
            </a: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Pin object and get pointer to field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intPtr = &amp;_integer)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Get address of argument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doublePtr = &amp;doubleParameter;</a:t>
            </a: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Get address of local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charPtr = &amp;character;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Dereference pointer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Console.WriteLine(*doublePtr);</a:t>
            </a:r>
          </a:p>
        </p:txBody>
      </p:sp>
    </p:spTree>
    <p:extLst>
      <p:ext uri="{BB962C8B-B14F-4D97-AF65-F5344CB8AC3E}">
        <p14:creationId xmlns:p14="http://schemas.microsoft.com/office/powerpoint/2010/main" val="159419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5954-C7B6-23E7-CBDA-6E9BC481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C20D-4401-3B3D-6CC2-8576753E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605D8-023C-40F0-FA22-DCD38C6871CA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Struct s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Struct { Integer = 47, Double = 4.77 };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Struct* sPtr = &amp;s;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Dereference pointer and access member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sPtr-&gt;Integer = 42;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Console.WriteLine(sPtr-&gt;Integer);</a:t>
            </a:r>
          </a:p>
        </p:txBody>
      </p:sp>
    </p:spTree>
    <p:extLst>
      <p:ext uri="{BB962C8B-B14F-4D97-AF65-F5344CB8AC3E}">
        <p14:creationId xmlns:p14="http://schemas.microsoft.com/office/powerpoint/2010/main" val="3080254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1810</TotalTime>
  <Words>2182</Words>
  <Application>Microsoft Office PowerPoint</Application>
  <PresentationFormat>Widescreen</PresentationFormat>
  <Paragraphs>276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Wingdings 3</vt:lpstr>
      <vt:lpstr>Century Gothic</vt:lpstr>
      <vt:lpstr>Cascadia Mono</vt:lpstr>
      <vt:lpstr>Arial</vt:lpstr>
      <vt:lpstr>Consolas</vt:lpstr>
      <vt:lpstr>Ion</vt:lpstr>
      <vt:lpstr>Introduction to unsafe C#</vt:lpstr>
      <vt:lpstr>Overview</vt:lpstr>
      <vt:lpstr>What is unsafe code? Mutating the immutable</vt:lpstr>
      <vt:lpstr>What is unsafe code? Code that can break the rules!</vt:lpstr>
      <vt:lpstr>What is unsafe code? According to the specification</vt:lpstr>
      <vt:lpstr>What is unsafe code? New bugs!</vt:lpstr>
      <vt:lpstr>Unsafe C# features Breaking down the example</vt:lpstr>
      <vt:lpstr>Unsafe C# features Pointer operations I</vt:lpstr>
      <vt:lpstr>Unsafe C# features Pointer operations II</vt:lpstr>
      <vt:lpstr>Unsafe C# features Pointer operations III</vt:lpstr>
      <vt:lpstr>Unsafe C# features What can you get the address of?</vt:lpstr>
      <vt:lpstr>Unsafe C# features Fixed-sized buffers</vt:lpstr>
      <vt:lpstr>Unsafe C# features Explicit struct layout I</vt:lpstr>
      <vt:lpstr>Unsafe C# features Explicit struct layout II</vt:lpstr>
      <vt:lpstr>Managing unmanaged memory The .NET 6 way</vt:lpstr>
      <vt:lpstr>Managing unmanaged memory The .NET Framework way</vt:lpstr>
      <vt:lpstr>Managing unmanaged memory The Win32 way</vt:lpstr>
      <vt:lpstr>Platform Invoke (P/Invoke) DLL imports</vt:lpstr>
      <vt:lpstr>Platform Invoke (P/Invoke) Calling external functions</vt:lpstr>
      <vt:lpstr>Platform Invoke (P/Invoke) Data type resources</vt:lpstr>
      <vt:lpstr>Platform Invoke (P/Invoke) Code generators</vt:lpstr>
      <vt:lpstr>Managing resource lifetime Example: SQLite database</vt:lpstr>
      <vt:lpstr>Managing resource lifetime SQLite API</vt:lpstr>
      <vt:lpstr>Managing resource lifetime What‘s a safe handle?</vt:lpstr>
      <vt:lpstr>Managing resource lifetime SafeDatabaseHandle</vt:lpstr>
      <vt:lpstr>Managing resource lifetime Database wrapper class I</vt:lpstr>
      <vt:lpstr>Managing resource lifetime Database wrapper class II</vt:lpstr>
      <vt:lpstr>Further resources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unsafe C#</dc:title>
  <dc:creator>Dennis Dietrich</dc:creator>
  <cp:lastModifiedBy>Dennis Dietrich</cp:lastModifiedBy>
  <cp:revision>44</cp:revision>
  <dcterms:created xsi:type="dcterms:W3CDTF">2022-06-17T15:35:12Z</dcterms:created>
  <dcterms:modified xsi:type="dcterms:W3CDTF">2022-06-22T21:00:06Z</dcterms:modified>
</cp:coreProperties>
</file>