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328" r:id="rId15"/>
    <p:sldId id="299" r:id="rId16"/>
    <p:sldId id="288" r:id="rId17"/>
    <p:sldId id="317" r:id="rId18"/>
    <p:sldId id="300" r:id="rId19"/>
    <p:sldId id="301" r:id="rId20"/>
    <p:sldId id="329" r:id="rId21"/>
    <p:sldId id="316" r:id="rId22"/>
    <p:sldId id="302" r:id="rId23"/>
    <p:sldId id="303" r:id="rId24"/>
    <p:sldId id="270" r:id="rId25"/>
    <p:sldId id="289" r:id="rId26"/>
    <p:sldId id="304" r:id="rId27"/>
    <p:sldId id="305" r:id="rId28"/>
    <p:sldId id="273" r:id="rId29"/>
    <p:sldId id="276" r:id="rId30"/>
    <p:sldId id="313" r:id="rId31"/>
    <p:sldId id="315" r:id="rId32"/>
    <p:sldId id="330" r:id="rId33"/>
    <p:sldId id="314" r:id="rId34"/>
    <p:sldId id="290" r:id="rId35"/>
    <p:sldId id="307" r:id="rId36"/>
    <p:sldId id="309" r:id="rId37"/>
    <p:sldId id="279" r:id="rId38"/>
    <p:sldId id="310" r:id="rId39"/>
    <p:sldId id="311" r:id="rId40"/>
    <p:sldId id="312" r:id="rId41"/>
    <p:sldId id="291" r:id="rId42"/>
    <p:sldId id="318" r:id="rId43"/>
    <p:sldId id="319" r:id="rId44"/>
    <p:sldId id="320" r:id="rId45"/>
    <p:sldId id="321" r:id="rId46"/>
    <p:sldId id="322" r:id="rId47"/>
    <p:sldId id="323" r:id="rId48"/>
    <p:sldId id="324" r:id="rId49"/>
    <p:sldId id="325" r:id="rId50"/>
    <p:sldId id="326" r:id="rId51"/>
    <p:sldId id="327" r:id="rId52"/>
    <p:sldId id="292" r:id="rId53"/>
    <p:sldId id="283" r:id="rId54"/>
    <p:sldId id="284" r:id="rId55"/>
    <p:sldId id="285"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2893" autoAdjust="0"/>
  </p:normalViewPr>
  <p:slideViewPr>
    <p:cSldViewPr snapToGrid="0">
      <p:cViewPr varScale="1">
        <p:scale>
          <a:sx n="151" d="100"/>
          <a:sy n="151" d="100"/>
        </p:scale>
        <p:origin x="615" y="69"/>
      </p:cViewPr>
      <p:guideLst/>
    </p:cSldViewPr>
  </p:slideViewPr>
  <p:outlineViewPr>
    <p:cViewPr>
      <p:scale>
        <a:sx n="33" d="100"/>
        <a:sy n="33" d="100"/>
      </p:scale>
      <p:origin x="0" y="-738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StructLayout</a:t>
            </a:r>
            <a:r>
              <a:rPr lang="en-US" noProof="0" dirty="0"/>
              <a:t>(</a:t>
            </a:r>
            <a:r>
              <a:rPr lang="en-US" noProof="0" dirty="0" err="1"/>
              <a:t>LayoutKind.Sequential</a:t>
            </a:r>
            <a:r>
              <a:rPr lang="en-US" noProof="0" dirty="0"/>
              <a:t>) is emitted by the C# compiler by default.</a:t>
            </a:r>
          </a:p>
        </p:txBody>
      </p:sp>
      <p:sp>
        <p:nvSpPr>
          <p:cNvPr id="4" name="Slide Number Placeholder 3"/>
          <p:cNvSpPr>
            <a:spLocks noGrp="1"/>
          </p:cNvSpPr>
          <p:nvPr>
            <p:ph type="sldNum" sz="quarter" idx="5"/>
          </p:nvPr>
        </p:nvSpPr>
        <p:spPr/>
        <p:txBody>
          <a:bodyPr/>
          <a:lstStyle/>
          <a:p>
            <a:fld id="{2B4F40D4-862D-491C-85E3-1A34EFA2BD00}" type="slidenum">
              <a:rPr lang="en-US" smtClean="0"/>
              <a:t>17</a:t>
            </a:fld>
            <a:endParaRPr lang="en-US"/>
          </a:p>
        </p:txBody>
      </p:sp>
    </p:spTree>
    <p:extLst>
      <p:ext uri="{BB962C8B-B14F-4D97-AF65-F5344CB8AC3E}">
        <p14:creationId xmlns:p14="http://schemas.microsoft.com/office/powerpoint/2010/main" val="57384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25</a:t>
            </a:fld>
            <a:endParaRPr lang="en-US"/>
          </a:p>
        </p:txBody>
      </p:sp>
    </p:spTree>
    <p:extLst>
      <p:ext uri="{BB962C8B-B14F-4D97-AF65-F5344CB8AC3E}">
        <p14:creationId xmlns:p14="http://schemas.microsoft.com/office/powerpoint/2010/main" val="2569954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ECMA-335 definition of method pointers includes the calling convention as part of the type signature (section 7.1). The default calling convention will be </a:t>
            </a:r>
            <a:r>
              <a:rPr lang="en-US" dirty="0">
                <a:latin typeface="Consolas" panose="020B0609020204030204" pitchFamily="49" charset="0"/>
              </a:rPr>
              <a:t>managed</a:t>
            </a:r>
            <a:r>
              <a:rPr lang="en-US" dirty="0"/>
              <a:t>.”</a:t>
            </a:r>
          </a:p>
          <a:p>
            <a:r>
              <a:rPr lang="en-US" dirty="0"/>
              <a:t>https://learn.microsoft.com/en-us/dotnet/csharp/language-reference/proposals/csharp-9.0/function-pointers</a:t>
            </a:r>
          </a:p>
        </p:txBody>
      </p:sp>
      <p:sp>
        <p:nvSpPr>
          <p:cNvPr id="4" name="Slide Number Placeholder 3"/>
          <p:cNvSpPr>
            <a:spLocks noGrp="1"/>
          </p:cNvSpPr>
          <p:nvPr>
            <p:ph type="sldNum" sz="quarter" idx="5"/>
          </p:nvPr>
        </p:nvSpPr>
        <p:spPr/>
        <p:txBody>
          <a:bodyPr/>
          <a:lstStyle/>
          <a:p>
            <a:fld id="{2B4F40D4-862D-491C-85E3-1A34EFA2BD00}" type="slidenum">
              <a:rPr lang="en-US" smtClean="0"/>
              <a:t>49</a:t>
            </a:fld>
            <a:endParaRPr lang="en-US"/>
          </a:p>
        </p:txBody>
      </p:sp>
    </p:spTree>
    <p:extLst>
      <p:ext uri="{BB962C8B-B14F-4D97-AF65-F5344CB8AC3E}">
        <p14:creationId xmlns:p14="http://schemas.microsoft.com/office/powerpoint/2010/main" val="235732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5/13/2023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en-us/cpp/cpp/vectorcall" TargetMode="External"/><Relationship Id="rId2" Type="http://schemas.openxmlformats.org/officeDocument/2006/relationships/hyperlink" Target="https://learn.microsoft.com/en-us/cpp/build/x64-calling-convention" TargetMode="External"/><Relationship Id="rId1" Type="http://schemas.openxmlformats.org/officeDocument/2006/relationships/slideLayout" Target="../slideLayouts/slideLayout2.xml"/><Relationship Id="rId6" Type="http://schemas.openxmlformats.org/officeDocument/2006/relationships/hyperlink" Target="https://refspecs.linuxbase.org/elf/x86_64-abi-0.99.pdf" TargetMode="External"/><Relationship Id="rId5" Type="http://schemas.openxmlformats.org/officeDocument/2006/relationships/hyperlink" Target="https://developer.arm.com/documentation/102374/0100/Procedure-Call-Standard" TargetMode="External"/><Relationship Id="rId4" Type="http://schemas.openxmlformats.org/officeDocument/2006/relationships/hyperlink" Target="https://developer.apple.com/documentation/xcode/writing-arm64-code-for-apple-platform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Dennis Dietrich</a:t>
            </a:r>
            <a:br>
              <a:rPr lang="en-US"/>
            </a:br>
            <a:r>
              <a:rPr lang="en-US"/>
              <a:t>Senior Software Engineer, Microsoft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6 (2023-05-??), </a:t>
            </a:r>
            <a:r>
              <a:rPr lang="en-US" sz="1200" dirty="0">
                <a:hlinkClick r:id="rId3"/>
              </a:rPr>
              <a:t>https://github.com/dennisdietrich/UnsafeCSharp/</a:t>
            </a:r>
            <a:endParaRPr lang="en-US" sz="1200" dirty="0"/>
          </a:p>
        </p:txBody>
      </p:sp>
      <p:pic>
        <p:nvPicPr>
          <p:cNvPr id="6" name="Picture 5" descr="Screenshot of Mastodon post:&#10;&quot;I'm honored to be presenting at Techorama Belgium this year! Be sure to attend my talk if you're curious how pointers can help you make your C# code more brittle, more unreliable, and more crashy!&quot;">
            <a:extLst>
              <a:ext uri="{FF2B5EF4-FFF2-40B4-BE49-F238E27FC236}">
                <a16:creationId xmlns:a16="http://schemas.microsoft.com/office/drawing/2014/main" id="{28EACEB6-8666-432E-DC1D-1F05E86F4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20000">
            <a:off x="7448748" y="971695"/>
            <a:ext cx="4051508" cy="243376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0491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a:xfrm>
            <a:off x="646111" y="455984"/>
            <a:ext cx="9404723" cy="1400530"/>
          </a:xfrm>
        </p:spPr>
        <p:txBody>
          <a:bodyPr/>
          <a:lstStyle/>
          <a:p>
            <a:r>
              <a:rPr lang="en-US" dirty="0"/>
              <a:t>Unsafe C# features</a:t>
            </a:r>
            <a:br>
              <a:rPr lang="en-US" dirty="0"/>
            </a:br>
            <a:r>
              <a:rPr lang="en-US" dirty="0"/>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pic>
        <p:nvPicPr>
          <p:cNvPr id="5" name="Picture 4" descr="Compiler Error CS0208&#10;Cannot take the address of, get the size of, or declare a pointer to a managed type ('type')&#10;Even when used with the unsafe keyword, taking the address of a managed object, getting the size of a managed object, or declaring a pointer to a managed type is not allowed.">
            <a:extLst>
              <a:ext uri="{FF2B5EF4-FFF2-40B4-BE49-F238E27FC236}">
                <a16:creationId xmlns:a16="http://schemas.microsoft.com/office/drawing/2014/main" id="{2FF86BD2-0CDC-D26C-6279-03CA011342F8}"/>
              </a:ext>
            </a:extLst>
          </p:cNvPr>
          <p:cNvPicPr>
            <a:picLocks noChangeAspect="1"/>
          </p:cNvPicPr>
          <p:nvPr/>
        </p:nvPicPr>
        <p:blipFill>
          <a:blip r:embed="rId2"/>
          <a:stretch>
            <a:fillRect/>
          </a:stretch>
        </p:blipFill>
        <p:spPr>
          <a:xfrm>
            <a:off x="5986809" y="1853248"/>
            <a:ext cx="5462969" cy="4485418"/>
          </a:xfrm>
          <a:prstGeom prst="rect">
            <a:avLst/>
          </a:prstGeom>
          <a:ln w="15875">
            <a:solidFill>
              <a:schemeClr val="accent1"/>
            </a:solidFill>
          </a:ln>
          <a:effectLst>
            <a:outerShdw blurRad="127000" dist="127000" dir="2700000" algn="ctr" rotWithShape="0">
              <a:schemeClr val="bg1">
                <a:lumMod val="95000"/>
                <a:lumOff val="5000"/>
                <a:alpha val="80000"/>
              </a:schemeClr>
            </a:outerShdw>
          </a:effectLst>
        </p:spPr>
      </p:pic>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305B-6D21-CC8D-59CA-D86B526DF402}"/>
              </a:ext>
            </a:extLst>
          </p:cNvPr>
          <p:cNvSpPr>
            <a:spLocks noGrp="1"/>
          </p:cNvSpPr>
          <p:nvPr>
            <p:ph type="title"/>
          </p:nvPr>
        </p:nvSpPr>
        <p:spPr/>
        <p:txBody>
          <a:bodyPr/>
          <a:lstStyle/>
          <a:p>
            <a:r>
              <a:rPr lang="en-US" dirty="0"/>
              <a:t>Unsafe C# features</a:t>
            </a:r>
            <a:br>
              <a:rPr lang="en-US" dirty="0"/>
            </a:br>
            <a:r>
              <a:rPr lang="en-US" dirty="0"/>
              <a:t>…unless you’re already using C# 11</a:t>
            </a:r>
          </a:p>
        </p:txBody>
      </p:sp>
      <p:sp>
        <p:nvSpPr>
          <p:cNvPr id="7" name="Rectangle 3">
            <a:extLst>
              <a:ext uri="{FF2B5EF4-FFF2-40B4-BE49-F238E27FC236}">
                <a16:creationId xmlns:a16="http://schemas.microsoft.com/office/drawing/2014/main" id="{6FAF8F90-DED7-5DEB-05CB-F3A9881BAA2E}"/>
              </a:ext>
            </a:extLst>
          </p:cNvPr>
          <p:cNvSpPr>
            <a:spLocks noChangeArrowheads="1"/>
          </p:cNvSpPr>
          <p:nvPr/>
        </p:nvSpPr>
        <p:spPr bwMode="auto">
          <a:xfrm>
            <a:off x="1103314"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F54D6"/>
                </a:solidFill>
                <a:effectLst/>
                <a:latin typeface="Consolas" panose="020B0609020204030204" pitchFamily="49" charset="0"/>
              </a:rPr>
              <a:t>public class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br>
              <a:rPr kumimoji="0" lang="en-US" altLang="en-US" sz="1300" b="0" i="0" u="none" strike="noStrike" cap="none" normalizeH="0" baseline="0" dirty="0">
                <a:ln>
                  <a:noFill/>
                </a:ln>
                <a:solidFill>
                  <a:srgbClr val="6B2FBA"/>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0F54D6"/>
                </a:solidFill>
                <a:effectLst/>
                <a:latin typeface="Consolas" panose="020B0609020204030204" pitchFamily="49" charset="0"/>
              </a:rPr>
              <a:t>public </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0F54D6"/>
                </a:solidFill>
                <a:effectLst/>
                <a:latin typeface="Consolas" panose="020B0609020204030204" pitchFamily="49" charset="0"/>
              </a:rPr>
              <a:t> </a:t>
            </a:r>
            <a:r>
              <a:rPr kumimoji="0" lang="en-US" altLang="en-US" sz="1300" b="0" i="0" u="none" strike="noStrike" cap="none" normalizeH="0" baseline="0" dirty="0">
                <a:ln>
                  <a:noFill/>
                </a:ln>
                <a:solidFill>
                  <a:srgbClr val="0093A1"/>
                </a:solidFill>
                <a:effectLst/>
                <a:latin typeface="Consolas" panose="020B0609020204030204" pitchFamily="49" charset="0"/>
              </a:rPr>
              <a:t>Value </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AB2F6B"/>
                </a:solidFill>
                <a:effectLst/>
                <a:latin typeface="Consolas" panose="020B0609020204030204" pitchFamily="49" charset="0"/>
              </a:rPr>
              <a:t>0xBEEF</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83838"/>
              </a:solidFill>
              <a:latin typeface="Consolas" panose="020B0609020204030204" pitchFamily="49" charset="0"/>
            </a:endParaRPr>
          </a:p>
          <a:p>
            <a:pPr defTabSz="914400" eaLnBrk="0" fontAlgn="base" hangingPunct="0">
              <a:spcBef>
                <a:spcPct val="0"/>
              </a:spcBef>
              <a:spcAft>
                <a:spcPct val="0"/>
              </a:spcAft>
            </a:pPr>
            <a:r>
              <a:rPr kumimoji="0" lang="en-US" altLang="en-US" sz="1300" b="0" i="0" u="none" strike="noStrike" cap="none" normalizeH="0" baseline="0" dirty="0">
                <a:ln>
                  <a:noFill/>
                </a:ln>
                <a:solidFill>
                  <a:srgbClr val="0F54D6"/>
                </a:solidFill>
                <a:effectLst/>
                <a:latin typeface="Consolas" panose="020B0609020204030204" pitchFamily="49" charset="0"/>
              </a:rPr>
              <a:t>var </a:t>
            </a:r>
            <a:r>
              <a:rPr kumimoji="0" lang="en-US" altLang="en-US" sz="1300" b="0" i="0" u="none" strike="noStrike" cap="none" normalizeH="0" baseline="0" dirty="0">
                <a:ln>
                  <a:noFill/>
                </a:ln>
                <a:solidFill>
                  <a:srgbClr val="383838"/>
                </a:solidFill>
                <a:effectLst/>
                <a:latin typeface="Consolas" panose="020B0609020204030204" pitchFamily="49" charset="0"/>
              </a:rPr>
              <a:t>managed = </a:t>
            </a:r>
            <a:r>
              <a:rPr kumimoji="0" lang="en-US" altLang="en-US" sz="1300" b="0" i="0" u="none" strike="noStrike" cap="none" normalizeH="0" baseline="0" dirty="0">
                <a:ln>
                  <a:noFill/>
                </a:ln>
                <a:solidFill>
                  <a:srgbClr val="0F54D6"/>
                </a:solidFill>
                <a:effectLst/>
                <a:latin typeface="Consolas" panose="020B0609020204030204" pitchFamily="49" charset="0"/>
              </a:rPr>
              <a:t>new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0F54D6"/>
                </a:solidFill>
                <a:effectLst/>
                <a:latin typeface="Consolas" panose="020B0609020204030204" pitchFamily="49" charset="0"/>
              </a:rPr>
              <a:t>fixed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&amp;</a:t>
            </a:r>
            <a:r>
              <a:rPr kumimoji="0" lang="en-US" altLang="en-US" sz="1300" b="0" i="0" u="none" strike="noStrike" cap="none" normalizeH="0" baseline="0" dirty="0" err="1">
                <a:ln>
                  <a:noFill/>
                </a:ln>
                <a:solidFill>
                  <a:srgbClr val="383838"/>
                </a:solidFill>
                <a:effectLst/>
                <a:latin typeface="Consolas" panose="020B0609020204030204" pitchFamily="49" charset="0"/>
              </a:rPr>
              <a:t>managed.</a:t>
            </a:r>
            <a:r>
              <a:rPr kumimoji="0" lang="en-US" altLang="en-US" sz="1300" b="0" i="0" u="none" strike="noStrike" cap="none" normalizeH="0" baseline="0" dirty="0" err="1">
                <a:ln>
                  <a:noFill/>
                </a:ln>
                <a:solidFill>
                  <a:srgbClr val="0093A1"/>
                </a:solidFill>
                <a:effectLst/>
                <a:latin typeface="Consolas" panose="020B0609020204030204" pitchFamily="49" charset="0"/>
              </a:rPr>
              <a:t>Value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 = &amp;managed;</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$"Ref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$"Object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offset: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,16:X1</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Consolas" panose="020B0609020204030204" pitchFamily="49" charset="0"/>
            </a:endParaRPr>
          </a:p>
        </p:txBody>
      </p:sp>
      <p:pic>
        <p:nvPicPr>
          <p:cNvPr id="11" name="Picture 10" descr="Ref address: 08BE897E348&#10;Object address: 27EC430A5D0&#10;Field address: 27EC430A5D8&#10;Field offset:  8">
            <a:extLst>
              <a:ext uri="{FF2B5EF4-FFF2-40B4-BE49-F238E27FC236}">
                <a16:creationId xmlns:a16="http://schemas.microsoft.com/office/drawing/2014/main" id="{F20E94CF-6C38-D5A8-E44D-8794DDE9DE5A}"/>
              </a:ext>
            </a:extLst>
          </p:cNvPr>
          <p:cNvPicPr>
            <a:picLocks noChangeAspect="1"/>
          </p:cNvPicPr>
          <p:nvPr/>
        </p:nvPicPr>
        <p:blipFill>
          <a:blip r:embed="rId2"/>
          <a:stretch>
            <a:fillRect/>
          </a:stretch>
        </p:blipFill>
        <p:spPr>
          <a:xfrm>
            <a:off x="6630581" y="2495515"/>
            <a:ext cx="2810066" cy="895826"/>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986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7145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708-A243-27A1-DEF4-EDCC6242C00D}"/>
              </a:ext>
            </a:extLst>
          </p:cNvPr>
          <p:cNvSpPr>
            <a:spLocks noGrp="1"/>
          </p:cNvSpPr>
          <p:nvPr>
            <p:ph type="title"/>
          </p:nvPr>
        </p:nvSpPr>
        <p:spPr/>
        <p:txBody>
          <a:bodyPr/>
          <a:lstStyle/>
          <a:p>
            <a:r>
              <a:rPr lang="en-US" dirty="0"/>
              <a:t>Memory layout</a:t>
            </a:r>
            <a:br>
              <a:rPr lang="en-US" dirty="0"/>
            </a:br>
            <a:r>
              <a:rPr lang="en-US" dirty="0"/>
              <a:t>Explicit struct layout III</a:t>
            </a:r>
          </a:p>
        </p:txBody>
      </p:sp>
      <p:sp>
        <p:nvSpPr>
          <p:cNvPr id="5" name="Rectangle 1">
            <a:extLst>
              <a:ext uri="{FF2B5EF4-FFF2-40B4-BE49-F238E27FC236}">
                <a16:creationId xmlns:a16="http://schemas.microsoft.com/office/drawing/2014/main" id="{5EA51972-1F3B-C9B0-AAF6-1F407E476B9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ExplicitWithoutPack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ExplicitWithoutPack</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ExplicitWithPack</a:t>
            </a:r>
            <a:r>
              <a:rPr kumimoji="0" lang="en-US" altLang="en-US" b="0" i="1" u="none" strike="noStrike" cap="none" normalizeH="0" baseline="0" dirty="0">
                <a:ln>
                  <a:noFill/>
                </a:ln>
                <a:solidFill>
                  <a:srgbClr val="248700"/>
                </a:solidFill>
                <a:effectLst/>
                <a:latin typeface="Consolas" panose="020B0609020204030204" pitchFamily="49" charset="0"/>
              </a:rPr>
              <a:t>)    = 13</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6268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a:xfrm>
            <a:off x="1103312" y="2052918"/>
            <a:ext cx="8946541" cy="4805082"/>
          </a:xfrm>
        </p:spPr>
        <p:txBody>
          <a:bodyPr>
            <a:normAutofit fontScale="92500" lnSpcReduction="10000"/>
          </a:bodyPr>
          <a:lstStyle/>
          <a:p>
            <a:r>
              <a:rPr lang="en-US" dirty="0"/>
              <a:t>Windows, x64</a:t>
            </a:r>
          </a:p>
          <a:p>
            <a:pPr lvl="1"/>
            <a:r>
              <a:rPr lang="en-US" dirty="0"/>
              <a:t>Standard calling convention</a:t>
            </a:r>
            <a:br>
              <a:rPr lang="en-US" dirty="0"/>
            </a:br>
            <a:r>
              <a:rPr lang="en-US" sz="1200" dirty="0">
                <a:hlinkClick r:id="rId2"/>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3"/>
              </a:rPr>
              <a:t>https://learn.microsoft.com/en-us/cpp/cpp/vectorcall</a:t>
            </a:r>
            <a:endParaRPr lang="en-US" sz="1200" dirty="0"/>
          </a:p>
          <a:p>
            <a:r>
              <a:rPr lang="en-US" dirty="0"/>
              <a:t>macOS, ARM64</a:t>
            </a:r>
          </a:p>
          <a:p>
            <a:pPr lvl="1"/>
            <a:r>
              <a:rPr lang="en-US" dirty="0"/>
              <a:t>Single calling convention</a:t>
            </a:r>
            <a:br>
              <a:rPr lang="en-US" dirty="0"/>
            </a:br>
            <a:r>
              <a:rPr lang="en-US" sz="1200" dirty="0">
                <a:hlinkClick r:id="rId4"/>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5"/>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6"/>
              </a:rPr>
              <a:t>https://refspecs.linuxbase.org/elf/x86_64-abi-0.99.pdf</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223962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27226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grpSp>
        <p:nvGrpSpPr>
          <p:cNvPr id="6" name="Group 5">
            <a:extLst>
              <a:ext uri="{FF2B5EF4-FFF2-40B4-BE49-F238E27FC236}">
                <a16:creationId xmlns:a16="http://schemas.microsoft.com/office/drawing/2014/main" id="{F2AA9608-FBCF-91C5-3A36-412F5F3EC2D9}"/>
              </a:ext>
            </a:extLst>
          </p:cNvPr>
          <p:cNvGrpSpPr/>
          <p:nvPr/>
        </p:nvGrpSpPr>
        <p:grpSpPr>
          <a:xfrm>
            <a:off x="1710395" y="2841271"/>
            <a:ext cx="7348000" cy="2027143"/>
            <a:chOff x="1710395" y="2841271"/>
            <a:chExt cx="7348000" cy="2027143"/>
          </a:xfrm>
        </p:grpSpPr>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
          <p:nvSpPr>
            <p:cNvPr id="4" name="Rectangle 3">
              <a:extLst>
                <a:ext uri="{FF2B5EF4-FFF2-40B4-BE49-F238E27FC236}">
                  <a16:creationId xmlns:a16="http://schemas.microsoft.com/office/drawing/2014/main" id="{3B03D61F-A87F-B791-EBD3-2CC417CEA2DE}"/>
                </a:ext>
              </a:extLst>
            </p:cNvPr>
            <p:cNvSpPr/>
            <p:nvPr/>
          </p:nvSpPr>
          <p:spPr>
            <a:xfrm>
              <a:off x="2390503" y="4026626"/>
              <a:ext cx="6018711" cy="231865"/>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delegate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202020"/>
                </a:solidFill>
                <a:effectLst/>
                <a:highlight>
                  <a:srgbClr val="FFFF00"/>
                </a:highlight>
                <a:latin typeface="Consolas" panose="020B0609020204030204" pitchFamily="49" charset="0"/>
              </a:rPr>
              <a:t>unmanaged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383838"/>
                </a:solidFill>
                <a:effectLst/>
                <a:highlight>
                  <a:srgbClr val="FFFF00"/>
                </a:highlight>
                <a:latin typeface="Consolas" panose="020B0609020204030204" pitchFamily="49" charset="0"/>
              </a:rPr>
              <a:t>Cdecl</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&lt;</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void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int</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err="1">
                <a:ln>
                  <a:noFill/>
                </a:ln>
                <a:solidFill>
                  <a:srgbClr val="300073"/>
                </a:solidFill>
                <a:effectLst/>
                <a:highlight>
                  <a:srgbClr val="FFFF00"/>
                </a:highlight>
                <a:latin typeface="Consolas" panose="020B0609020204030204" pitchFamily="49" charset="0"/>
              </a:rPr>
              <a:t>ResultCode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&gt; 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dirty="0"/>
              <a:t>What is unsafe code?</a:t>
            </a:r>
            <a:br>
              <a:rPr lang="en-US" dirty="0"/>
            </a:br>
            <a:r>
              <a:rPr lang="en-US" dirty="0"/>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6096000" y="4157191"/>
            <a:ext cx="2400554"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do this; it’s a very bad idea!</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delegate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202020"/>
                </a:solidFill>
                <a:effectLst/>
                <a:highlight>
                  <a:srgbClr val="FFFF00"/>
                </a:highlight>
                <a:latin typeface="Consolas" panose="020B0609020204030204" pitchFamily="49" charset="0"/>
              </a:rPr>
              <a:t>unmanaged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383838"/>
                </a:solidFill>
                <a:effectLst/>
                <a:highlight>
                  <a:srgbClr val="FFFF00"/>
                </a:highlight>
                <a:latin typeface="Consolas" panose="020B0609020204030204" pitchFamily="49" charset="0"/>
              </a:rPr>
              <a:t>Cdecl</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&lt;</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void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int</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err="1">
                <a:ln>
                  <a:noFill/>
                </a:ln>
                <a:solidFill>
                  <a:srgbClr val="300073"/>
                </a:solidFill>
                <a:effectLst/>
                <a:highlight>
                  <a:srgbClr val="FFFF00"/>
                </a:highlight>
                <a:latin typeface="Consolas" panose="020B0609020204030204" pitchFamily="49" charset="0"/>
              </a:rPr>
              <a:t>ResultCode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&gt; 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CallConvCdecl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9" name="Picture 8" descr="GitHub">
            <a:extLst>
              <a:ext uri="{FF2B5EF4-FFF2-40B4-BE49-F238E27FC236}">
                <a16:creationId xmlns:a16="http://schemas.microsoft.com/office/drawing/2014/main" id="{D413AEAD-8A92-6186-D075-5F3D3F946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10" name="TextBox 9">
            <a:extLst>
              <a:ext uri="{FF2B5EF4-FFF2-40B4-BE49-F238E27FC236}">
                <a16:creationId xmlns:a16="http://schemas.microsoft.com/office/drawing/2014/main" id="{888E3480-3A92-8D18-6D43-A59A2C6A1260}"/>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11" name="Picture 10" descr="LinkedIn">
            <a:extLst>
              <a:ext uri="{FF2B5EF4-FFF2-40B4-BE49-F238E27FC236}">
                <a16:creationId xmlns:a16="http://schemas.microsoft.com/office/drawing/2014/main" id="{5498B0FC-EAA9-1A93-9862-02CC73B5E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2" name="TextBox 11">
            <a:extLst>
              <a:ext uri="{FF2B5EF4-FFF2-40B4-BE49-F238E27FC236}">
                <a16:creationId xmlns:a16="http://schemas.microsoft.com/office/drawing/2014/main" id="{E80021A4-348A-BF7C-63BF-6C89D7630DCC}"/>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13" name="Graphic 12" descr="Mastodon">
            <a:extLst>
              <a:ext uri="{FF2B5EF4-FFF2-40B4-BE49-F238E27FC236}">
                <a16:creationId xmlns:a16="http://schemas.microsoft.com/office/drawing/2014/main" id="{DCED133C-A505-FBA4-FD79-26B84EFC19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4" name="TextBox 13">
            <a:extLst>
              <a:ext uri="{FF2B5EF4-FFF2-40B4-BE49-F238E27FC236}">
                <a16:creationId xmlns:a16="http://schemas.microsoft.com/office/drawing/2014/main" id="{E5813634-0CE6-B509-5B60-E9061F6A69C4}"/>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18707712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3" name="Picture 2" descr="GitHub">
            <a:extLst>
              <a:ext uri="{FF2B5EF4-FFF2-40B4-BE49-F238E27FC236}">
                <a16:creationId xmlns:a16="http://schemas.microsoft.com/office/drawing/2014/main" id="{1C6807BB-2FE0-8AC1-C000-303938DA6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7C00689C-58BE-8CB3-A3BE-5AC4726F5F67}"/>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7" name="Picture 6" descr="LinkedIn">
            <a:extLst>
              <a:ext uri="{FF2B5EF4-FFF2-40B4-BE49-F238E27FC236}">
                <a16:creationId xmlns:a16="http://schemas.microsoft.com/office/drawing/2014/main" id="{8FAF0638-CCFD-84A0-547A-EA307F2E7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8" name="TextBox 7">
            <a:extLst>
              <a:ext uri="{FF2B5EF4-FFF2-40B4-BE49-F238E27FC236}">
                <a16:creationId xmlns:a16="http://schemas.microsoft.com/office/drawing/2014/main" id="{338AE759-2568-CC79-5E0A-3FDD566C7DDA}"/>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9" name="Graphic 8" descr="Mastodon">
            <a:extLst>
              <a:ext uri="{FF2B5EF4-FFF2-40B4-BE49-F238E27FC236}">
                <a16:creationId xmlns:a16="http://schemas.microsoft.com/office/drawing/2014/main" id="{BF98801E-9928-B651-1FAE-635F24D543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0" name="TextBox 9">
            <a:extLst>
              <a:ext uri="{FF2B5EF4-FFF2-40B4-BE49-F238E27FC236}">
                <a16:creationId xmlns:a16="http://schemas.microsoft.com/office/drawing/2014/main" id="{FFDCD6FD-B230-C7B5-B746-B2489B5E1A1A}"/>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dirty="0"/>
              <a:t>What is unsafe code?</a:t>
            </a:r>
            <a:br>
              <a:rPr lang="en-US" dirty="0"/>
            </a:br>
            <a:r>
              <a:rPr lang="en-US" dirty="0"/>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a:t>
            </a:r>
            <a:r>
              <a:rPr lang="en-US" b="1" i="1" dirty="0"/>
              <a:t>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3568</TotalTime>
  <Words>4326</Words>
  <Application>Microsoft Office PowerPoint</Application>
  <PresentationFormat>Widescreen</PresentationFormat>
  <Paragraphs>241</Paragraphs>
  <Slides>55</Slides>
  <Notes>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…unless you’re already using C# 11</vt:lpstr>
      <vt:lpstr>Unsafe C# features Fixed-sized buffers</vt:lpstr>
      <vt:lpstr>Memory layout</vt:lpstr>
      <vt:lpstr>Memory layout Packing Size</vt:lpstr>
      <vt:lpstr>Memory layout Explicit struct layout I</vt:lpstr>
      <vt:lpstr>Memory layout Explicit struct layout II</vt:lpstr>
      <vt:lpstr>Memory layout Explicit struct layout III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Dennis Dietrich</cp:lastModifiedBy>
  <cp:revision>139</cp:revision>
  <dcterms:created xsi:type="dcterms:W3CDTF">2022-06-17T15:35:12Z</dcterms:created>
  <dcterms:modified xsi:type="dcterms:W3CDTF">2023-05-13T23:21:20Z</dcterms:modified>
</cp:coreProperties>
</file>