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93" r:id="rId5"/>
    <p:sldId id="294" r:id="rId6"/>
    <p:sldId id="260" r:id="rId7"/>
    <p:sldId id="261" r:id="rId8"/>
    <p:sldId id="287" r:id="rId9"/>
    <p:sldId id="295" r:id="rId10"/>
    <p:sldId id="296" r:id="rId11"/>
    <p:sldId id="297" r:id="rId12"/>
    <p:sldId id="298" r:id="rId13"/>
    <p:sldId id="266" r:id="rId14"/>
    <p:sldId id="299" r:id="rId15"/>
    <p:sldId id="300" r:id="rId16"/>
    <p:sldId id="301" r:id="rId17"/>
    <p:sldId id="288" r:id="rId18"/>
    <p:sldId id="302" r:id="rId19"/>
    <p:sldId id="303" r:id="rId20"/>
    <p:sldId id="270" r:id="rId21"/>
    <p:sldId id="289" r:id="rId22"/>
    <p:sldId id="304" r:id="rId23"/>
    <p:sldId id="305" r:id="rId24"/>
    <p:sldId id="273" r:id="rId25"/>
    <p:sldId id="276" r:id="rId26"/>
    <p:sldId id="290" r:id="rId27"/>
    <p:sldId id="307" r:id="rId28"/>
    <p:sldId id="309" r:id="rId29"/>
    <p:sldId id="279" r:id="rId30"/>
    <p:sldId id="310" r:id="rId31"/>
    <p:sldId id="311" r:id="rId32"/>
    <p:sldId id="312" r:id="rId33"/>
    <p:sldId id="291" r:id="rId34"/>
    <p:sldId id="292" r:id="rId35"/>
    <p:sldId id="283" r:id="rId36"/>
    <p:sldId id="284" r:id="rId37"/>
    <p:sldId id="28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97408" autoAdjust="0"/>
  </p:normalViewPr>
  <p:slideViewPr>
    <p:cSldViewPr snapToGrid="0">
      <p:cViewPr varScale="1">
        <p:scale>
          <a:sx n="159" d="100"/>
          <a:sy n="159" d="100"/>
        </p:scale>
        <p:origin x="294" y="69"/>
      </p:cViewPr>
      <p:guideLst/>
    </p:cSldViewPr>
  </p:slideViewPr>
  <p:outlineViewPr>
    <p:cViewPr>
      <p:scale>
        <a:sx n="33" d="100"/>
        <a:sy n="33" d="100"/>
      </p:scale>
      <p:origin x="0" y="-73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Unsafe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winprog/windows-data-types" TargetMode="External"/><Relationship Id="rId2" Type="http://schemas.openxmlformats.org/officeDocument/2006/relationships/hyperlink" Target="https://learn.microsoft.com/en-us/cpp/cpp/data-type-rang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wig.org/" TargetMode="External"/><Relationship Id="rId2" Type="http://schemas.openxmlformats.org/officeDocument/2006/relationships/hyperlink" Target="https://github.com/microsoft/CsWin3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runtime.constrainedexecution.criticalfinalizerobject" TargetMode="External"/><Relationship Id="rId2" Type="http://schemas.openxmlformats.org/officeDocument/2006/relationships/hyperlink" Target="https://learn.microsoft.com/en-us/dotnet/api/system.runtime.interopservices.safehand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framework/performance/constrained-execution-reg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language-specification/unsafe-code" TargetMode="External"/><Relationship Id="rId2" Type="http://schemas.openxmlformats.org/officeDocument/2006/relationships/hyperlink" Target="https://learn.microsoft.com/en-us/dotnet/csharp/language-reference/unsafe-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standard/native-interop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language-specification/unsafe-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020"/>
            <a:ext cx="8825658" cy="3329581"/>
          </a:xfrm>
        </p:spPr>
        <p:txBody>
          <a:bodyPr/>
          <a:lstStyle/>
          <a:p>
            <a:r>
              <a:rPr lang="en-US" dirty="0"/>
              <a:t>Introduction to unsafe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Calling native code and crashing in entirely new ways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Dennis Dietrich</a:t>
            </a:r>
            <a:br>
              <a:rPr lang="en-US"/>
            </a:br>
            <a:r>
              <a:rPr lang="en-US"/>
              <a:t>Senior Software Engineer, Microsoft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2 (2022-10-??), </a:t>
            </a:r>
            <a:r>
              <a:rPr lang="en-US" sz="1200" dirty="0">
                <a:hlinkClick r:id="rId2"/>
              </a:rPr>
              <a:t>https://github.com/dennisdietrich/UnsafeCSharp/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7FDC-4548-4EDE-886C-4C59FBA8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7D1EDD-92C9-DA9F-681E-5ABD2FD4F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1" y="2052918"/>
            <a:ext cx="8946539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Pin array and get pointer to first element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bytePtr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managedByteArray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Pin object and get pointer to field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Get address of argument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doublePtr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doubleParameter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Get address of local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charPtr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&amp;character;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Dereference pointer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doublePtr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0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5954-C7B6-23E7-CBDA-6E9BC481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4ADF37-3EDE-9198-06B2-9FB96FC8C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9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4.77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&amp;s;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Dereference pointer and access member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6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61EF-C8F0-CDD0-49C4-8F5F97FF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A9EB0F1-CFAD-2712-4D16-C56BE045A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7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unsafe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p = s)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p;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end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arithmetic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 end) {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comparison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&amp;&amp;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   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-=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++;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increment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1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9688-4DFB-7A8E-4A9A-41DCBAD6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What can you get the address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F658-8E2E-2518-51C9-71F1D868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 types including (generic) structs…</a:t>
            </a:r>
          </a:p>
          <a:p>
            <a:r>
              <a:rPr lang="en-US" dirty="0"/>
              <a:t>…as long as they don‘t contain any object references</a:t>
            </a:r>
          </a:p>
          <a:p>
            <a:r>
              <a:rPr lang="en-US" dirty="0"/>
              <a:t>Arrays of value types</a:t>
            </a:r>
          </a:p>
          <a:p>
            <a:r>
              <a:rPr lang="en-US" dirty="0"/>
              <a:t>Strings (which are arrays of char)</a:t>
            </a:r>
          </a:p>
        </p:txBody>
      </p:sp>
    </p:spTree>
    <p:extLst>
      <p:ext uri="{BB962C8B-B14F-4D97-AF65-F5344CB8AC3E}">
        <p14:creationId xmlns:p14="http://schemas.microsoft.com/office/powerpoint/2010/main" val="37107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246F-63D4-31AC-0467-0493E8B5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Fixed-sized buffers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68A8E1-C54C-766D-7373-E6D8D415F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7"/>
            <a:ext cx="8946540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Fixed size buffer type must be one of the following: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bool, byte, short, int, long, char,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sbyte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ushort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ulong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 float, double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struct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FixedBuffer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Type of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is byte*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fixed byte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Allocate memory from call stack and return address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stackalloc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guidArray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stackalloc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87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26A2-9BBB-2257-FBA1-F5114C9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0CB68C-110B-8668-EB29-D2E059F8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7"/>
            <a:ext cx="8946542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Assuming a little-endian system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StructLayout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LayoutKind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ushort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byte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LowByte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byte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HighByte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u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0xBEEF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u.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HighByte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:X2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"BE"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u.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LowByte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:X2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"EF"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5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A1D-BCED-F248-1B5A-D4CE5046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6FFCEC-C817-BB02-5C93-502D98D3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2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StructLayout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LayoutKind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struct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ReinterpretCast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long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ReinterpretCast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47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"2.3E-322"</a:t>
            </a:r>
          </a:p>
        </p:txBody>
      </p:sp>
    </p:spTree>
    <p:extLst>
      <p:ext uri="{BB962C8B-B14F-4D97-AF65-F5344CB8AC3E}">
        <p14:creationId xmlns:p14="http://schemas.microsoft.com/office/powerpoint/2010/main" val="67936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Managing unmanaged memory</a:t>
            </a:r>
          </a:p>
        </p:txBody>
      </p:sp>
    </p:spTree>
    <p:extLst>
      <p:ext uri="{BB962C8B-B14F-4D97-AF65-F5344CB8AC3E}">
        <p14:creationId xmlns:p14="http://schemas.microsoft.com/office/powerpoint/2010/main" val="264641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FDA5-C923-7D81-0BCF-0BE825FB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Managing </a:t>
            </a:r>
            <a:r>
              <a:rPr lang="de-DE"/>
              <a:t>unmanaged memory</a:t>
            </a:r>
            <a:br>
              <a:rPr lang="de-DE" dirty="0"/>
            </a:br>
            <a:r>
              <a:rPr lang="de-DE" dirty="0"/>
              <a:t>The .</a:t>
            </a:r>
            <a:r>
              <a:rPr lang="de-DE"/>
              <a:t>NET </a:t>
            </a:r>
            <a:r>
              <a:rPr lang="de-DE" dirty="0"/>
              <a:t>6 </a:t>
            </a:r>
            <a:r>
              <a:rPr lang="de-DE"/>
              <a:t>way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8522B83-BE9E-5A74-D0FF-1DCD48105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7"/>
            <a:ext cx="8946540" cy="4195479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Allocate heap memory 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C standard library function malloc()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NativeMemory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Free heap memory using C standard library function free()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NativeMemory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6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BE7D-3E9A-9A7D-F68D-3063A6D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unmanaged memory</a:t>
            </a:r>
            <a:br>
              <a:rPr lang="en-US" dirty="0"/>
            </a:br>
            <a:r>
              <a:rPr lang="en-US" dirty="0"/>
              <a:t>The .NET Framework way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73EBD1-60B3-0978-8E3A-E47F3594D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9449"/>
            <a:ext cx="8946539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The following code is not unsafe: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Allocate memory from default heap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AllocHGlobal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Free memory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FreeHGlobal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Content Placeholder 7" descr="Remarks&#10;AllocHGlobal is one of two memory allocation methods in the Marshal class. (Marshal.AllocCoTaskMem is the other.) This method exposes the Win32 LocalAlloc function from Kernel32.dll.">
            <a:extLst>
              <a:ext uri="{FF2B5EF4-FFF2-40B4-BE49-F238E27FC236}">
                <a16:creationId xmlns:a16="http://schemas.microsoft.com/office/drawing/2014/main" id="{B7993E01-3CDA-1050-8125-BA251CC89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2971575"/>
            <a:ext cx="8947150" cy="1179082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  <p:pic>
        <p:nvPicPr>
          <p:cNvPr id="10" name="Picture 9" descr="Note&#10;The local functions have greater overhead and provide fewer features than other memory management functions. New applications should use the heap functions unless documentation states that a local function should be used. For more information, see Global and Local Functions.">
            <a:extLst>
              <a:ext uri="{FF2B5EF4-FFF2-40B4-BE49-F238E27FC236}">
                <a16:creationId xmlns:a16="http://schemas.microsoft.com/office/drawing/2014/main" id="{75B5B8C9-97F6-435C-F911-D38016060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08" y="4532743"/>
            <a:ext cx="10236726" cy="1333569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3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</a:p>
          <a:p>
            <a:r>
              <a:rPr lang="en-US" dirty="0"/>
              <a:t>Unsafe C# features</a:t>
            </a:r>
          </a:p>
          <a:p>
            <a:r>
              <a:rPr lang="en-US" dirty="0"/>
              <a:t>Managing unmanaged memory</a:t>
            </a:r>
          </a:p>
          <a:p>
            <a:r>
              <a:rPr lang="en-US" dirty="0"/>
              <a:t>Platform Invoke (P/Invoke)</a:t>
            </a:r>
          </a:p>
          <a:p>
            <a:r>
              <a:rPr lang="en-US" dirty="0"/>
              <a:t>Managing resource lifetime</a:t>
            </a:r>
          </a:p>
          <a:p>
            <a:r>
              <a:rPr lang="en-US" dirty="0"/>
              <a:t>Callbacks</a:t>
            </a:r>
          </a:p>
          <a:p>
            <a:r>
              <a:rPr lang="en-US" dirty="0"/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C476-4659-ABA7-4F80-61BC0147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unmanaged memory</a:t>
            </a:r>
            <a:br>
              <a:rPr lang="en-US"/>
            </a:br>
            <a:r>
              <a:rPr lang="en-US"/>
              <a:t>The Win32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A24FA-07E7-36A9-880A-444EC5A56F23}"/>
              </a:ext>
            </a:extLst>
          </p:cNvPr>
          <p:cNvSpPr txBox="1"/>
          <p:nvPr/>
        </p:nvSpPr>
        <p:spPr>
          <a:xfrm>
            <a:off x="1103313" y="2052916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Retrieves a handle to the default heap of the calling process.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Allocates a block of memory from a heap.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DECLSPEC_ALLOCATOR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LPVOID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    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Frees a memory block allocated from a heap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by the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or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HeapReAlloc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function.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Inout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drv_freesMem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(Mem)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Frees_ptr_opt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LPVOID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0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Platform Invoke (P/Invoke)</a:t>
            </a:r>
          </a:p>
        </p:txBody>
      </p:sp>
    </p:spTree>
    <p:extLst>
      <p:ext uri="{BB962C8B-B14F-4D97-AF65-F5344CB8AC3E}">
        <p14:creationId xmlns:p14="http://schemas.microsoft.com/office/powerpoint/2010/main" val="837002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06B8-2CB3-2E29-DE7C-D44C90C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DLL imports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6D2773-408F-E4B4-26D0-745812A0A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20"/>
            <a:ext cx="8946540" cy="4195479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Kernel32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HeapHandle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GetProcessHeap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"kernel32.dll"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GetProcessHeap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"kernel32.dll"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unsafe 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hHeap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dwFlags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nuint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dwBytes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"kernel32.dll"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unsafe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HeapFree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hHeap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dwFlags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lpMem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09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E33-9FD5-A1D5-D7DF-BB276D76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Calling external functions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D88E17-7427-AC2E-F96B-3BF1B6548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using static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MemoryManagement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Kernel32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unsafe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HeapHandle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OutOfMemoryException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HeapFree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HeapHandle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475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D40-D956-01D2-74B2-92BF979B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Data type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00EB-8909-22BF-CA91-A4CA53DD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  <a:p>
            <a:r>
              <a:rPr lang="en-US" dirty="0"/>
              <a:t>The </a:t>
            </a:r>
            <a:r>
              <a:rPr lang="en-US" i="1" dirty="0"/>
              <a:t>Data Type Ranges</a:t>
            </a:r>
            <a:r>
              <a:rPr lang="en-US" dirty="0"/>
              <a:t> page of the C++ language reference</a:t>
            </a:r>
            <a:br>
              <a:rPr lang="en-US" dirty="0"/>
            </a:br>
            <a:r>
              <a:rPr lang="en-US" sz="1200" dirty="0">
                <a:hlinkClick r:id="rId2"/>
              </a:rPr>
              <a:t>https://learn.microsoft.com/en-us/cpp/cpp/data-type-ranges</a:t>
            </a:r>
            <a:endParaRPr lang="en-US" sz="1200" dirty="0"/>
          </a:p>
          <a:p>
            <a:r>
              <a:rPr lang="en-US" dirty="0"/>
              <a:t>The </a:t>
            </a:r>
            <a:r>
              <a:rPr lang="en-US" i="1" dirty="0"/>
              <a:t>Windows Data Types</a:t>
            </a:r>
            <a:r>
              <a:rPr lang="en-US" dirty="0"/>
              <a:t> page of the Win32 documentation</a:t>
            </a:r>
            <a:br>
              <a:rPr lang="en-US" dirty="0"/>
            </a:br>
            <a:r>
              <a:rPr lang="en-US" sz="1200" dirty="0">
                <a:hlinkClick r:id="rId3"/>
              </a:rPr>
              <a:t>https://learn.microsoft.com/en-us/windows/win32/winprog/windows-data-types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58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DC60-8AC9-B4FB-2645-DBB34A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Code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7FCC-A667-907B-C253-9934EAF5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Win32 APIs on .NET 6: C#/Win32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A source generator to add a user-defined set of Win32 P/Invoke methods and supporting types to a C# project.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https://github.com/microsoft/CsWin32</a:t>
            </a:r>
            <a:endParaRPr lang="en-US" sz="1200" dirty="0"/>
          </a:p>
          <a:p>
            <a:r>
              <a:rPr lang="en-US" dirty="0"/>
              <a:t>From C/C++ header files: SWIG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SWIG is a software development tool that connects programs written in C and C++ with a variety of high-level programming languages. […] The list of supported languages also includes non-scripting languages such as C#, D, Go language, Java including Android, Lua, </a:t>
            </a:r>
            <a:r>
              <a:rPr lang="en-US" i="1" dirty="0" err="1"/>
              <a:t>OCaml</a:t>
            </a:r>
            <a:r>
              <a:rPr lang="en-US" i="1" dirty="0"/>
              <a:t>, Octave, </a:t>
            </a:r>
            <a:r>
              <a:rPr lang="en-US" i="1" dirty="0" err="1"/>
              <a:t>Scilab</a:t>
            </a:r>
            <a:r>
              <a:rPr lang="en-US" i="1" dirty="0"/>
              <a:t> and R.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3"/>
              </a:rPr>
              <a:t>https://www.swig.org</a:t>
            </a:r>
            <a:endParaRPr lang="en-US" sz="1200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Full discloser: I haven’t used either</a:t>
            </a:r>
          </a:p>
        </p:txBody>
      </p:sp>
    </p:spTree>
    <p:extLst>
      <p:ext uri="{BB962C8B-B14F-4D97-AF65-F5344CB8AC3E}">
        <p14:creationId xmlns:p14="http://schemas.microsoft.com/office/powerpoint/2010/main" val="27952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Managing resource lifetime</a:t>
            </a:r>
          </a:p>
        </p:txBody>
      </p:sp>
    </p:spTree>
    <p:extLst>
      <p:ext uri="{BB962C8B-B14F-4D97-AF65-F5344CB8AC3E}">
        <p14:creationId xmlns:p14="http://schemas.microsoft.com/office/powerpoint/2010/main" val="132015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DCC7-EBDA-F5E2-2B26-A2BEA718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Example: SQLite database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FE2B41-479A-4DB1-39A3-486F705E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9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script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@"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db_demo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INTEGER,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text_column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TEXT);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db_demo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text_column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C6C41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VALUES (47, 'Hello, World!');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db_demo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text_column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C6C41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VALUES (23, 'Hello, SQLite!');"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test.db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(script);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DataGrip with newly created SQLite database open showing the content of the table db_demo">
            <a:extLst>
              <a:ext uri="{FF2B5EF4-FFF2-40B4-BE49-F238E27FC236}">
                <a16:creationId xmlns:a16="http://schemas.microsoft.com/office/drawing/2014/main" id="{2DBD2019-714E-E9D9-1226-43F483E99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6" y="2314562"/>
            <a:ext cx="7634343" cy="3671914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2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1651-4BC7-B6F2-A51E-08AFEC96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SQLite API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4DB3EC-59C0-5FAC-3DCE-CDDE75345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delegate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columns,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** values,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** names);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"sqlite3_open"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UnmanagedType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LPUTF8Str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filename,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out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"sqlite3_close_v2"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"sqlite3_exec"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unsafe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UnmanagedType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LPUTF8Str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callback,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firstArg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errMsg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82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876E-E82C-4D28-9908-1FA096C5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What‘s a safe handle?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C554-F1CD-7219-87DF-4167EEE4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i="1" dirty="0"/>
              <a:t>Represents a wrapper class for operating system handles.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https://learn.microsoft.com/en-us/dotnet/api/system.runtime.interopservices.safehandle</a:t>
            </a:r>
            <a:endParaRPr lang="en-US" sz="1200" dirty="0"/>
          </a:p>
          <a:p>
            <a:r>
              <a:rPr lang="en-US" dirty="0"/>
              <a:t>…but works just as well with pointers! :)</a:t>
            </a:r>
          </a:p>
          <a:p>
            <a:r>
              <a:rPr lang="en-US" dirty="0"/>
              <a:t>Is a </a:t>
            </a:r>
            <a:r>
              <a:rPr lang="en-US" dirty="0" err="1">
                <a:latin typeface="Consolas" panose="020B0609020204030204" pitchFamily="49" charset="0"/>
              </a:rPr>
              <a:t>CriticalFinalizerObject</a:t>
            </a:r>
            <a:br>
              <a:rPr lang="en-US" dirty="0"/>
            </a:br>
            <a:r>
              <a:rPr lang="en-US" sz="1200" dirty="0">
                <a:hlinkClick r:id="rId3"/>
              </a:rPr>
              <a:t>https://learn.microsoft.com/en-us/dotnet/api/system.runtime.constrainedexecution.criticalfinalizerobject</a:t>
            </a:r>
            <a:endParaRPr lang="en-US" sz="1200" dirty="0"/>
          </a:p>
          <a:p>
            <a:r>
              <a:rPr lang="en-US" dirty="0"/>
              <a:t>Runs finalization in a Constrained Execution Regions (.NET Framework only)</a:t>
            </a:r>
            <a:br>
              <a:rPr lang="en-US" dirty="0"/>
            </a:br>
            <a:r>
              <a:rPr lang="en-US" sz="1200" dirty="0">
                <a:hlinkClick r:id="rId4"/>
              </a:rPr>
              <a:t>https://learn.microsoft.com/en-us/dotnet/framework/performance/constrained-execution-regions</a:t>
            </a:r>
            <a:endParaRPr lang="en-US" sz="1200" dirty="0"/>
          </a:p>
          <a:p>
            <a:r>
              <a:rPr lang="en-US" dirty="0"/>
              <a:t>P/Invoke infrastructure reference counts usage</a:t>
            </a:r>
          </a:p>
        </p:txBody>
      </p:sp>
    </p:spTree>
    <p:extLst>
      <p:ext uri="{BB962C8B-B14F-4D97-AF65-F5344CB8AC3E}">
        <p14:creationId xmlns:p14="http://schemas.microsoft.com/office/powerpoint/2010/main" val="11473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unsafe code?</a:t>
            </a:r>
          </a:p>
        </p:txBody>
      </p:sp>
    </p:spTree>
    <p:extLst>
      <p:ext uri="{BB962C8B-B14F-4D97-AF65-F5344CB8AC3E}">
        <p14:creationId xmlns:p14="http://schemas.microsoft.com/office/powerpoint/2010/main" val="1134924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D598-7386-2EF8-E8BE-12B33E8E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SafeDatabaseHandle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77A554-754A-892C-6FF5-703F4F865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20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sealed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SafeHandle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override bool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IsInvalid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handle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{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protected override bool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ReleaseHandle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0202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87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6E1FCC-8E5F-2E5A-DA2D-915349EB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9"/>
            <a:ext cx="8946540" cy="4195479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sealed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IDisposable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filename)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(filename,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out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"Failed to open database."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Look mom! No finalizer!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90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D3A035-061E-4519-1692-E7A906A1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9"/>
            <a:ext cx="8946540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callback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Look mom! No 'disposed' check!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callback,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"Script execution failed."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No need for overloads since the class is sealed.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IsInvalid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80F4A-9CA6-DD55-4E06-5AA9A6649B42}"/>
              </a:ext>
            </a:extLst>
          </p:cNvPr>
          <p:cNvSpPr txBox="1"/>
          <p:nvPr/>
        </p:nvSpPr>
        <p:spPr>
          <a:xfrm>
            <a:off x="1509928" y="3504327"/>
            <a:ext cx="3160353" cy="64633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Always call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Dispose()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Do not rely on the finalizer.</a:t>
            </a:r>
          </a:p>
        </p:txBody>
      </p:sp>
    </p:spTree>
    <p:extLst>
      <p:ext uri="{BB962C8B-B14F-4D97-AF65-F5344CB8AC3E}">
        <p14:creationId xmlns:p14="http://schemas.microsoft.com/office/powerpoint/2010/main" val="172722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Callbacks</a:t>
            </a:r>
          </a:p>
        </p:txBody>
      </p:sp>
    </p:spTree>
    <p:extLst>
      <p:ext uri="{BB962C8B-B14F-4D97-AF65-F5344CB8AC3E}">
        <p14:creationId xmlns:p14="http://schemas.microsoft.com/office/powerpoint/2010/main" val="3012039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1980333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87E0-0A0E-25A4-9A7B-E35A9DAA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  <a:br>
              <a:rPr lang="en-US" dirty="0"/>
            </a:br>
            <a:r>
              <a:rPr lang="en-US" dirty="0"/>
              <a:t>Microsoft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3B05-3DBF-8C4C-5BE5-5A2524EE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Unsafe code, pointer types, and function pointers</a:t>
            </a:r>
            <a:br>
              <a:rPr lang="en-US" dirty="0"/>
            </a:br>
            <a:r>
              <a:rPr lang="en-US" sz="1200" dirty="0">
                <a:hlinkClick r:id="rId2"/>
              </a:rPr>
              <a:t>https://learn.microsoft.com/en-us/dotnet/csharp/language-reference/unsafe-code</a:t>
            </a:r>
            <a:endParaRPr lang="en-US" sz="1200" dirty="0"/>
          </a:p>
          <a:p>
            <a:r>
              <a:rPr lang="en-US" i="1" dirty="0"/>
              <a:t>Unsafe code</a:t>
            </a:r>
            <a:r>
              <a:rPr lang="en-US" dirty="0"/>
              <a:t> (C# language specification)</a:t>
            </a:r>
            <a:br>
              <a:rPr lang="en-US" dirty="0"/>
            </a:br>
            <a:r>
              <a:rPr lang="en-US" sz="1200" dirty="0">
                <a:hlinkClick r:id="rId3"/>
              </a:rPr>
              <a:t>https://learn.microsoft.com/en-us/dotnet/csharp/language-reference/language-specification/unsafe-code</a:t>
            </a:r>
            <a:endParaRPr lang="en-US" sz="1200" dirty="0"/>
          </a:p>
          <a:p>
            <a:r>
              <a:rPr lang="en-US" i="1" dirty="0"/>
              <a:t>Native interoperability</a:t>
            </a:r>
            <a:br>
              <a:rPr lang="en-US" dirty="0"/>
            </a:br>
            <a:r>
              <a:rPr lang="en-US" sz="1200" dirty="0">
                <a:hlinkClick r:id="rId4"/>
              </a:rPr>
              <a:t>https://learn.microsoft.com/en-us/dotnet/standard/native-interop/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744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29B12B77-0EED-C756-22C8-6C8E5EDE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471E3-9146-8ED9-8175-0660582F81E8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468B-2C26-1307-0433-2A67BD6787E4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6" name="Picture 5" descr="LinkedIn">
            <a:extLst>
              <a:ext uri="{FF2B5EF4-FFF2-40B4-BE49-F238E27FC236}">
                <a16:creationId xmlns:a16="http://schemas.microsoft.com/office/drawing/2014/main" id="{7D98E4BD-5402-43AA-9908-E267E4745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6CCD0-31CF-5DBF-6C0A-518339E8E5BA}"/>
              </a:ext>
            </a:extLst>
          </p:cNvPr>
          <p:cNvSpPr txBox="1"/>
          <p:nvPr/>
        </p:nvSpPr>
        <p:spPr>
          <a:xfrm>
            <a:off x="800100" y="606443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denniscdietrich</a:t>
            </a:r>
            <a:endParaRPr lang="en-US" sz="2000" dirty="0"/>
          </a:p>
        </p:txBody>
      </p:sp>
      <p:pic>
        <p:nvPicPr>
          <p:cNvPr id="8" name="Picture 7" descr="Twitter">
            <a:extLst>
              <a:ext uri="{FF2B5EF4-FFF2-40B4-BE49-F238E27FC236}">
                <a16:creationId xmlns:a16="http://schemas.microsoft.com/office/drawing/2014/main" id="{F16C749F-DD8B-78D1-C6C9-72359231B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5" name="Picture 4" descr="GitHub">
            <a:extLst>
              <a:ext uri="{FF2B5EF4-FFF2-40B4-BE49-F238E27FC236}">
                <a16:creationId xmlns:a16="http://schemas.microsoft.com/office/drawing/2014/main" id="{C9112408-9719-E440-BC6C-BA3E3E65E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AD6ED-B45F-E480-52EB-49AC0568C9BA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7F53EC-6158-915C-CFC1-D4626D193755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20" name="Picture 19" descr="LinkedIn">
            <a:extLst>
              <a:ext uri="{FF2B5EF4-FFF2-40B4-BE49-F238E27FC236}">
                <a16:creationId xmlns:a16="http://schemas.microsoft.com/office/drawing/2014/main" id="{4FA14B23-7ADB-953A-F57A-3E44D463F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4B5C49-8425-CBED-2FE0-96A50C78E05B}"/>
              </a:ext>
            </a:extLst>
          </p:cNvPr>
          <p:cNvSpPr txBox="1"/>
          <p:nvPr/>
        </p:nvSpPr>
        <p:spPr>
          <a:xfrm>
            <a:off x="800100" y="606443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denniscdietrich</a:t>
            </a:r>
            <a:endParaRPr lang="en-US" sz="2000" dirty="0"/>
          </a:p>
        </p:txBody>
      </p:sp>
      <p:pic>
        <p:nvPicPr>
          <p:cNvPr id="26" name="Picture 25" descr="Twitter">
            <a:extLst>
              <a:ext uri="{FF2B5EF4-FFF2-40B4-BE49-F238E27FC236}">
                <a16:creationId xmlns:a16="http://schemas.microsoft.com/office/drawing/2014/main" id="{E7AAD714-7A4D-FABA-7D6C-B2446830D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DBA-ADBB-239F-A158-F2CEC18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Mutating the immutable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478F97-948F-AF46-3AB7-0D47D90B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9"/>
            <a:ext cx="8946540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StringMutation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"HELLO, WORLD!"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5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36A0-41B0-8D9D-D99B-94F20F47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Code that can break the rules!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C85BB8-4A0D-6CA8-E454-DF842FCC7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9451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unsafe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p = 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&amp;&amp; 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    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-=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FC38E-CDA0-A4A5-3CA8-D45E46537BE8}"/>
              </a:ext>
            </a:extLst>
          </p:cNvPr>
          <p:cNvSpPr txBox="1"/>
          <p:nvPr/>
        </p:nvSpPr>
        <p:spPr>
          <a:xfrm>
            <a:off x="2233438" y="2967335"/>
            <a:ext cx="2515435" cy="92333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Please don‘t try this </a:t>
            </a:r>
            <a:r>
              <a:rPr lang="en-US" b="1" strike="dblStrike" dirty="0">
                <a:solidFill>
                  <a:schemeClr val="bg1"/>
                </a:solidFill>
              </a:rPr>
              <a:t>at home</a:t>
            </a:r>
            <a:r>
              <a:rPr lang="en-US" b="1" dirty="0">
                <a:solidFill>
                  <a:schemeClr val="bg1"/>
                </a:solidFill>
              </a:rPr>
              <a:t> in your own codebase.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DF2A3-547D-9168-4906-119B4C675BEF}"/>
              </a:ext>
            </a:extLst>
          </p:cNvPr>
          <p:cNvSpPr txBox="1"/>
          <p:nvPr/>
        </p:nvSpPr>
        <p:spPr>
          <a:xfrm>
            <a:off x="4107173" y="3761864"/>
            <a:ext cx="3475006" cy="1200329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you absolutely have to try this in your own codebase, please ask a senior engineer for supervision.</a:t>
            </a:r>
          </a:p>
        </p:txBody>
      </p:sp>
    </p:spTree>
    <p:extLst>
      <p:ext uri="{BB962C8B-B14F-4D97-AF65-F5344CB8AC3E}">
        <p14:creationId xmlns:p14="http://schemas.microsoft.com/office/powerpoint/2010/main" val="274835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3F12-D621-0E5F-6FD5-28222E5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According to the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8C11-F452-50B4-9E9B-C424BFF0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i="1" dirty="0"/>
              <a:t>In unsafe code, it is possible to declare and operate on pointers, to perform conversions between pointers and integral types, to take the address of variables, and so forth. In a sense, writing unsafe code is much like writing C code within a C# program.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https://learn.microsoft.com/en-us/dotnet/csharp/language-reference/language-specification/unsafe-code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552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AFA-E27E-4332-1E32-AE5FD1C0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New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249D-E2BF-429F-3552-CB2D44D8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Access violations</a:t>
            </a:r>
          </a:p>
          <a:p>
            <a:r>
              <a:rPr lang="en-US" dirty="0"/>
              <a:t>Stack and heap corruptions</a:t>
            </a:r>
          </a:p>
          <a:p>
            <a:r>
              <a:rPr lang="en-US" dirty="0"/>
              <a:t>Dangling pointers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Use after relocation</a:t>
            </a:r>
          </a:p>
          <a:p>
            <a:r>
              <a:rPr lang="en-US" dirty="0"/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8021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Unsafe C# features</a:t>
            </a:r>
          </a:p>
        </p:txBody>
      </p:sp>
    </p:spTree>
    <p:extLst>
      <p:ext uri="{BB962C8B-B14F-4D97-AF65-F5344CB8AC3E}">
        <p14:creationId xmlns:p14="http://schemas.microsoft.com/office/powerpoint/2010/main" val="369702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24B2-FFB6-EE1C-988E-6AA242B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C# features</a:t>
            </a:r>
            <a:br>
              <a:rPr lang="en-US" dirty="0"/>
            </a:br>
            <a:r>
              <a:rPr lang="en-US" dirty="0"/>
              <a:t>Breaking down the example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2B9913-2A0C-7BA6-6AF4-0593E20E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9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Method is declared unsafe</a:t>
            </a:r>
            <a:b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unsafe void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string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Pins string and gets address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// of first element of char array</a:t>
            </a:r>
            <a:b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p = s)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element access</a:t>
            </a:r>
            <a:b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(p[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&gt;=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&amp;&amp; p[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    p[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-= 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60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3040</TotalTime>
  <Words>2370</Words>
  <Application>Microsoft Office PowerPoint</Application>
  <PresentationFormat>Widescreen</PresentationFormat>
  <Paragraphs>135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Century Gothic</vt:lpstr>
      <vt:lpstr>Consolas</vt:lpstr>
      <vt:lpstr>Wingdings 3</vt:lpstr>
      <vt:lpstr>Ion</vt:lpstr>
      <vt:lpstr>Introduction to unsafe C#</vt:lpstr>
      <vt:lpstr>Overview</vt:lpstr>
      <vt:lpstr>What is unsafe code?</vt:lpstr>
      <vt:lpstr>What is unsafe code? Mutating the immutable</vt:lpstr>
      <vt:lpstr>What is unsafe code? Code that can break the rules!</vt:lpstr>
      <vt:lpstr>What is unsafe code? According to the specification</vt:lpstr>
      <vt:lpstr>What is unsafe code? New bugs!</vt:lpstr>
      <vt:lpstr>Unsafe C# features</vt:lpstr>
      <vt:lpstr>Unsafe C# features Breaking down the example</vt:lpstr>
      <vt:lpstr>Unsafe C# features Pointer operations I</vt:lpstr>
      <vt:lpstr>Unsafe C# features Pointer operations II</vt:lpstr>
      <vt:lpstr>Unsafe C# features Pointer operations III</vt:lpstr>
      <vt:lpstr>Unsafe C# features What can you get the address of?</vt:lpstr>
      <vt:lpstr>Unsafe C# features Fixed-sized buffers</vt:lpstr>
      <vt:lpstr>Unsafe C# features Explicit struct layout I</vt:lpstr>
      <vt:lpstr>Unsafe C# features Explicit struct layout II</vt:lpstr>
      <vt:lpstr>Managing unmanaged memory</vt:lpstr>
      <vt:lpstr>Managing unmanaged memory The .NET 6 way</vt:lpstr>
      <vt:lpstr>Managing unmanaged memory The .NET Framework way</vt:lpstr>
      <vt:lpstr>Managing unmanaged memory The Win32 way</vt:lpstr>
      <vt:lpstr>Platform Invoke (P/Invoke)</vt:lpstr>
      <vt:lpstr>Platform Invoke (P/Invoke) DLL imports</vt:lpstr>
      <vt:lpstr>Platform Invoke (P/Invoke) Calling external functions</vt:lpstr>
      <vt:lpstr>Platform Invoke (P/Invoke) Data type resources</vt:lpstr>
      <vt:lpstr>Platform Invoke (P/Invoke) Code generators</vt:lpstr>
      <vt:lpstr>Managing resource lifetime</vt:lpstr>
      <vt:lpstr>Managing resource lifetime Example: SQLite database</vt:lpstr>
      <vt:lpstr>Managing resource lifetime SQLite API</vt:lpstr>
      <vt:lpstr>Managing resource lifetime What‘s a safe handle?</vt:lpstr>
      <vt:lpstr>Managing resource lifetime SafeDatabaseHandle</vt:lpstr>
      <vt:lpstr>Managing resource lifetime Database wrapper class I</vt:lpstr>
      <vt:lpstr>Managing resource lifetime Database wrapper class II</vt:lpstr>
      <vt:lpstr>Callbacks</vt:lpstr>
      <vt:lpstr>Further resources</vt:lpstr>
      <vt:lpstr>Further resources Microsoft Learn</vt:lpstr>
      <vt:lpstr>Questions?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unsafe C#</dc:title>
  <dc:creator>Dennis Dietrich</dc:creator>
  <cp:lastModifiedBy>Dennis Dietrich</cp:lastModifiedBy>
  <cp:revision>81</cp:revision>
  <dcterms:created xsi:type="dcterms:W3CDTF">2022-06-17T15:35:12Z</dcterms:created>
  <dcterms:modified xsi:type="dcterms:W3CDTF">2022-10-10T04:19:49Z</dcterms:modified>
</cp:coreProperties>
</file>