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313" r:id="rId27"/>
    <p:sldId id="315" r:id="rId28"/>
    <p:sldId id="314" r:id="rId29"/>
    <p:sldId id="290" r:id="rId30"/>
    <p:sldId id="307" r:id="rId31"/>
    <p:sldId id="309" r:id="rId32"/>
    <p:sldId id="279" r:id="rId33"/>
    <p:sldId id="310" r:id="rId34"/>
    <p:sldId id="311" r:id="rId35"/>
    <p:sldId id="312" r:id="rId36"/>
    <p:sldId id="291" r:id="rId37"/>
    <p:sldId id="292" r:id="rId38"/>
    <p:sldId id="283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59" d="100"/>
          <a:sy n="159" d="100"/>
        </p:scale>
        <p:origin x="294" y="69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winprog/windows-data-types" TargetMode="External"/><Relationship Id="rId2" Type="http://schemas.openxmlformats.org/officeDocument/2006/relationships/hyperlink" Target="https://learn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rchive/blogs/brada/the-pinvoke-proble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runtime.interopservices.dllimportattribute.callingconven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pp/build/x64-calling-convention" TargetMode="External"/><Relationship Id="rId2" Type="http://schemas.openxmlformats.org/officeDocument/2006/relationships/hyperlink" Target="https://learn.microsoft.com/en-us/cpp/cpp/argument-passing-and-nam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pp/cpp/vectorcal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102374/0100/Procedure-Call-Standard" TargetMode="External"/><Relationship Id="rId2" Type="http://schemas.openxmlformats.org/officeDocument/2006/relationships/hyperlink" Target="https://developer.apple.com/documentation/xcode/writing-arm64-code-for-apple-platf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specs.linuxbase.org/elf/x86_64-abi-0.99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untime.constrainedexecution.criticalfinalizerobject" TargetMode="External"/><Relationship Id="rId2" Type="http://schemas.openxmlformats.org/officeDocument/2006/relationships/hyperlink" Target="https://learn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framework/performance/constrained-execution-regi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unsafe-code" TargetMode="External"/><Relationship Id="rId2" Type="http://schemas.openxmlformats.org/officeDocument/2006/relationships/hyperlink" Target="https://learn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standard/native-interop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A2E051FD-E634-FAB7-1FD7-F497EE82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6" y="2993119"/>
            <a:ext cx="6873428" cy="151800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1" name="Picture 10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D43EFFB9-B5FF-6E79-A610-87285F16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19" y="4771739"/>
            <a:ext cx="6867143" cy="1222571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Invoke (P/Invoke)</a:t>
            </a:r>
            <a:br>
              <a:rPr lang="en-US" dirty="0"/>
            </a:br>
            <a:r>
              <a:rPr lang="en-US" dirty="0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96834-0104-2E14-8ADF-DE4FA1A0AEAD}"/>
              </a:ext>
            </a:extLst>
          </p:cNvPr>
          <p:cNvSpPr txBox="1"/>
          <p:nvPr/>
        </p:nvSpPr>
        <p:spPr>
          <a:xfrm>
            <a:off x="2683360" y="2182505"/>
            <a:ext cx="6825280" cy="24929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We were asked to […] provide a tool that would take an unmanaged C header file and produce </a:t>
            </a:r>
            <a:r>
              <a:rPr lang="en-US" i="1" dirty="0" err="1"/>
              <a:t>pinvoke</a:t>
            </a:r>
            <a:r>
              <a:rPr lang="en-US" i="1" dirty="0"/>
              <a:t> declarations […]. The […] ask is unfortunately impossible to do 100% correctly since unmanaged header files are too ambiguous to be automatically convertible. For example, how would such tool convert </a:t>
            </a:r>
            <a:r>
              <a:rPr lang="en-US" dirty="0">
                <a:latin typeface="Consolas" panose="020B0609020204030204" pitchFamily="49" charset="0"/>
              </a:rPr>
              <a:t>char*</a:t>
            </a:r>
            <a:r>
              <a:rPr lang="en-US" i="1" dirty="0"/>
              <a:t> parameter? As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i="1" dirty="0"/>
              <a:t>, </a:t>
            </a:r>
            <a:r>
              <a:rPr lang="en-US" dirty="0">
                <a:latin typeface="Consolas" panose="020B0609020204030204" pitchFamily="49" charset="0"/>
              </a:rPr>
              <a:t>StringBuilder</a:t>
            </a:r>
            <a:r>
              <a:rPr lang="en-US" i="1" dirty="0"/>
              <a:t>, </a:t>
            </a:r>
            <a:r>
              <a:rPr lang="en-US" dirty="0">
                <a:latin typeface="Consolas" panose="020B0609020204030204" pitchFamily="49" charset="0"/>
              </a:rPr>
              <a:t>ref char</a:t>
            </a:r>
            <a:r>
              <a:rPr lang="en-US" i="1" dirty="0"/>
              <a:t> or </a:t>
            </a:r>
            <a:r>
              <a:rPr lang="en-US" dirty="0">
                <a:latin typeface="Consolas" panose="020B0609020204030204" pitchFamily="49" charset="0"/>
              </a:rPr>
              <a:t>char[]</a:t>
            </a:r>
            <a:r>
              <a:rPr lang="en-US" i="1" dirty="0"/>
              <a:t>?</a:t>
            </a:r>
            <a:r>
              <a:rPr lang="en-US" dirty="0"/>
              <a:t>”</a:t>
            </a:r>
          </a:p>
          <a:p>
            <a:r>
              <a:rPr lang="en-US" dirty="0"/>
              <a:t> - Brad Abrams</a:t>
            </a:r>
          </a:p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https://learn.microsoft.com/en-us/archive/blogs/brada/the-pinvoke-problem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17B-431B-47C6-8EFF-E876853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Invoke (P/Invoke)</a:t>
            </a:r>
            <a:br>
              <a:rPr lang="en-US" dirty="0"/>
            </a:br>
            <a:r>
              <a:rPr lang="en-US" dirty="0"/>
              <a:t>Calling conventions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0BF-2621-7C50-FF99-08F9D86B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passing to the caller</a:t>
            </a:r>
          </a:p>
          <a:p>
            <a:r>
              <a:rPr lang="en-US" dirty="0"/>
              <a:t>Return value passing to the callee</a:t>
            </a:r>
          </a:p>
          <a:p>
            <a:r>
              <a:rPr lang="en-US" dirty="0"/>
              <a:t>Stack cleanup</a:t>
            </a:r>
          </a:p>
          <a:p>
            <a:r>
              <a:rPr lang="en-US" dirty="0"/>
              <a:t>Can be specified as part of the DLL import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https://learn.microsoft.com/en-us/dotnet/api/system.runtime.interopservices.dllimportattribute.callingconvention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27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17B-431B-47C6-8EFF-E876853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Invoke (P/Invoke)</a:t>
            </a:r>
            <a:br>
              <a:rPr lang="en-US" dirty="0"/>
            </a:br>
            <a:r>
              <a:rPr lang="en-US" dirty="0"/>
              <a:t>Calling conventions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0BF-2621-7C50-FF99-08F9D86B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Windows, x86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https://learn.microsoft.com/en-us/cpp/cpp/argument-passing-and-naming-conventions</a:t>
            </a:r>
            <a:endParaRPr lang="en-US" sz="1200" dirty="0"/>
          </a:p>
          <a:p>
            <a:pPr lvl="1"/>
            <a:r>
              <a:rPr lang="en-US" dirty="0"/>
              <a:t>Supported by .NET: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cdecl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thiscall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Unsupported by .NET: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fastcall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vectorcall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Windows, x64</a:t>
            </a:r>
          </a:p>
          <a:p>
            <a:pPr lvl="1"/>
            <a:r>
              <a:rPr lang="en-US" dirty="0"/>
              <a:t>Standard calling convention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https://learn.microsoft.com/en-us/cpp/build/x64-calling-convention</a:t>
            </a:r>
            <a:endParaRPr lang="en-US" sz="1200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vectorcall</a:t>
            </a:r>
            <a:r>
              <a:rPr lang="en-US" dirty="0"/>
              <a:t> convention as an extension of the standard convention (unsupported by .NET)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https://learn.microsoft.com/en-us/cpp/cpp/vectorcall</a:t>
            </a:r>
            <a:endParaRPr lang="en-US" sz="1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17B-431B-47C6-8EFF-E876853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Invoke (P/Invoke)</a:t>
            </a:r>
            <a:br>
              <a:rPr lang="en-US" dirty="0"/>
            </a:br>
            <a:r>
              <a:rPr lang="en-US" dirty="0"/>
              <a:t>Calling conventions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0BF-2621-7C50-FF99-08F9D86B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macOS, ARM64</a:t>
            </a:r>
          </a:p>
          <a:p>
            <a:pPr lvl="1"/>
            <a:r>
              <a:rPr lang="en-US" dirty="0"/>
              <a:t>Single calling convention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https://developer.apple.com/documentation/xcode/writing-arm64-code-for-apple-platforms</a:t>
            </a:r>
            <a:endParaRPr lang="en-US" sz="1200" dirty="0"/>
          </a:p>
          <a:p>
            <a:pPr lvl="1"/>
            <a:r>
              <a:rPr lang="en-US" dirty="0"/>
              <a:t>Modified version of the official AArch64 Procedure Call Standard (PCS)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https://developer.arm.com/documentation/102374/0100/Procedure-Call-Standard</a:t>
            </a:r>
            <a:endParaRPr lang="en-US" sz="1200" dirty="0"/>
          </a:p>
          <a:p>
            <a:r>
              <a:rPr lang="en-US" dirty="0"/>
              <a:t>Linux, x64</a:t>
            </a:r>
          </a:p>
          <a:p>
            <a:pPr lvl="1"/>
            <a:r>
              <a:rPr lang="en-US" dirty="0"/>
              <a:t>Single calling convention</a:t>
            </a:r>
          </a:p>
          <a:p>
            <a:pPr lvl="1"/>
            <a:r>
              <a:rPr lang="en-US" dirty="0"/>
              <a:t>Implements the </a:t>
            </a:r>
            <a:r>
              <a:rPr lang="en-US" i="1" dirty="0"/>
              <a:t>AMD64 Architecture Processor Supplement</a:t>
            </a:r>
            <a:r>
              <a:rPr lang="en-US" dirty="0"/>
              <a:t> of the </a:t>
            </a:r>
            <a:r>
              <a:rPr lang="en-US" i="1" dirty="0"/>
              <a:t>System V Application Binary Interface</a:t>
            </a:r>
            <a:r>
              <a:rPr lang="en-US" dirty="0"/>
              <a:t> specification</a:t>
            </a:r>
            <a:br>
              <a:rPr lang="en-US" dirty="0"/>
            </a:br>
            <a:r>
              <a:rPr lang="en-US" sz="1200" dirty="0">
                <a:hlinkClick r:id="rId4"/>
              </a:rPr>
              <a:t>https://refspecs.linuxbase.org/elf/x86_64-abi-0.99.pdf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6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8" name="Picture 7" descr="Twitter">
            <a:extLst>
              <a:ext uri="{FF2B5EF4-FFF2-40B4-BE49-F238E27FC236}">
                <a16:creationId xmlns:a16="http://schemas.microsoft.com/office/drawing/2014/main" id="{F16C749F-DD8B-78D1-C6C9-72359231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CCD0-31CF-5DBF-6C0A-518339E8E5BA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26" name="Picture 25" descr="Twitter">
            <a:extLst>
              <a:ext uri="{FF2B5EF4-FFF2-40B4-BE49-F238E27FC236}">
                <a16:creationId xmlns:a16="http://schemas.microsoft.com/office/drawing/2014/main" id="{E7AAD714-7A4D-FABA-7D6C-B2446830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https://learn.microsoft.com/en-us/dotnet/csharp/language-reference/language-specification/unsafe-code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The AllowUnsafeBlocks compiler option allows code that uses the unsafe keyword to compile. The default value for this option is false, meaning unsafe code is not allowed.">
            <a:extLst>
              <a:ext uri="{FF2B5EF4-FFF2-40B4-BE49-F238E27FC236}">
                <a16:creationId xmlns:a16="http://schemas.microsoft.com/office/drawing/2014/main" id="{04F1556D-5F99-4F64-655B-56E61F18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" y="2686294"/>
            <a:ext cx="6046857" cy="227542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8" name="Picture 7" descr="Compiler error CS0227: Unsafe code may only appear if compiling with /unsafe">
            <a:extLst>
              <a:ext uri="{FF2B5EF4-FFF2-40B4-BE49-F238E27FC236}">
                <a16:creationId xmlns:a16="http://schemas.microsoft.com/office/drawing/2014/main" id="{6BDEAAC3-D7B0-8476-DA82-8155DC7F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37" y="4223493"/>
            <a:ext cx="7172897" cy="242658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3161</TotalTime>
  <Words>2713</Words>
  <Application>Microsoft Office PowerPoint</Application>
  <PresentationFormat>Widescreen</PresentationFormat>
  <Paragraphs>157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Platform Invoke (P/Invoke) Calling conventions I</vt:lpstr>
      <vt:lpstr>Platform Invoke (P/Invoke) Calling conventions II</vt:lpstr>
      <vt:lpstr>Platform Invoke (P/Invoke) Calling conventions III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90</cp:revision>
  <dcterms:created xsi:type="dcterms:W3CDTF">2022-06-17T15:35:12Z</dcterms:created>
  <dcterms:modified xsi:type="dcterms:W3CDTF">2022-10-16T01:00:02Z</dcterms:modified>
</cp:coreProperties>
</file>