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16" r:id="rId23"/>
    <p:sldId id="302" r:id="rId24"/>
    <p:sldId id="303" r:id="rId25"/>
    <p:sldId id="270" r:id="rId26"/>
    <p:sldId id="304" r:id="rId27"/>
    <p:sldId id="305" r:id="rId28"/>
    <p:sldId id="273" r:id="rId29"/>
    <p:sldId id="276" r:id="rId30"/>
    <p:sldId id="313" r:id="rId31"/>
    <p:sldId id="315" r:id="rId32"/>
    <p:sldId id="290" r:id="rId33"/>
    <p:sldId id="307" r:id="rId34"/>
    <p:sldId id="309" r:id="rId35"/>
    <p:sldId id="279" r:id="rId36"/>
    <p:sldId id="310" r:id="rId37"/>
    <p:sldId id="311" r:id="rId38"/>
    <p:sldId id="312" r:id="rId39"/>
    <p:sldId id="291" r:id="rId40"/>
    <p:sldId id="318" r:id="rId41"/>
    <p:sldId id="319" r:id="rId42"/>
    <p:sldId id="320" r:id="rId43"/>
    <p:sldId id="321" r:id="rId44"/>
    <p:sldId id="322" r:id="rId45"/>
    <p:sldId id="323" r:id="rId46"/>
    <p:sldId id="324" r:id="rId47"/>
    <p:sldId id="325" r:id="rId48"/>
    <p:sldId id="326" r:id="rId49"/>
    <p:sldId id="327" r:id="rId50"/>
    <p:sldId id="292" r:id="rId51"/>
    <p:sldId id="283" r:id="rId52"/>
    <p:sldId id="330"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2913" autoAdjust="0"/>
  </p:normalViewPr>
  <p:slideViewPr>
    <p:cSldViewPr snapToGrid="0">
      <p:cViewPr varScale="1">
        <p:scale>
          <a:sx n="138" d="100"/>
          <a:sy n="138" d="100"/>
        </p:scale>
        <p:origin x="192" y="240"/>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23</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47</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10/6/23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windows/win32/api/heapapi/nf-heapapi-heapfree" TargetMode="External"/><Relationship Id="rId2" Type="http://schemas.openxmlformats.org/officeDocument/2006/relationships/hyperlink" Target="https://learn.microsoft.com/en-us/windows/win32/api/heapapi/nf-heapapi-heapalloc" TargetMode="External"/><Relationship Id="rId1" Type="http://schemas.openxmlformats.org/officeDocument/2006/relationships/slideLayout" Target="../slideLayouts/slideLayout2.xml"/><Relationship Id="rId6" Type="http://schemas.openxmlformats.org/officeDocument/2006/relationships/hyperlink" Target="https://learn.microsoft.com/en-us/dotnet/framework/performance/constrained-execution-regions" TargetMode="External"/><Relationship Id="rId5" Type="http://schemas.openxmlformats.org/officeDocument/2006/relationships/hyperlink" Target="https://learn.microsoft.com/en-us/dotnet/api/system.runtime.interopservices.marshal.freehglobal" TargetMode="External"/><Relationship Id="rId4" Type="http://schemas.openxmlformats.org/officeDocument/2006/relationships/hyperlink" Target="https://learn.microsoft.com/en-us/dotnet/api/system.runtime.interopservices.marshal.allochglobal"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C04-B877-5454-55C6-CEF10470DECB}"/>
              </a:ext>
            </a:extLst>
          </p:cNvPr>
          <p:cNvSpPr>
            <a:spLocks noGrp="1"/>
          </p:cNvSpPr>
          <p:nvPr>
            <p:ph type="title"/>
          </p:nvPr>
        </p:nvSpPr>
        <p:spPr/>
        <p:txBody>
          <a:bodyPr/>
          <a:lstStyle/>
          <a:p>
            <a:r>
              <a:rPr lang="en-US" dirty="0"/>
              <a:t>Further resources</a:t>
            </a:r>
            <a:br>
              <a:rPr lang="en-US" dirty="0"/>
            </a:br>
            <a:r>
              <a:rPr lang="en-US" dirty="0"/>
              <a:t>.NET Framework</a:t>
            </a:r>
          </a:p>
        </p:txBody>
      </p:sp>
      <p:sp>
        <p:nvSpPr>
          <p:cNvPr id="3" name="Content Placeholder 2">
            <a:extLst>
              <a:ext uri="{FF2B5EF4-FFF2-40B4-BE49-F238E27FC236}">
                <a16:creationId xmlns:a16="http://schemas.microsoft.com/office/drawing/2014/main" id="{E7ADA9F2-B834-0701-956E-35638093CA9B}"/>
              </a:ext>
            </a:extLst>
          </p:cNvPr>
          <p:cNvSpPr>
            <a:spLocks noGrp="1"/>
          </p:cNvSpPr>
          <p:nvPr>
            <p:ph idx="1"/>
          </p:nvPr>
        </p:nvSpPr>
        <p:spPr/>
        <p:txBody>
          <a:bodyPr/>
          <a:lstStyle/>
          <a:p>
            <a:r>
              <a:rPr lang="en-US" dirty="0"/>
              <a:t>Do use </a:t>
            </a:r>
            <a:r>
              <a:rPr lang="en-US" dirty="0" err="1">
                <a:latin typeface="Consolas" panose="020B0609020204030204" pitchFamily="49" charset="0"/>
                <a:cs typeface="Consolas" panose="020B0609020204030204" pitchFamily="49" charset="0"/>
              </a:rPr>
              <a:t>HeapAlloc</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HeapFree</a:t>
            </a:r>
            <a:r>
              <a:rPr lang="en-US" dirty="0">
                <a:latin typeface="Consolas" panose="020B0609020204030204" pitchFamily="49" charset="0"/>
                <a:cs typeface="Consolas" panose="020B0609020204030204" pitchFamily="49" charset="0"/>
              </a:rPr>
              <a:t>()</a:t>
            </a:r>
            <a:r>
              <a:rPr lang="en-US" dirty="0"/>
              <a:t> for unmanaged heap allocations</a:t>
            </a:r>
            <a:br>
              <a:rPr lang="en-US" dirty="0"/>
            </a:br>
            <a:r>
              <a:rPr lang="en-US" sz="1200" dirty="0">
                <a:hlinkClick r:id="rId2"/>
              </a:rPr>
              <a:t>https://learn.microsoft.com/en-us/windows/win32/api/heapapi/nf-heapapi-heapalloc</a:t>
            </a:r>
            <a:br>
              <a:rPr lang="en-US" dirty="0"/>
            </a:br>
            <a:r>
              <a:rPr lang="en-US" sz="1200" dirty="0">
                <a:hlinkClick r:id="rId3"/>
              </a:rPr>
              <a:t>https://learn.microsoft.com/en-us/windows/win32/api/heapapi/nf-heapapi-heapfree</a:t>
            </a:r>
            <a:endParaRPr lang="en-US" sz="1200" dirty="0"/>
          </a:p>
          <a:p>
            <a:r>
              <a:rPr lang="en-US" dirty="0"/>
              <a:t>Do not use </a:t>
            </a:r>
            <a:r>
              <a:rPr lang="en-US" dirty="0" err="1">
                <a:latin typeface="Consolas" panose="020B0609020204030204" pitchFamily="49" charset="0"/>
                <a:cs typeface="Consolas" panose="020B0609020204030204" pitchFamily="49" charset="0"/>
              </a:rPr>
              <a:t>Marshal.AllocHGlobal</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Marshal.FreeHGlobal</a:t>
            </a:r>
            <a:r>
              <a:rPr lang="en-US" dirty="0">
                <a:latin typeface="Consolas" panose="020B0609020204030204" pitchFamily="49" charset="0"/>
                <a:cs typeface="Consolas" panose="020B0609020204030204" pitchFamily="49" charset="0"/>
              </a:rPr>
              <a:t>()</a:t>
            </a:r>
            <a:br>
              <a:rPr lang="en-US" dirty="0"/>
            </a:br>
            <a:r>
              <a:rPr lang="en-US" sz="1200" dirty="0">
                <a:hlinkClick r:id="rId4"/>
              </a:rPr>
              <a:t>https://learn.microsoft.com/en-us/dotnet/api/system.runtime.interopservices.marshal.allochglobal</a:t>
            </a:r>
            <a:br>
              <a:rPr lang="en-US" dirty="0"/>
            </a:br>
            <a:r>
              <a:rPr lang="en-US" sz="1200" dirty="0">
                <a:hlinkClick r:id="rId5"/>
              </a:rPr>
              <a:t>https://learn.microsoft.com/en-us/dotnet/api/system.runtime.interopservices.marshal.freehglobal</a:t>
            </a:r>
            <a:endParaRPr lang="en-US" sz="1200" dirty="0"/>
          </a:p>
          <a:p>
            <a:r>
              <a:rPr lang="en-US" dirty="0"/>
              <a:t>Safe handles run finalization in a constrained execution region (CER)</a:t>
            </a:r>
            <a:br>
              <a:rPr lang="en-US" dirty="0"/>
            </a:br>
            <a:r>
              <a:rPr lang="en-US" sz="1200" dirty="0">
                <a:hlinkClick r:id="rId6"/>
              </a:rPr>
              <a:t>https://learn.microsoft.com/en-us/dotnet/framework/performance/constrained-execution-regions</a:t>
            </a:r>
            <a:br>
              <a:rPr lang="en-US" dirty="0"/>
            </a:br>
            <a:endParaRPr lang="en-US" dirty="0"/>
          </a:p>
        </p:txBody>
      </p:sp>
    </p:spTree>
    <p:extLst>
      <p:ext uri="{BB962C8B-B14F-4D97-AF65-F5344CB8AC3E}">
        <p14:creationId xmlns:p14="http://schemas.microsoft.com/office/powerpoint/2010/main" val="37381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3616</TotalTime>
  <Words>4235</Words>
  <Application>Microsoft Macintosh PowerPoint</Application>
  <PresentationFormat>Widescreen</PresentationFormat>
  <Paragraphs>230</Paragraphs>
  <Slides>54</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Managing unmanaged memory</vt:lpstr>
      <vt:lpstr>Platform Invoke (P/Invoke) Unmanaged heap allocations I</vt:lpstr>
      <vt:lpstr>Managing unmanaged memory The .NET Framework way</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Further resources .NET Framework</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164</cp:revision>
  <dcterms:created xsi:type="dcterms:W3CDTF">2022-06-17T15:35:12Z</dcterms:created>
  <dcterms:modified xsi:type="dcterms:W3CDTF">2023-10-06T00:52:28Z</dcterms:modified>
</cp:coreProperties>
</file>