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6" r:id="rId4"/>
    <p:sldId id="293" r:id="rId5"/>
    <p:sldId id="294" r:id="rId6"/>
    <p:sldId id="260" r:id="rId7"/>
    <p:sldId id="261" r:id="rId8"/>
    <p:sldId id="287" r:id="rId9"/>
    <p:sldId id="295" r:id="rId10"/>
    <p:sldId id="296" r:id="rId11"/>
    <p:sldId id="297" r:id="rId12"/>
    <p:sldId id="298" r:id="rId13"/>
    <p:sldId id="266" r:id="rId14"/>
    <p:sldId id="299" r:id="rId15"/>
    <p:sldId id="288" r:id="rId16"/>
    <p:sldId id="317" r:id="rId17"/>
    <p:sldId id="300" r:id="rId18"/>
    <p:sldId id="301" r:id="rId19"/>
    <p:sldId id="316" r:id="rId20"/>
    <p:sldId id="302" r:id="rId21"/>
    <p:sldId id="303" r:id="rId22"/>
    <p:sldId id="270" r:id="rId23"/>
    <p:sldId id="289" r:id="rId24"/>
    <p:sldId id="304" r:id="rId25"/>
    <p:sldId id="305" r:id="rId26"/>
    <p:sldId id="273" r:id="rId27"/>
    <p:sldId id="276" r:id="rId28"/>
    <p:sldId id="313" r:id="rId29"/>
    <p:sldId id="315" r:id="rId30"/>
    <p:sldId id="314" r:id="rId31"/>
    <p:sldId id="290" r:id="rId32"/>
    <p:sldId id="307" r:id="rId33"/>
    <p:sldId id="309" r:id="rId34"/>
    <p:sldId id="279" r:id="rId35"/>
    <p:sldId id="310" r:id="rId36"/>
    <p:sldId id="311" r:id="rId37"/>
    <p:sldId id="312" r:id="rId38"/>
    <p:sldId id="291" r:id="rId39"/>
    <p:sldId id="318" r:id="rId40"/>
    <p:sldId id="319" r:id="rId41"/>
    <p:sldId id="320" r:id="rId42"/>
    <p:sldId id="321" r:id="rId43"/>
    <p:sldId id="322" r:id="rId44"/>
    <p:sldId id="323" r:id="rId45"/>
    <p:sldId id="324" r:id="rId46"/>
    <p:sldId id="325" r:id="rId47"/>
    <p:sldId id="326" r:id="rId48"/>
    <p:sldId id="327" r:id="rId49"/>
    <p:sldId id="292" r:id="rId50"/>
    <p:sldId id="283" r:id="rId51"/>
    <p:sldId id="284" r:id="rId52"/>
    <p:sldId id="285"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9" autoAdjust="0"/>
    <p:restoredTop sz="97408" autoAdjust="0"/>
  </p:normalViewPr>
  <p:slideViewPr>
    <p:cSldViewPr snapToGrid="0">
      <p:cViewPr varScale="1">
        <p:scale>
          <a:sx n="159" d="100"/>
          <a:sy n="159" d="100"/>
        </p:scale>
        <p:origin x="294" y="69"/>
      </p:cViewPr>
      <p:guideLst/>
    </p:cSldViewPr>
  </p:slideViewPr>
  <p:outlineViewPr>
    <p:cViewPr>
      <p:scale>
        <a:sx n="33" d="100"/>
        <a:sy n="33" d="100"/>
      </p:scale>
      <p:origin x="0" y="-73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7192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31941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23491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1050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3010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015916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54635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10311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427625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4222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7977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C75CE-03FF-4667-898C-4C70B4392062}"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9457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C75CE-03FF-4667-898C-4C70B4392062}" type="datetimeFigureOut">
              <a:rPr lang="en-US" smtClean="0"/>
              <a:t>10/17/2022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8114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97202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1191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BC75CE-03FF-4667-898C-4C70B4392062}" type="datetimeFigureOut">
              <a:rPr lang="en-US" smtClean="0"/>
              <a:t>10/17/2022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96804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56216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C75CE-03FF-4667-898C-4C70B4392062}" type="datetimeFigureOut">
              <a:rPr lang="en-US" smtClean="0"/>
              <a:t>10/17/2022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96F5E7-F682-4EF4-B497-31A1129DAC66}" type="slidenum">
              <a:rPr lang="en-US" smtClean="0"/>
              <a:t>‹#›</a:t>
            </a:fld>
            <a:endParaRPr lang="en-US"/>
          </a:p>
        </p:txBody>
      </p:sp>
    </p:spTree>
    <p:extLst>
      <p:ext uri="{BB962C8B-B14F-4D97-AF65-F5344CB8AC3E}">
        <p14:creationId xmlns:p14="http://schemas.microsoft.com/office/powerpoint/2010/main" val="2273358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dennisdietrich/UnsafeCShar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learn.microsoft.com/en-us/windows/win32/winprog/windows-data-types" TargetMode="External"/><Relationship Id="rId2" Type="http://schemas.openxmlformats.org/officeDocument/2006/relationships/hyperlink" Target="https://learn.microsoft.com/en-us/cpp/cpp/data-type-rang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swig.org/" TargetMode="External"/><Relationship Id="rId2" Type="http://schemas.openxmlformats.org/officeDocument/2006/relationships/hyperlink" Target="https://github.com/microsoft/CsWin32" TargetMode="External"/><Relationship Id="rId1" Type="http://schemas.openxmlformats.org/officeDocument/2006/relationships/slideLayout" Target="../slideLayouts/slideLayout2.xml"/><Relationship Id="rId4" Type="http://schemas.openxmlformats.org/officeDocument/2006/relationships/hyperlink" Target="https://learn.microsoft.com/en-us/archive/blogs/brada/the-pinvoke-problem"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dllimportattribute.callingconven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learn.microsoft.com/en-us/cpp/build/x64-calling-convention" TargetMode="External"/><Relationship Id="rId2" Type="http://schemas.openxmlformats.org/officeDocument/2006/relationships/hyperlink" Target="https://learn.microsoft.com/en-us/cpp/cpp/argument-passing-and-naming-conventions" TargetMode="External"/><Relationship Id="rId1" Type="http://schemas.openxmlformats.org/officeDocument/2006/relationships/slideLayout" Target="../slideLayouts/slideLayout2.xml"/><Relationship Id="rId4" Type="http://schemas.openxmlformats.org/officeDocument/2006/relationships/hyperlink" Target="https://learn.microsoft.com/en-us/cpp/cpp/vectorcal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arm.com/documentation/102374/0100/Procedure-Call-Standard" TargetMode="External"/><Relationship Id="rId2" Type="http://schemas.openxmlformats.org/officeDocument/2006/relationships/hyperlink" Target="https://developer.apple.com/documentation/xcode/writing-arm64-code-for-apple-platforms" TargetMode="External"/><Relationship Id="rId1" Type="http://schemas.openxmlformats.org/officeDocument/2006/relationships/slideLayout" Target="../slideLayouts/slideLayout2.xml"/><Relationship Id="rId4" Type="http://schemas.openxmlformats.org/officeDocument/2006/relationships/hyperlink" Target="https://refspecs.linuxbase.org/elf/x86_64-abi-0.99.pd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learn.microsoft.com/en-us/dotnet/api/system.runtime.constrainedexecution.criticalfinalizerobject" TargetMode="External"/><Relationship Id="rId2" Type="http://schemas.openxmlformats.org/officeDocument/2006/relationships/hyperlink" Target="https://learn.microsoft.com/en-us/dotnet/api/system.runtime.interopservices.safehandle" TargetMode="External"/><Relationship Id="rId1" Type="http://schemas.openxmlformats.org/officeDocument/2006/relationships/slideLayout" Target="../slideLayouts/slideLayout2.xml"/><Relationship Id="rId4" Type="http://schemas.openxmlformats.org/officeDocument/2006/relationships/hyperlink" Target="https://learn.microsoft.com/en-us/dotnet/framework/performance/constrained-execution-region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learn.microsoft.com/en-us/dotnet/csharp/language-reference/language-specification/unsafe-code" TargetMode="External"/><Relationship Id="rId2" Type="http://schemas.openxmlformats.org/officeDocument/2006/relationships/hyperlink" Target="https://learn.microsoft.com/en-us/dotnet/csharp/language-reference/unsafe-code" TargetMode="External"/><Relationship Id="rId1" Type="http://schemas.openxmlformats.org/officeDocument/2006/relationships/slideLayout" Target="../slideLayouts/slideLayout2.xml"/><Relationship Id="rId4" Type="http://schemas.openxmlformats.org/officeDocument/2006/relationships/hyperlink" Target="https://learn.microsoft.com/en-us/dotnet/standard/native-interop/"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dotnet/csharp/language-reference/language-specification/unsafe-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8B18-EE58-FCFA-5F4C-B4E020A1A9A8}"/>
              </a:ext>
            </a:extLst>
          </p:cNvPr>
          <p:cNvSpPr>
            <a:spLocks noGrp="1"/>
          </p:cNvSpPr>
          <p:nvPr>
            <p:ph type="ctrTitle"/>
          </p:nvPr>
        </p:nvSpPr>
        <p:spPr>
          <a:xfrm>
            <a:off x="1154955" y="1451020"/>
            <a:ext cx="8825658" cy="3329581"/>
          </a:xfrm>
        </p:spPr>
        <p:txBody>
          <a:bodyPr/>
          <a:lstStyle/>
          <a:p>
            <a:r>
              <a:rPr lang="en-US" dirty="0"/>
              <a:t>Introduction to unsafe C#</a:t>
            </a:r>
          </a:p>
        </p:txBody>
      </p:sp>
      <p:sp>
        <p:nvSpPr>
          <p:cNvPr id="3" name="Subtitle 2">
            <a:extLst>
              <a:ext uri="{FF2B5EF4-FFF2-40B4-BE49-F238E27FC236}">
                <a16:creationId xmlns:a16="http://schemas.microsoft.com/office/drawing/2014/main" id="{271AA553-B394-D499-F860-EC83862DAA0A}"/>
              </a:ext>
            </a:extLst>
          </p:cNvPr>
          <p:cNvSpPr>
            <a:spLocks noGrp="1"/>
          </p:cNvSpPr>
          <p:nvPr>
            <p:ph type="subTitle" idx="1"/>
          </p:nvPr>
        </p:nvSpPr>
        <p:spPr/>
        <p:txBody>
          <a:bodyPr/>
          <a:lstStyle/>
          <a:p>
            <a:r>
              <a:rPr lang="en-US" dirty="0"/>
              <a:t>Calling native code and crashing in entirely new ways</a:t>
            </a:r>
          </a:p>
        </p:txBody>
      </p:sp>
      <p:sp>
        <p:nvSpPr>
          <p:cNvPr id="4" name="Subtitle 2">
            <a:extLst>
              <a:ext uri="{FF2B5EF4-FFF2-40B4-BE49-F238E27FC236}">
                <a16:creationId xmlns:a16="http://schemas.microsoft.com/office/drawing/2014/main" id="{BF667715-1050-2040-8DF1-798ADAED5BFB}"/>
              </a:ext>
            </a:extLst>
          </p:cNvPr>
          <p:cNvSpPr txBox="1">
            <a:spLocks/>
          </p:cNvSpPr>
          <p:nvPr/>
        </p:nvSpPr>
        <p:spPr>
          <a:xfrm>
            <a:off x="1154955" y="563880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a:t>Dennis Dietrich</a:t>
            </a:r>
            <a:br>
              <a:rPr lang="en-US"/>
            </a:br>
            <a:r>
              <a:rPr lang="en-US"/>
              <a:t>Senior Software Engineer, Microsoft</a:t>
            </a:r>
          </a:p>
        </p:txBody>
      </p:sp>
      <p:sp>
        <p:nvSpPr>
          <p:cNvPr id="8" name="Subtitle 2">
            <a:extLst>
              <a:ext uri="{FF2B5EF4-FFF2-40B4-BE49-F238E27FC236}">
                <a16:creationId xmlns:a16="http://schemas.microsoft.com/office/drawing/2014/main" id="{83710E30-B99D-9D8F-6DBD-62D6866A90A5}"/>
              </a:ext>
            </a:extLst>
          </p:cNvPr>
          <p:cNvSpPr txBox="1">
            <a:spLocks/>
          </p:cNvSpPr>
          <p:nvPr/>
        </p:nvSpPr>
        <p:spPr>
          <a:xfrm>
            <a:off x="1154955" y="6581001"/>
            <a:ext cx="8825658" cy="276999"/>
          </a:xfrm>
          <a:prstGeom prst="rect">
            <a:avLst/>
          </a:prstGeom>
        </p:spPr>
        <p:txBody>
          <a:bodyPr vert="horz" lIns="91440" tIns="45720" rIns="91440" bIns="45720" rtlCol="0" anchor="t">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1200" dirty="0"/>
              <a:t>Rev. 3 (2022-10-17), </a:t>
            </a:r>
            <a:r>
              <a:rPr lang="en-US" sz="1200" dirty="0">
                <a:hlinkClick r:id="rId2"/>
              </a:rPr>
              <a:t>https://github.com/dennisdietrich/UnsafeCSharp/</a:t>
            </a:r>
            <a:endParaRPr lang="en-US" sz="1200" dirty="0"/>
          </a:p>
        </p:txBody>
      </p:sp>
    </p:spTree>
    <p:extLst>
      <p:ext uri="{BB962C8B-B14F-4D97-AF65-F5344CB8AC3E}">
        <p14:creationId xmlns:p14="http://schemas.microsoft.com/office/powerpoint/2010/main" val="2049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7FDC-4548-4EDE-886C-4C59FBA835FA}"/>
              </a:ext>
            </a:extLst>
          </p:cNvPr>
          <p:cNvSpPr>
            <a:spLocks noGrp="1"/>
          </p:cNvSpPr>
          <p:nvPr>
            <p:ph type="title"/>
          </p:nvPr>
        </p:nvSpPr>
        <p:spPr/>
        <p:txBody>
          <a:bodyPr/>
          <a:lstStyle/>
          <a:p>
            <a:r>
              <a:rPr lang="en-US"/>
              <a:t>Unsafe C# features</a:t>
            </a:r>
            <a:br>
              <a:rPr lang="en-US"/>
            </a:br>
            <a:r>
              <a:rPr lang="en-US"/>
              <a:t>Pointer operations I</a:t>
            </a:r>
          </a:p>
        </p:txBody>
      </p:sp>
      <p:sp>
        <p:nvSpPr>
          <p:cNvPr id="3" name="Rectangle 1">
            <a:extLst>
              <a:ext uri="{FF2B5EF4-FFF2-40B4-BE49-F238E27FC236}">
                <a16:creationId xmlns:a16="http://schemas.microsoft.com/office/drawing/2014/main" id="{307D1EDD-92C9-DA9F-681E-5ABD2FD4F17C}"/>
              </a:ext>
            </a:extLst>
          </p:cNvPr>
          <p:cNvSpPr>
            <a:spLocks noChangeArrowheads="1"/>
          </p:cNvSpPr>
          <p:nvPr/>
        </p:nvSpPr>
        <p:spPr bwMode="auto">
          <a:xfrm>
            <a:off x="1103311" y="2052918"/>
            <a:ext cx="8946539"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Pin array and get pointer to first element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managedByteArray</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Pin object and get pointer to field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a:ln>
                  <a:noFill/>
                </a:ln>
                <a:solidFill>
                  <a:srgbClr val="0093A1"/>
                </a:solidFill>
                <a:effectLst/>
                <a:latin typeface="Consolas" panose="020B0609020204030204" pitchFamily="49" charset="0"/>
              </a:rPr>
              <a:t>_integer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argument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err="1">
                <a:ln>
                  <a:noFill/>
                </a:ln>
                <a:solidFill>
                  <a:srgbClr val="383838"/>
                </a:solidFill>
                <a:effectLst/>
                <a:latin typeface="Consolas" panose="020B0609020204030204" pitchFamily="49" charset="0"/>
              </a:rPr>
              <a:t>doubleParameter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local</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charPtr</a:t>
            </a:r>
            <a:r>
              <a:rPr kumimoji="0" lang="en-US" altLang="en-US" b="0" i="0" u="none" strike="noStrike" cap="none" normalizeH="0" baseline="0" dirty="0">
                <a:ln>
                  <a:noFill/>
                </a:ln>
                <a:solidFill>
                  <a:srgbClr val="383838"/>
                </a:solidFill>
                <a:effectLst/>
                <a:latin typeface="Consolas" panose="020B0609020204030204" pitchFamily="49" charset="0"/>
              </a:rPr>
              <a:t> = &amp;character;</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4730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954-C7B6-23E7-CBDA-6E9BC481AA10}"/>
              </a:ext>
            </a:extLst>
          </p:cNvPr>
          <p:cNvSpPr>
            <a:spLocks noGrp="1"/>
          </p:cNvSpPr>
          <p:nvPr>
            <p:ph type="title"/>
          </p:nvPr>
        </p:nvSpPr>
        <p:spPr/>
        <p:txBody>
          <a:bodyPr/>
          <a:lstStyle/>
          <a:p>
            <a:r>
              <a:rPr lang="en-US"/>
              <a:t>Unsafe C# features</a:t>
            </a:r>
            <a:br>
              <a:rPr lang="en-US"/>
            </a:br>
            <a:r>
              <a:rPr lang="en-US"/>
              <a:t>Pointer operations II</a:t>
            </a:r>
          </a:p>
        </p:txBody>
      </p:sp>
      <p:sp>
        <p:nvSpPr>
          <p:cNvPr id="3" name="Rectangle 1">
            <a:extLst>
              <a:ext uri="{FF2B5EF4-FFF2-40B4-BE49-F238E27FC236}">
                <a16:creationId xmlns:a16="http://schemas.microsoft.com/office/drawing/2014/main" id="{574ADF37-3EDE-9198-06B2-9FB96FC8CC03}"/>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Double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00073"/>
                </a:solidFill>
                <a:effectLst/>
                <a:latin typeface="Consolas" panose="020B0609020204030204" pitchFamily="49" charset="0"/>
              </a:rPr>
              <a:t>Struct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383838"/>
                </a:solidFill>
                <a:effectLst/>
                <a:latin typeface="Consolas" panose="020B0609020204030204" pitchFamily="49" charset="0"/>
              </a:rPr>
              <a:t> = &amp;s;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 and access member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1056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61EF-C8F0-CDD0-49C4-8F5F97FFB8BE}"/>
              </a:ext>
            </a:extLst>
          </p:cNvPr>
          <p:cNvSpPr>
            <a:spLocks noGrp="1"/>
          </p:cNvSpPr>
          <p:nvPr>
            <p:ph type="title"/>
          </p:nvPr>
        </p:nvSpPr>
        <p:spPr/>
        <p:txBody>
          <a:bodyPr/>
          <a:lstStyle/>
          <a:p>
            <a:r>
              <a:rPr lang="en-US"/>
              <a:t>Unsafe C# features</a:t>
            </a:r>
            <a:br>
              <a:rPr lang="en-US"/>
            </a:br>
            <a:r>
              <a:rPr lang="en-US"/>
              <a:t>Pointer operations III</a:t>
            </a:r>
          </a:p>
        </p:txBody>
      </p:sp>
      <p:sp>
        <p:nvSpPr>
          <p:cNvPr id="3" name="Rectangle 1">
            <a:extLst>
              <a:ext uri="{FF2B5EF4-FFF2-40B4-BE49-F238E27FC236}">
                <a16:creationId xmlns:a16="http://schemas.microsoft.com/office/drawing/2014/main" id="{EA9EB0F1-CFAD-2712-4D16-C56BE045A22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end =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arithmetic</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while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end) { </a:t>
            </a:r>
            <a:r>
              <a:rPr kumimoji="0" lang="en-US" altLang="en-US" b="0" i="1" u="none" strike="noStrike" cap="none" normalizeH="0" baseline="0" dirty="0">
                <a:ln>
                  <a:noFill/>
                </a:ln>
                <a:solidFill>
                  <a:srgbClr val="248700"/>
                </a:solidFill>
                <a:effectLst/>
                <a:latin typeface="Consolas" panose="020B0609020204030204" pitchFamily="49" charset="0"/>
              </a:rPr>
              <a:t>// Pointer comparison</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increment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0291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688-4DFB-7A8E-4A9A-41DCBAD6D775}"/>
              </a:ext>
            </a:extLst>
          </p:cNvPr>
          <p:cNvSpPr>
            <a:spLocks noGrp="1"/>
          </p:cNvSpPr>
          <p:nvPr>
            <p:ph type="title"/>
          </p:nvPr>
        </p:nvSpPr>
        <p:spPr/>
        <p:txBody>
          <a:bodyPr/>
          <a:lstStyle/>
          <a:p>
            <a:r>
              <a:rPr lang="en-US"/>
              <a:t>Unsafe C# features</a:t>
            </a:r>
            <a:br>
              <a:rPr lang="en-US"/>
            </a:br>
            <a:r>
              <a:rPr lang="en-US"/>
              <a:t>What can you get the address of?</a:t>
            </a:r>
          </a:p>
        </p:txBody>
      </p:sp>
      <p:sp>
        <p:nvSpPr>
          <p:cNvPr id="3" name="Content Placeholder 2">
            <a:extLst>
              <a:ext uri="{FF2B5EF4-FFF2-40B4-BE49-F238E27FC236}">
                <a16:creationId xmlns:a16="http://schemas.microsoft.com/office/drawing/2014/main" id="{A146F658-8E2E-2518-51C9-71F1D8687B5E}"/>
              </a:ext>
            </a:extLst>
          </p:cNvPr>
          <p:cNvSpPr>
            <a:spLocks noGrp="1"/>
          </p:cNvSpPr>
          <p:nvPr>
            <p:ph idx="1"/>
          </p:nvPr>
        </p:nvSpPr>
        <p:spPr/>
        <p:txBody>
          <a:bodyPr/>
          <a:lstStyle/>
          <a:p>
            <a:r>
              <a:rPr lang="en-US" dirty="0"/>
              <a:t>All value types including (generic) structs…</a:t>
            </a:r>
          </a:p>
          <a:p>
            <a:r>
              <a:rPr lang="en-US" dirty="0"/>
              <a:t>…as long as they don‘t contain any object references</a:t>
            </a:r>
          </a:p>
          <a:p>
            <a:r>
              <a:rPr lang="en-US" dirty="0"/>
              <a:t>Arrays of value types</a:t>
            </a:r>
          </a:p>
          <a:p>
            <a:r>
              <a:rPr lang="en-US" dirty="0"/>
              <a:t>Strings (which are arrays of char)</a:t>
            </a:r>
          </a:p>
        </p:txBody>
      </p:sp>
    </p:spTree>
    <p:extLst>
      <p:ext uri="{BB962C8B-B14F-4D97-AF65-F5344CB8AC3E}">
        <p14:creationId xmlns:p14="http://schemas.microsoft.com/office/powerpoint/2010/main" val="37107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246F-63D4-31AC-0467-0493E8B5B6C8}"/>
              </a:ext>
            </a:extLst>
          </p:cNvPr>
          <p:cNvSpPr>
            <a:spLocks noGrp="1"/>
          </p:cNvSpPr>
          <p:nvPr>
            <p:ph type="title"/>
          </p:nvPr>
        </p:nvSpPr>
        <p:spPr/>
        <p:txBody>
          <a:bodyPr/>
          <a:lstStyle/>
          <a:p>
            <a:r>
              <a:rPr lang="en-US"/>
              <a:t>Unsafe C# features</a:t>
            </a:r>
            <a:br>
              <a:rPr lang="en-US"/>
            </a:br>
            <a:r>
              <a:rPr lang="en-US"/>
              <a:t>Fixed-sized buffers</a:t>
            </a:r>
          </a:p>
        </p:txBody>
      </p:sp>
      <p:sp>
        <p:nvSpPr>
          <p:cNvPr id="3" name="Rectangle 1">
            <a:extLst>
              <a:ext uri="{FF2B5EF4-FFF2-40B4-BE49-F238E27FC236}">
                <a16:creationId xmlns:a16="http://schemas.microsoft.com/office/drawing/2014/main" id="{3868A8E1-C54C-766D-7373-E6D8D415FD65}"/>
              </a:ext>
            </a:extLst>
          </p:cNvPr>
          <p:cNvSpPr>
            <a:spLocks noChangeArrowheads="1"/>
          </p:cNvSpPr>
          <p:nvPr/>
        </p:nvSpPr>
        <p:spPr bwMode="auto">
          <a:xfrm>
            <a:off x="1103313" y="2052917"/>
            <a:ext cx="8946540"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Fixed size buffer type must be one of the following:</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bool, byte, short, int, long, char, </a:t>
            </a:r>
            <a:r>
              <a:rPr kumimoji="0" lang="en-US" altLang="en-US" b="0" i="1" u="none" strike="noStrike" cap="none" normalizeH="0" baseline="0" dirty="0" err="1">
                <a:ln>
                  <a:noFill/>
                </a:ln>
                <a:solidFill>
                  <a:srgbClr val="248700"/>
                </a:solidFill>
                <a:effectLst/>
                <a:latin typeface="Consolas" panose="020B0609020204030204" pitchFamily="49" charset="0"/>
              </a:rPr>
              <a:t>sbyte</a:t>
            </a:r>
            <a:r>
              <a:rPr kumimoji="0" lang="en-US" altLang="en-US" b="0" i="1" u="none" strike="noStrike" cap="none" normalizeH="0" baseline="0" dirty="0">
                <a:ln>
                  <a:noFill/>
                </a:ln>
                <a:solidFill>
                  <a:srgbClr val="2487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ushort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uint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ulong</a:t>
            </a:r>
            <a:r>
              <a:rPr kumimoji="0" lang="en-US" altLang="en-US" b="0" i="1" u="none" strike="noStrike" cap="none" normalizeH="0" baseline="0" dirty="0">
                <a:ln>
                  <a:noFill/>
                </a:ln>
                <a:solidFill>
                  <a:srgbClr val="248700"/>
                </a:solidFill>
                <a:effectLst/>
                <a:latin typeface="Consolas" panose="020B0609020204030204" pitchFamily="49" charset="0"/>
              </a:rPr>
              <a:t>, float, double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FixedBuffer</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Type of </a:t>
            </a:r>
            <a:r>
              <a:rPr kumimoji="0" lang="en-US" altLang="en-US" b="0" i="1" u="none" strike="noStrike" cap="none" normalizeH="0" baseline="0" dirty="0" err="1">
                <a:ln>
                  <a:noFill/>
                </a:ln>
                <a:solidFill>
                  <a:srgbClr val="248700"/>
                </a:solidFill>
                <a:effectLst/>
                <a:latin typeface="Consolas" panose="020B0609020204030204" pitchFamily="49" charset="0"/>
              </a:rPr>
              <a:t>ByteBuffer</a:t>
            </a:r>
            <a:r>
              <a:rPr kumimoji="0" lang="en-US" altLang="en-US" b="0" i="1" u="none" strike="noStrike" cap="none" normalizeH="0" baseline="0" dirty="0">
                <a:ln>
                  <a:noFill/>
                </a:ln>
                <a:solidFill>
                  <a:srgbClr val="248700"/>
                </a:solidFill>
                <a:effectLst/>
                <a:latin typeface="Consolas" panose="020B0609020204030204" pitchFamily="49" charset="0"/>
              </a:rPr>
              <a:t> is byte*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fixed byte </a:t>
            </a:r>
            <a:r>
              <a:rPr kumimoji="0" lang="en-US" altLang="en-US" b="0" i="0" u="none" strike="noStrike" cap="none" normalizeH="0" baseline="0" dirty="0" err="1">
                <a:ln>
                  <a:noFill/>
                </a:ln>
                <a:solidFill>
                  <a:srgbClr val="0093A1"/>
                </a:solidFill>
                <a:effectLst/>
                <a:latin typeface="Consolas" panose="020B0609020204030204" pitchFamily="49" charset="0"/>
              </a:rPr>
              <a:t>ByteBuffer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1" u="none" strike="noStrike" cap="none" normalizeH="0" baseline="0" dirty="0">
                <a:ln>
                  <a:noFill/>
                </a:ln>
                <a:solidFill>
                  <a:srgbClr val="248700"/>
                </a:solidFill>
                <a:effectLst/>
                <a:latin typeface="Consolas" panose="020B0609020204030204" pitchFamily="49" charset="0"/>
              </a:rPr>
              <a:t>// Allocate memory from call stack and return address</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byte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guidArray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205878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Memory layout</a:t>
            </a:r>
          </a:p>
        </p:txBody>
      </p:sp>
    </p:spTree>
    <p:extLst>
      <p:ext uri="{BB962C8B-B14F-4D97-AF65-F5344CB8AC3E}">
        <p14:creationId xmlns:p14="http://schemas.microsoft.com/office/powerpoint/2010/main" val="2646413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D1D7-95B5-6EF1-2D68-38F6BA30E125}"/>
              </a:ext>
            </a:extLst>
          </p:cNvPr>
          <p:cNvSpPr>
            <a:spLocks noGrp="1"/>
          </p:cNvSpPr>
          <p:nvPr>
            <p:ph type="title"/>
          </p:nvPr>
        </p:nvSpPr>
        <p:spPr/>
        <p:txBody>
          <a:bodyPr/>
          <a:lstStyle/>
          <a:p>
            <a:r>
              <a:rPr lang="en-US" dirty="0"/>
              <a:t>Memory layout</a:t>
            </a:r>
            <a:br>
              <a:rPr lang="en-US" dirty="0"/>
            </a:br>
            <a:r>
              <a:rPr lang="en-US" dirty="0"/>
              <a:t>Packing Size</a:t>
            </a:r>
          </a:p>
        </p:txBody>
      </p:sp>
      <p:sp>
        <p:nvSpPr>
          <p:cNvPr id="5" name="Rectangle 2">
            <a:extLst>
              <a:ext uri="{FF2B5EF4-FFF2-40B4-BE49-F238E27FC236}">
                <a16:creationId xmlns:a16="http://schemas.microsoft.com/office/drawing/2014/main" id="{30E49453-5A04-B50C-7924-956F4FF1B758}"/>
              </a:ext>
            </a:extLst>
          </p:cNvPr>
          <p:cNvSpPr>
            <a:spLocks noChangeArrowheads="1"/>
          </p:cNvSpPr>
          <p:nvPr/>
        </p:nvSpPr>
        <p:spPr bwMode="auto">
          <a:xfrm>
            <a:off x="1103311" y="2052918"/>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DefaultPackingSize</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DefaultPackingSize</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8</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PackingSizeFour</a:t>
            </a:r>
            <a:r>
              <a:rPr kumimoji="0" lang="en-US" altLang="en-US" b="0" i="1" u="none" strike="noStrike" cap="none" normalizeH="0" baseline="0" dirty="0">
                <a:ln>
                  <a:noFill/>
                </a:ln>
                <a:solidFill>
                  <a:srgbClr val="248700"/>
                </a:solidFill>
                <a:effectLst/>
                <a:latin typeface="Consolas" panose="020B0609020204030204" pitchFamily="49" charset="0"/>
              </a:rPr>
              <a:t>) = 12</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Sequential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PackingSizeFour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4</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This enumeration is used with StructLayoutAttribute. The common language runtime uses the Auto layout value by default. To reduce layout-related problems associated with the Auto value, C#, Visual Basic, and C++ compilers specify Sequential layout for value types.">
            <a:extLst>
              <a:ext uri="{FF2B5EF4-FFF2-40B4-BE49-F238E27FC236}">
                <a16:creationId xmlns:a16="http://schemas.microsoft.com/office/drawing/2014/main" id="{77A9615B-DBDF-1F64-33CC-3C85835F13BF}"/>
              </a:ext>
            </a:extLst>
          </p:cNvPr>
          <p:cNvPicPr>
            <a:picLocks noChangeAspect="1"/>
          </p:cNvPicPr>
          <p:nvPr/>
        </p:nvPicPr>
        <p:blipFill>
          <a:blip r:embed="rId2"/>
          <a:stretch>
            <a:fillRect/>
          </a:stretch>
        </p:blipFill>
        <p:spPr>
          <a:xfrm>
            <a:off x="2717557" y="3842185"/>
            <a:ext cx="6977143" cy="2036572"/>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97145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26A2-9BBB-2257-FBA1-F5114C9A428F}"/>
              </a:ext>
            </a:extLst>
          </p:cNvPr>
          <p:cNvSpPr>
            <a:spLocks noGrp="1"/>
          </p:cNvSpPr>
          <p:nvPr>
            <p:ph type="title"/>
          </p:nvPr>
        </p:nvSpPr>
        <p:spPr/>
        <p:txBody>
          <a:bodyPr/>
          <a:lstStyle/>
          <a:p>
            <a:r>
              <a:rPr lang="en-US" dirty="0"/>
              <a:t>Memory layout</a:t>
            </a:r>
            <a:br>
              <a:rPr lang="en-US" dirty="0"/>
            </a:br>
            <a:r>
              <a:rPr lang="en-US" dirty="0"/>
              <a:t>Explicit struct layout I</a:t>
            </a:r>
          </a:p>
        </p:txBody>
      </p:sp>
      <p:sp>
        <p:nvSpPr>
          <p:cNvPr id="3" name="Rectangle 1">
            <a:extLst>
              <a:ext uri="{FF2B5EF4-FFF2-40B4-BE49-F238E27FC236}">
                <a16:creationId xmlns:a16="http://schemas.microsoft.com/office/drawing/2014/main" id="{5C0CB68C-110B-8668-EB29-D2E059F814A4}"/>
              </a:ext>
            </a:extLst>
          </p:cNvPr>
          <p:cNvSpPr>
            <a:spLocks noChangeArrowheads="1"/>
          </p:cNvSpPr>
          <p:nvPr/>
        </p:nvSpPr>
        <p:spPr bwMode="auto">
          <a:xfrm>
            <a:off x="1103312" y="2052917"/>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Assuming a little-endian system</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a:ln>
                  <a:noFill/>
                </a:ln>
                <a:solidFill>
                  <a:srgbClr val="300073"/>
                </a:solidFill>
                <a:effectLst/>
                <a:latin typeface="Consolas" panose="020B0609020204030204" pitchFamily="49" charset="0"/>
              </a:rPr>
              <a:t>Union</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err="1">
                <a:ln>
                  <a:noFill/>
                </a:ln>
                <a:solidFill>
                  <a:srgbClr val="0F54D6"/>
                </a:solidFill>
                <a:effectLst/>
                <a:latin typeface="Consolas" panose="020B0609020204030204" pitchFamily="49" charset="0"/>
              </a:rPr>
              <a:t>ushort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Value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0" u="none" strike="noStrike" cap="none" normalizeH="0" baseline="0" dirty="0">
                <a:ln>
                  <a:noFill/>
                </a:ln>
                <a:solidFill>
                  <a:srgbClr val="300073"/>
                </a:solidFill>
                <a:effectLst/>
                <a:latin typeface="Consolas" panose="020B0609020204030204" pitchFamily="49" charset="0"/>
              </a:rPr>
              <a:t>Union </a:t>
            </a:r>
            <a:r>
              <a:rPr kumimoji="0" lang="en-US" altLang="en-US" b="0" i="0" u="none" strike="noStrike" cap="none" normalizeH="0" baseline="0" dirty="0">
                <a:ln>
                  <a:noFill/>
                </a:ln>
                <a:solidFill>
                  <a:srgbClr val="383838"/>
                </a:solidFill>
                <a:effectLst/>
                <a:latin typeface="Consolas" panose="020B0609020204030204" pitchFamily="49" charset="0"/>
              </a:rPr>
              <a:t>u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Value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0xBEEF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"BE"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"EF"</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95353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DA1D-BCED-F248-1B5A-D4CE504620E9}"/>
              </a:ext>
            </a:extLst>
          </p:cNvPr>
          <p:cNvSpPr>
            <a:spLocks noGrp="1"/>
          </p:cNvSpPr>
          <p:nvPr>
            <p:ph type="title"/>
          </p:nvPr>
        </p:nvSpPr>
        <p:spPr/>
        <p:txBody>
          <a:bodyPr/>
          <a:lstStyle/>
          <a:p>
            <a:r>
              <a:rPr lang="en-US" dirty="0"/>
              <a:t>Memory layout</a:t>
            </a:r>
            <a:br>
              <a:rPr lang="en-US" dirty="0"/>
            </a:br>
            <a:r>
              <a:rPr lang="en-US" dirty="0"/>
              <a:t>Explicit struct layout II</a:t>
            </a:r>
          </a:p>
        </p:txBody>
      </p:sp>
      <p:sp>
        <p:nvSpPr>
          <p:cNvPr id="3" name="Rectangle 1">
            <a:extLst>
              <a:ext uri="{FF2B5EF4-FFF2-40B4-BE49-F238E27FC236}">
                <a16:creationId xmlns:a16="http://schemas.microsoft.com/office/drawing/2014/main" id="{A16FFCEC-C817-BB02-5C93-502D98D35F02}"/>
              </a:ext>
            </a:extLst>
          </p:cNvPr>
          <p:cNvSpPr>
            <a:spLocks noChangeArrowheads="1"/>
          </p:cNvSpPr>
          <p:nvPr/>
        </p:nvSpPr>
        <p:spPr bwMode="auto">
          <a:xfrm>
            <a:off x="1103312" y="2052918"/>
            <a:ext cx="8946541" cy="4195482"/>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defTabSz="914400" eaLnBrk="0" fontAlgn="base" hangingPunct="0">
              <a:spcBef>
                <a:spcPct val="0"/>
              </a:spcBef>
              <a:spcAft>
                <a:spcPct val="0"/>
              </a:spcAf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err="1">
                <a:ln>
                  <a:noFill/>
                </a:ln>
                <a:solidFill>
                  <a:srgbClr val="0093A1"/>
                </a:solidFill>
                <a:effectLst/>
                <a:latin typeface="Consolas" panose="020B0609020204030204" pitchFamily="49" charset="0"/>
              </a:rPr>
              <a:t>Long</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double </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Long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"2.3E-322"</a:t>
            </a:r>
          </a:p>
        </p:txBody>
      </p:sp>
      <p:pic>
        <p:nvPicPr>
          <p:cNvPr id="5" name="Picture 4" descr="The StructLayoutAttribute.Pack field controls the alignment of data fields, and thus affects the layout regardless of the LayoutKind value you specify. By default, the value of Pack is 0, which indicates the default packing size for the current platform. For example, when you use the Explicit layout value and specify field alignments on byte boundaries, you must set Pack to 1 to get the desired result.">
            <a:extLst>
              <a:ext uri="{FF2B5EF4-FFF2-40B4-BE49-F238E27FC236}">
                <a16:creationId xmlns:a16="http://schemas.microsoft.com/office/drawing/2014/main" id="{4B044C41-6C20-186F-1867-73A87810B074}"/>
              </a:ext>
            </a:extLst>
          </p:cNvPr>
          <p:cNvPicPr>
            <a:picLocks noChangeAspect="1"/>
          </p:cNvPicPr>
          <p:nvPr/>
        </p:nvPicPr>
        <p:blipFill>
          <a:blip r:embed="rId2"/>
          <a:stretch>
            <a:fillRect/>
          </a:stretch>
        </p:blipFill>
        <p:spPr>
          <a:xfrm>
            <a:off x="3700985" y="3980927"/>
            <a:ext cx="6546571" cy="246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6793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unmanaged memory</a:t>
            </a:r>
          </a:p>
        </p:txBody>
      </p:sp>
    </p:spTree>
    <p:extLst>
      <p:ext uri="{BB962C8B-B14F-4D97-AF65-F5344CB8AC3E}">
        <p14:creationId xmlns:p14="http://schemas.microsoft.com/office/powerpoint/2010/main" val="79555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D0BF-1557-1847-7CB6-4209723CE8F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EB4787E-8807-6429-0C21-6751542A3463}"/>
              </a:ext>
            </a:extLst>
          </p:cNvPr>
          <p:cNvSpPr>
            <a:spLocks noGrp="1"/>
          </p:cNvSpPr>
          <p:nvPr>
            <p:ph idx="1"/>
          </p:nvPr>
        </p:nvSpPr>
        <p:spPr/>
        <p:txBody>
          <a:bodyPr/>
          <a:lstStyle/>
          <a:p>
            <a:r>
              <a:rPr lang="en-US" dirty="0"/>
              <a:t>What is unsafe code?</a:t>
            </a:r>
          </a:p>
          <a:p>
            <a:r>
              <a:rPr lang="en-US" dirty="0"/>
              <a:t>Unsafe C# features</a:t>
            </a:r>
          </a:p>
          <a:p>
            <a:r>
              <a:rPr lang="en-US" dirty="0"/>
              <a:t>Memory layout</a:t>
            </a:r>
          </a:p>
          <a:p>
            <a:r>
              <a:rPr lang="en-US" dirty="0"/>
              <a:t>Managing unmanaged memory</a:t>
            </a:r>
          </a:p>
          <a:p>
            <a:r>
              <a:rPr lang="en-US" dirty="0"/>
              <a:t>Platform Invoke (P/Invoke)</a:t>
            </a:r>
          </a:p>
          <a:p>
            <a:r>
              <a:rPr lang="en-US" dirty="0"/>
              <a:t>Managing resource lifetime</a:t>
            </a:r>
          </a:p>
          <a:p>
            <a:r>
              <a:rPr lang="en-US" dirty="0"/>
              <a:t>Callbacks</a:t>
            </a:r>
          </a:p>
          <a:p>
            <a:r>
              <a:rPr lang="en-US" dirty="0"/>
              <a:t>Further resources</a:t>
            </a:r>
          </a:p>
        </p:txBody>
      </p:sp>
    </p:spTree>
    <p:extLst>
      <p:ext uri="{BB962C8B-B14F-4D97-AF65-F5344CB8AC3E}">
        <p14:creationId xmlns:p14="http://schemas.microsoft.com/office/powerpoint/2010/main" val="40604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FDA5-C923-7D81-0BCF-0BE825FB0E61}"/>
              </a:ext>
            </a:extLst>
          </p:cNvPr>
          <p:cNvSpPr>
            <a:spLocks noGrp="1"/>
          </p:cNvSpPr>
          <p:nvPr>
            <p:ph type="title"/>
          </p:nvPr>
        </p:nvSpPr>
        <p:spPr/>
        <p:txBody>
          <a:bodyPr/>
          <a:lstStyle/>
          <a:p>
            <a:r>
              <a:rPr lang="de-DE" dirty="0"/>
              <a:t>Managing </a:t>
            </a:r>
            <a:r>
              <a:rPr lang="de-DE"/>
              <a:t>unmanaged memory</a:t>
            </a:r>
            <a:br>
              <a:rPr lang="de-DE" dirty="0"/>
            </a:br>
            <a:r>
              <a:rPr lang="de-DE" dirty="0"/>
              <a:t>The .</a:t>
            </a:r>
            <a:r>
              <a:rPr lang="de-DE"/>
              <a:t>NET </a:t>
            </a:r>
            <a:r>
              <a:rPr lang="de-DE" dirty="0"/>
              <a:t>6 </a:t>
            </a:r>
            <a:r>
              <a:rPr lang="de-DE"/>
              <a:t>way</a:t>
            </a:r>
            <a:endParaRPr lang="en-US" dirty="0"/>
          </a:p>
        </p:txBody>
      </p:sp>
      <p:sp>
        <p:nvSpPr>
          <p:cNvPr id="3" name="Rectangle 1">
            <a:extLst>
              <a:ext uri="{FF2B5EF4-FFF2-40B4-BE49-F238E27FC236}">
                <a16:creationId xmlns:a16="http://schemas.microsoft.com/office/drawing/2014/main" id="{48522B83-BE9E-5A74-D0FF-1DCD4810563E}"/>
              </a:ext>
            </a:extLst>
          </p:cNvPr>
          <p:cNvSpPr>
            <a:spLocks noChangeArrowheads="1"/>
          </p:cNvSpPr>
          <p:nvPr/>
        </p:nvSpPr>
        <p:spPr bwMode="auto">
          <a:xfrm>
            <a:off x="1103313" y="2052917"/>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Allocate heap memory using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C standard library function malloc()</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heap memory using C standard library function free()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28761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BE7D-3E9A-9A7D-F68D-3063A6DB9F11}"/>
              </a:ext>
            </a:extLst>
          </p:cNvPr>
          <p:cNvSpPr>
            <a:spLocks noGrp="1"/>
          </p:cNvSpPr>
          <p:nvPr>
            <p:ph type="title"/>
          </p:nvPr>
        </p:nvSpPr>
        <p:spPr/>
        <p:txBody>
          <a:bodyPr/>
          <a:lstStyle/>
          <a:p>
            <a:r>
              <a:rPr lang="en-US" dirty="0"/>
              <a:t>Managing unmanaged memory</a:t>
            </a:r>
            <a:br>
              <a:rPr lang="en-US" dirty="0"/>
            </a:br>
            <a:r>
              <a:rPr lang="en-US" dirty="0"/>
              <a:t>The .NET Framework way</a:t>
            </a:r>
          </a:p>
        </p:txBody>
      </p:sp>
      <p:sp>
        <p:nvSpPr>
          <p:cNvPr id="3" name="Rectangle 1">
            <a:extLst>
              <a:ext uri="{FF2B5EF4-FFF2-40B4-BE49-F238E27FC236}">
                <a16:creationId xmlns:a16="http://schemas.microsoft.com/office/drawing/2014/main" id="{6673EBD1-60B3-0978-8E3A-E47F3594DADD}"/>
              </a:ext>
            </a:extLst>
          </p:cNvPr>
          <p:cNvSpPr>
            <a:spLocks noChangeArrowheads="1"/>
          </p:cNvSpPr>
          <p:nvPr/>
        </p:nvSpPr>
        <p:spPr bwMode="auto">
          <a:xfrm>
            <a:off x="1103313" y="2059449"/>
            <a:ext cx="8946539"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The following code is not unsafe: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Allocate memory from default heap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memory</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Remarks&#10;AllocHGlobal is one of two memory allocation methods in the Marshal class. (Marshal.AllocCoTaskMem is the other.) This method exposes the Win32 LocalAlloc function from Kernel32.dll.">
            <a:extLst>
              <a:ext uri="{FF2B5EF4-FFF2-40B4-BE49-F238E27FC236}">
                <a16:creationId xmlns:a16="http://schemas.microsoft.com/office/drawing/2014/main" id="{A2E051FD-E634-FAB7-1FD7-F497EE828A69}"/>
              </a:ext>
            </a:extLst>
          </p:cNvPr>
          <p:cNvPicPr>
            <a:picLocks noChangeAspect="1"/>
          </p:cNvPicPr>
          <p:nvPr/>
        </p:nvPicPr>
        <p:blipFill>
          <a:blip r:embed="rId2"/>
          <a:stretch>
            <a:fillRect/>
          </a:stretch>
        </p:blipFill>
        <p:spPr>
          <a:xfrm>
            <a:off x="491896" y="2993119"/>
            <a:ext cx="6873428" cy="1518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11" name="Picture 10" descr="Note&#10;The local functions have greater overhead and provide fewer features than other memory management functions. New applications should use the heap functions unless documentation states that a local function should be used. For more information, see Global and Local Functions.">
            <a:extLst>
              <a:ext uri="{FF2B5EF4-FFF2-40B4-BE49-F238E27FC236}">
                <a16:creationId xmlns:a16="http://schemas.microsoft.com/office/drawing/2014/main" id="{D43EFFB9-B5FF-6E79-A610-87285F16736D}"/>
              </a:ext>
            </a:extLst>
          </p:cNvPr>
          <p:cNvPicPr>
            <a:picLocks noChangeAspect="1"/>
          </p:cNvPicPr>
          <p:nvPr/>
        </p:nvPicPr>
        <p:blipFill>
          <a:blip r:embed="rId3"/>
          <a:stretch>
            <a:fillRect/>
          </a:stretch>
        </p:blipFill>
        <p:spPr>
          <a:xfrm>
            <a:off x="3731019" y="4771739"/>
            <a:ext cx="6867143" cy="1222571"/>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62838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C476-4659-ABA7-4F80-61BC0147F7F2}"/>
              </a:ext>
            </a:extLst>
          </p:cNvPr>
          <p:cNvSpPr>
            <a:spLocks noGrp="1"/>
          </p:cNvSpPr>
          <p:nvPr>
            <p:ph type="title"/>
          </p:nvPr>
        </p:nvSpPr>
        <p:spPr/>
        <p:txBody>
          <a:bodyPr/>
          <a:lstStyle/>
          <a:p>
            <a:r>
              <a:rPr lang="en-US"/>
              <a:t>Managing unmanaged memory</a:t>
            </a:r>
            <a:br>
              <a:rPr lang="en-US"/>
            </a:br>
            <a:r>
              <a:rPr lang="en-US"/>
              <a:t>The Win32 way</a:t>
            </a:r>
          </a:p>
        </p:txBody>
      </p:sp>
      <p:sp>
        <p:nvSpPr>
          <p:cNvPr id="4" name="TextBox 3">
            <a:extLst>
              <a:ext uri="{FF2B5EF4-FFF2-40B4-BE49-F238E27FC236}">
                <a16:creationId xmlns:a16="http://schemas.microsoft.com/office/drawing/2014/main" id="{CD2A24FA-07E7-36A9-880A-444EC5A56F23}"/>
              </a:ext>
            </a:extLst>
          </p:cNvPr>
          <p:cNvSpPr txBox="1"/>
          <p:nvPr/>
        </p:nvSpPr>
        <p:spPr>
          <a:xfrm>
            <a:off x="1103313" y="2052916"/>
            <a:ext cx="8946540" cy="4195481"/>
          </a:xfrm>
          <a:prstGeom prst="rect">
            <a:avLst/>
          </a:prstGeom>
          <a:solidFill>
            <a:schemeClr val="tx1"/>
          </a:solidFill>
          <a:ln w="15875">
            <a:solidFill>
              <a:schemeClr val="accent1"/>
            </a:solidFill>
          </a:ln>
        </p:spPr>
        <p:txBody>
          <a:bodyPr wrap="square" rtlCol="0">
            <a:noAutofit/>
          </a:bodyPr>
          <a:lstStyle/>
          <a:p>
            <a:r>
              <a:rPr lang="en-US" sz="1800" dirty="0">
                <a:solidFill>
                  <a:srgbClr val="008000"/>
                </a:solidFill>
                <a:latin typeface="Consolas" panose="020B0609020204030204" pitchFamily="49" charset="0"/>
              </a:rPr>
              <a:t>// Retrieves a handle to the default heap of the calling process.</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HANDLE</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GetProcessHeap</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Allocates a block of memory from a heap.</a:t>
            </a:r>
            <a:endParaRPr lang="en-US" sz="1800" dirty="0">
              <a:solidFill>
                <a:srgbClr val="000000"/>
              </a:solidFill>
              <a:latin typeface="Consolas" panose="020B0609020204030204" pitchFamily="49" charset="0"/>
            </a:endParaRPr>
          </a:p>
          <a:p>
            <a:r>
              <a:rPr lang="en-US" sz="1800" dirty="0">
                <a:solidFill>
                  <a:srgbClr val="6F008A"/>
                </a:solidFill>
                <a:latin typeface="Consolas" panose="020B0609020204030204" pitchFamily="49" charset="0"/>
              </a:rPr>
              <a:t>DECLSPEC_ALLOCATOR</a:t>
            </a:r>
            <a:r>
              <a:rPr lang="en-US"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HeapAlloc</a:t>
            </a:r>
            <a:r>
              <a:rPr lang="en-US" sz="1800" dirty="0">
                <a:solidFill>
                  <a:srgbClr val="000000"/>
                </a:solidFill>
                <a:latin typeface="Consolas" panose="020B0609020204030204" pitchFamily="49" charset="0"/>
              </a:rPr>
              <a:t>(</a:t>
            </a:r>
          </a:p>
          <a:p>
            <a:r>
              <a:rPr lang="en-US" sz="1800" dirty="0">
                <a:solidFill>
                  <a:srgbClr val="6F008A"/>
                </a:solidFill>
                <a:latin typeface="Consolas" panose="020B0609020204030204" pitchFamily="49" charset="0"/>
              </a:rPr>
              <a:t>    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SIZE_T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dwBytes</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Frees a memory block allocated from a heap</a:t>
            </a:r>
          </a:p>
          <a:p>
            <a:r>
              <a:rPr lang="en-US" dirty="0">
                <a:solidFill>
                  <a:srgbClr val="008000"/>
                </a:solidFill>
                <a:latin typeface="Consolas" panose="020B0609020204030204" pitchFamily="49" charset="0"/>
              </a:rPr>
              <a:t>//</a:t>
            </a:r>
            <a:r>
              <a:rPr lang="en-US" sz="1800" dirty="0">
                <a:solidFill>
                  <a:srgbClr val="008000"/>
                </a:solidFill>
                <a:latin typeface="Consolas" panose="020B0609020204030204" pitchFamily="49" charset="0"/>
              </a:rPr>
              <a:t> by the </a:t>
            </a:r>
            <a:r>
              <a:rPr lang="en-US" sz="1800" dirty="0" err="1">
                <a:solidFill>
                  <a:srgbClr val="008000"/>
                </a:solidFill>
                <a:latin typeface="Consolas" panose="020B0609020204030204" pitchFamily="49" charset="0"/>
              </a:rPr>
              <a:t>HeapAlloc</a:t>
            </a:r>
            <a:r>
              <a:rPr lang="en-US" sz="1800" dirty="0">
                <a:solidFill>
                  <a:srgbClr val="008000"/>
                </a:solidFill>
                <a:latin typeface="Consolas" panose="020B0609020204030204" pitchFamily="49" charset="0"/>
              </a:rPr>
              <a:t> or </a:t>
            </a:r>
            <a:r>
              <a:rPr lang="en-US" sz="1800" dirty="0" err="1">
                <a:solidFill>
                  <a:srgbClr val="008000"/>
                </a:solidFill>
                <a:latin typeface="Consolas" panose="020B0609020204030204" pitchFamily="49" charset="0"/>
              </a:rPr>
              <a:t>HeapReAlloc</a:t>
            </a:r>
            <a:r>
              <a:rPr lang="en-US" sz="1800" dirty="0">
                <a:solidFill>
                  <a:srgbClr val="008000"/>
                </a:solidFill>
                <a:latin typeface="Consolas" panose="020B0609020204030204" pitchFamily="49" charset="0"/>
              </a:rPr>
              <a:t> function.</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BOOL</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HeapFree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Inout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__</a:t>
            </a:r>
            <a:r>
              <a:rPr lang="en-US" sz="1800" dirty="0" err="1">
                <a:solidFill>
                  <a:srgbClr val="6F008A"/>
                </a:solidFill>
                <a:latin typeface="Consolas" panose="020B0609020204030204" pitchFamily="49" charset="0"/>
              </a:rPr>
              <a:t>drv_freesMem</a:t>
            </a:r>
            <a:r>
              <a:rPr lang="en-US" sz="1800" dirty="0">
                <a:solidFill>
                  <a:srgbClr val="000000"/>
                </a:solidFill>
                <a:latin typeface="Consolas" panose="020B0609020204030204" pitchFamily="49" charset="0"/>
              </a:rPr>
              <a:t>(Mem)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Frees_ptr_opt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lpMem</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93604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Platform Invoke (P/Invoke)</a:t>
            </a:r>
          </a:p>
        </p:txBody>
      </p:sp>
    </p:spTree>
    <p:extLst>
      <p:ext uri="{BB962C8B-B14F-4D97-AF65-F5344CB8AC3E}">
        <p14:creationId xmlns:p14="http://schemas.microsoft.com/office/powerpoint/2010/main" val="837002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06B8-2CB3-2E29-DE7C-D44C90CB22CA}"/>
              </a:ext>
            </a:extLst>
          </p:cNvPr>
          <p:cNvSpPr>
            <a:spLocks noGrp="1"/>
          </p:cNvSpPr>
          <p:nvPr>
            <p:ph type="title"/>
          </p:nvPr>
        </p:nvSpPr>
        <p:spPr/>
        <p:txBody>
          <a:bodyPr/>
          <a:lstStyle/>
          <a:p>
            <a:r>
              <a:rPr lang="en-US"/>
              <a:t>Platform Invoke (P/Invoke)</a:t>
            </a:r>
            <a:br>
              <a:rPr lang="en-US"/>
            </a:br>
            <a:r>
              <a:rPr lang="en-US"/>
              <a:t>DLL imports</a:t>
            </a:r>
          </a:p>
        </p:txBody>
      </p:sp>
      <p:sp>
        <p:nvSpPr>
          <p:cNvPr id="6" name="Rectangle 3">
            <a:extLst>
              <a:ext uri="{FF2B5EF4-FFF2-40B4-BE49-F238E27FC236}">
                <a16:creationId xmlns:a16="http://schemas.microsoft.com/office/drawing/2014/main" id="{176D2773-408F-E4B4-26D0-745812A0A545}"/>
              </a:ext>
            </a:extLst>
          </p:cNvPr>
          <p:cNvSpPr>
            <a:spLocks noChangeArrowheads="1"/>
          </p:cNvSpPr>
          <p:nvPr/>
        </p:nvSpPr>
        <p:spPr bwMode="auto">
          <a:xfrm>
            <a:off x="1103313" y="2052920"/>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static class </a:t>
            </a:r>
            <a:r>
              <a:rPr kumimoji="0" lang="en-US" altLang="en-US" b="0" i="0" u="none" strike="noStrike" cap="none" normalizeH="0" baseline="0" dirty="0">
                <a:ln>
                  <a:noFill/>
                </a:ln>
                <a:solidFill>
                  <a:srgbClr val="6B2FBA"/>
                </a:solidFill>
                <a:effectLst/>
                <a:latin typeface="Consolas" panose="020B0609020204030204" pitchFamily="49" charset="0"/>
              </a:rPr>
              <a:t>Kernel32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nuint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dwBytes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lpMem</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80709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FE33-9FD5-A1D5-D7DF-BB276D76C2E7}"/>
              </a:ext>
            </a:extLst>
          </p:cNvPr>
          <p:cNvSpPr>
            <a:spLocks noGrp="1"/>
          </p:cNvSpPr>
          <p:nvPr>
            <p:ph type="title"/>
          </p:nvPr>
        </p:nvSpPr>
        <p:spPr/>
        <p:txBody>
          <a:bodyPr/>
          <a:lstStyle/>
          <a:p>
            <a:r>
              <a:rPr lang="en-US"/>
              <a:t>Platform Invoke (P/Invoke)</a:t>
            </a:r>
            <a:br>
              <a:rPr lang="en-US"/>
            </a:br>
            <a:r>
              <a:rPr lang="en-US"/>
              <a:t>Calling external functions</a:t>
            </a:r>
          </a:p>
        </p:txBody>
      </p:sp>
      <p:sp>
        <p:nvSpPr>
          <p:cNvPr id="3" name="Rectangle 1">
            <a:extLst>
              <a:ext uri="{FF2B5EF4-FFF2-40B4-BE49-F238E27FC236}">
                <a16:creationId xmlns:a16="http://schemas.microsoft.com/office/drawing/2014/main" id="{D6D88E17-7427-AC2E-F96B-3BF1B6548D01}"/>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static </a:t>
            </a:r>
            <a:r>
              <a:rPr kumimoji="0" lang="en-US" altLang="en-US" b="0" i="0" u="none" strike="noStrike" cap="none" normalizeH="0" baseline="0" dirty="0">
                <a:ln>
                  <a:noFill/>
                </a:ln>
                <a:solidFill>
                  <a:srgbClr val="6B2FBA"/>
                </a:solidFill>
                <a:effectLst/>
                <a:latin typeface="Consolas" panose="020B0609020204030204" pitchFamily="49" charset="0"/>
              </a:rPr>
              <a:t>MemoryManagement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Kernel32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unsafe</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err="1">
                <a:ln>
                  <a:noFill/>
                </a:ln>
                <a:solidFill>
                  <a:srgbClr val="6B2FBA"/>
                </a:solidFill>
                <a:effectLst/>
                <a:latin typeface="Consolas" panose="020B0609020204030204" pitchFamily="49" charset="0"/>
              </a:rPr>
              <a:t>OutOfMemoryException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16475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6D40-D956-01D2-74B2-92BF979B44BD}"/>
              </a:ext>
            </a:extLst>
          </p:cNvPr>
          <p:cNvSpPr>
            <a:spLocks noGrp="1"/>
          </p:cNvSpPr>
          <p:nvPr>
            <p:ph type="title"/>
          </p:nvPr>
        </p:nvSpPr>
        <p:spPr/>
        <p:txBody>
          <a:bodyPr/>
          <a:lstStyle/>
          <a:p>
            <a:r>
              <a:rPr lang="en-US"/>
              <a:t>Platform Invoke (P/Invoke)</a:t>
            </a:r>
            <a:br>
              <a:rPr lang="en-US"/>
            </a:br>
            <a:r>
              <a:rPr lang="en-US"/>
              <a:t>Data type resources</a:t>
            </a:r>
          </a:p>
        </p:txBody>
      </p:sp>
      <p:sp>
        <p:nvSpPr>
          <p:cNvPr id="3" name="Content Placeholder 2">
            <a:extLst>
              <a:ext uri="{FF2B5EF4-FFF2-40B4-BE49-F238E27FC236}">
                <a16:creationId xmlns:a16="http://schemas.microsoft.com/office/drawing/2014/main" id="{8C0E00EB-8909-22BF-CA91-A4CA53DDCC2D}"/>
              </a:ext>
            </a:extLst>
          </p:cNvPr>
          <p:cNvSpPr>
            <a:spLocks noGrp="1"/>
          </p:cNvSpPr>
          <p:nvPr>
            <p:ph idx="1"/>
          </p:nvPr>
        </p:nvSpPr>
        <p:spPr/>
        <p:txBody>
          <a:bodyPr/>
          <a:lstStyle/>
          <a:p>
            <a:r>
              <a:rPr lang="en-US" dirty="0"/>
              <a:t>Header files</a:t>
            </a:r>
          </a:p>
          <a:p>
            <a:r>
              <a:rPr lang="en-US" dirty="0"/>
              <a:t>The </a:t>
            </a:r>
            <a:r>
              <a:rPr lang="en-US" i="1" dirty="0"/>
              <a:t>Data Type Ranges</a:t>
            </a:r>
            <a:r>
              <a:rPr lang="en-US" dirty="0"/>
              <a:t> page of the C++ language reference</a:t>
            </a:r>
            <a:br>
              <a:rPr lang="en-US" dirty="0"/>
            </a:br>
            <a:r>
              <a:rPr lang="en-US" sz="1200" dirty="0">
                <a:hlinkClick r:id="rId2"/>
              </a:rPr>
              <a:t>https://learn.microsoft.com/en-us/cpp/cpp/data-type-ranges</a:t>
            </a:r>
            <a:endParaRPr lang="en-US" sz="1200" dirty="0"/>
          </a:p>
          <a:p>
            <a:r>
              <a:rPr lang="en-US" dirty="0"/>
              <a:t>The </a:t>
            </a:r>
            <a:r>
              <a:rPr lang="en-US" i="1" dirty="0"/>
              <a:t>Windows Data Types</a:t>
            </a:r>
            <a:r>
              <a:rPr lang="en-US" dirty="0"/>
              <a:t> page of the Win32 documentation</a:t>
            </a:r>
            <a:br>
              <a:rPr lang="en-US" dirty="0"/>
            </a:br>
            <a:r>
              <a:rPr lang="en-US" sz="1200" dirty="0">
                <a:hlinkClick r:id="rId3"/>
              </a:rPr>
              <a:t>https://learn.microsoft.com/en-us/windows/win32/winprog/windows-data-types</a:t>
            </a:r>
            <a:endParaRPr lang="en-US" sz="1200" dirty="0"/>
          </a:p>
        </p:txBody>
      </p:sp>
    </p:spTree>
    <p:extLst>
      <p:ext uri="{BB962C8B-B14F-4D97-AF65-F5344CB8AC3E}">
        <p14:creationId xmlns:p14="http://schemas.microsoft.com/office/powerpoint/2010/main" val="35758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DC60-8AC9-B4FB-2645-DBB34A641991}"/>
              </a:ext>
            </a:extLst>
          </p:cNvPr>
          <p:cNvSpPr>
            <a:spLocks noGrp="1"/>
          </p:cNvSpPr>
          <p:nvPr>
            <p:ph type="title"/>
          </p:nvPr>
        </p:nvSpPr>
        <p:spPr/>
        <p:txBody>
          <a:bodyPr/>
          <a:lstStyle/>
          <a:p>
            <a:r>
              <a:rPr lang="en-US" dirty="0"/>
              <a:t>Platform Invoke (P/Invoke)</a:t>
            </a:r>
            <a:br>
              <a:rPr lang="en-US" dirty="0"/>
            </a:br>
            <a:r>
              <a:rPr lang="en-US" dirty="0"/>
              <a:t>Code generators</a:t>
            </a:r>
          </a:p>
        </p:txBody>
      </p:sp>
      <p:sp>
        <p:nvSpPr>
          <p:cNvPr id="3" name="Content Placeholder 2">
            <a:extLst>
              <a:ext uri="{FF2B5EF4-FFF2-40B4-BE49-F238E27FC236}">
                <a16:creationId xmlns:a16="http://schemas.microsoft.com/office/drawing/2014/main" id="{84087FCC-A667-907B-C253-9934EAF55411}"/>
              </a:ext>
            </a:extLst>
          </p:cNvPr>
          <p:cNvSpPr>
            <a:spLocks noGrp="1"/>
          </p:cNvSpPr>
          <p:nvPr>
            <p:ph idx="1"/>
          </p:nvPr>
        </p:nvSpPr>
        <p:spPr/>
        <p:txBody>
          <a:bodyPr/>
          <a:lstStyle/>
          <a:p>
            <a:r>
              <a:rPr lang="en-US" dirty="0"/>
              <a:t>For Win32 APIs on .NET 6: C#/Win32</a:t>
            </a:r>
            <a:br>
              <a:rPr lang="en-US" dirty="0"/>
            </a:br>
            <a:r>
              <a:rPr lang="en-US" dirty="0"/>
              <a:t>"</a:t>
            </a:r>
            <a:r>
              <a:rPr lang="en-US" i="1" dirty="0"/>
              <a:t>A source generator to add a user-defined set of Win32 P/Invoke methods and supporting types to a C# project.</a:t>
            </a:r>
            <a:r>
              <a:rPr lang="en-US" dirty="0"/>
              <a:t>"</a:t>
            </a:r>
            <a:br>
              <a:rPr lang="en-US" dirty="0"/>
            </a:br>
            <a:r>
              <a:rPr lang="en-US" sz="1200" dirty="0">
                <a:hlinkClick r:id="rId2"/>
              </a:rPr>
              <a:t>https://github.com/microsoft/CsWin32</a:t>
            </a:r>
            <a:endParaRPr lang="en-US" sz="1200" dirty="0"/>
          </a:p>
          <a:p>
            <a:r>
              <a:rPr lang="en-US" dirty="0"/>
              <a:t>From C/C++ header files: SWIG</a:t>
            </a:r>
            <a:br>
              <a:rPr lang="en-US" dirty="0"/>
            </a:br>
            <a:r>
              <a:rPr lang="en-US" dirty="0"/>
              <a:t>"</a:t>
            </a:r>
            <a:r>
              <a:rPr lang="en-US" i="1" dirty="0"/>
              <a:t>SWIG is a software development tool that connects programs written in C and C++ with a variety of high-level programming languages. […] The list of supported languages also includes non-scripting languages such as C#, D, Go language, Java including Android, Lua, </a:t>
            </a:r>
            <a:r>
              <a:rPr lang="en-US" i="1" dirty="0" err="1"/>
              <a:t>OCaml</a:t>
            </a:r>
            <a:r>
              <a:rPr lang="en-US" i="1" dirty="0"/>
              <a:t>, Octave, </a:t>
            </a:r>
            <a:r>
              <a:rPr lang="en-US" i="1" dirty="0" err="1"/>
              <a:t>Scilab</a:t>
            </a:r>
            <a:r>
              <a:rPr lang="en-US" i="1" dirty="0"/>
              <a:t> and R.</a:t>
            </a:r>
            <a:r>
              <a:rPr lang="en-US" dirty="0"/>
              <a:t>"</a:t>
            </a:r>
            <a:br>
              <a:rPr lang="en-US" dirty="0"/>
            </a:br>
            <a:r>
              <a:rPr lang="en-US" sz="1200" dirty="0">
                <a:hlinkClick r:id="rId3"/>
              </a:rPr>
              <a:t>https://www.swig.org</a:t>
            </a:r>
            <a:endParaRPr lang="en-US" sz="1200" dirty="0"/>
          </a:p>
          <a:p>
            <a:pPr marL="0" indent="0">
              <a:buNone/>
            </a:pPr>
            <a:br>
              <a:rPr lang="en-US" dirty="0"/>
            </a:br>
            <a:r>
              <a:rPr lang="en-US" dirty="0"/>
              <a:t>Full discloser: I haven’t used either</a:t>
            </a:r>
          </a:p>
        </p:txBody>
      </p:sp>
      <p:sp>
        <p:nvSpPr>
          <p:cNvPr id="4" name="TextBox 3">
            <a:extLst>
              <a:ext uri="{FF2B5EF4-FFF2-40B4-BE49-F238E27FC236}">
                <a16:creationId xmlns:a16="http://schemas.microsoft.com/office/drawing/2014/main" id="{D5296834-0104-2E14-8ADF-DE4FA1A0AEAD}"/>
              </a:ext>
            </a:extLst>
          </p:cNvPr>
          <p:cNvSpPr txBox="1"/>
          <p:nvPr/>
        </p:nvSpPr>
        <p:spPr>
          <a:xfrm>
            <a:off x="2683360" y="2182505"/>
            <a:ext cx="6825280" cy="2492990"/>
          </a:xfrm>
          <a:prstGeom prst="rect">
            <a:avLst/>
          </a:prstGeom>
          <a:solidFill>
            <a:schemeClr val="bg1">
              <a:lumMod val="85000"/>
              <a:lumOff val="15000"/>
            </a:schemeClr>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dirty="0"/>
              <a:t>“</a:t>
            </a:r>
            <a:r>
              <a:rPr lang="en-US" i="1" dirty="0"/>
              <a:t>We were asked to […] provide a tool that would take an unmanaged C header file and produce </a:t>
            </a:r>
            <a:r>
              <a:rPr lang="en-US" i="1" dirty="0" err="1"/>
              <a:t>pinvoke</a:t>
            </a:r>
            <a:r>
              <a:rPr lang="en-US" i="1" dirty="0"/>
              <a:t> declarations […]. The […] ask is unfortunately impossible to do 100% correctly since unmanaged header files are too ambiguous to be automatically convertible. For example, how would such tool convert </a:t>
            </a:r>
            <a:r>
              <a:rPr lang="en-US" dirty="0">
                <a:latin typeface="Consolas" panose="020B0609020204030204" pitchFamily="49" charset="0"/>
              </a:rPr>
              <a:t>char*</a:t>
            </a:r>
            <a:r>
              <a:rPr lang="en-US" i="1" dirty="0"/>
              <a:t> parameter? As </a:t>
            </a:r>
            <a:r>
              <a:rPr lang="en-US" dirty="0">
                <a:latin typeface="Consolas" panose="020B0609020204030204" pitchFamily="49" charset="0"/>
              </a:rPr>
              <a:t>String</a:t>
            </a:r>
            <a:r>
              <a:rPr lang="en-US" i="1" dirty="0"/>
              <a:t>, </a:t>
            </a:r>
            <a:r>
              <a:rPr lang="en-US" dirty="0">
                <a:latin typeface="Consolas" panose="020B0609020204030204" pitchFamily="49" charset="0"/>
              </a:rPr>
              <a:t>StringBuilder</a:t>
            </a:r>
            <a:r>
              <a:rPr lang="en-US" i="1" dirty="0"/>
              <a:t>, </a:t>
            </a:r>
            <a:r>
              <a:rPr lang="en-US" dirty="0">
                <a:latin typeface="Consolas" panose="020B0609020204030204" pitchFamily="49" charset="0"/>
              </a:rPr>
              <a:t>ref char</a:t>
            </a:r>
            <a:r>
              <a:rPr lang="en-US" i="1" dirty="0"/>
              <a:t> or </a:t>
            </a:r>
            <a:r>
              <a:rPr lang="en-US" dirty="0">
                <a:latin typeface="Consolas" panose="020B0609020204030204" pitchFamily="49" charset="0"/>
              </a:rPr>
              <a:t>char[]</a:t>
            </a:r>
            <a:r>
              <a:rPr lang="en-US" i="1" dirty="0"/>
              <a:t>?</a:t>
            </a:r>
            <a:r>
              <a:rPr lang="en-US" dirty="0"/>
              <a:t>”</a:t>
            </a:r>
          </a:p>
          <a:p>
            <a:r>
              <a:rPr lang="en-US" dirty="0"/>
              <a:t> - Brad Abrams</a:t>
            </a:r>
          </a:p>
          <a:p>
            <a:r>
              <a:rPr lang="en-US" sz="1200" dirty="0">
                <a:solidFill>
                  <a:schemeClr val="bg1"/>
                </a:solidFill>
                <a:hlinkClick r:id="rId4"/>
              </a:rPr>
              <a:t>https://learn.microsoft.com/en-us/archive/blogs/brada/the-pinvoke-problem</a:t>
            </a:r>
            <a:endParaRPr lang="en-US" sz="1200" dirty="0">
              <a:solidFill>
                <a:schemeClr val="bg1"/>
              </a:solidFill>
            </a:endParaRPr>
          </a:p>
        </p:txBody>
      </p:sp>
    </p:spTree>
    <p:extLst>
      <p:ext uri="{BB962C8B-B14F-4D97-AF65-F5344CB8AC3E}">
        <p14:creationId xmlns:p14="http://schemas.microsoft.com/office/powerpoint/2010/main" val="279527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Argument passing to the callee</a:t>
            </a:r>
          </a:p>
          <a:p>
            <a:r>
              <a:rPr lang="en-US" dirty="0"/>
              <a:t>Return value passing back to the caller</a:t>
            </a:r>
          </a:p>
          <a:p>
            <a:r>
              <a:rPr lang="en-US" dirty="0"/>
              <a:t>Stack cleanup</a:t>
            </a:r>
          </a:p>
          <a:p>
            <a:r>
              <a:rPr lang="en-US" dirty="0"/>
              <a:t>Can be specified as part of the DLL import</a:t>
            </a:r>
            <a:br>
              <a:rPr lang="en-US" dirty="0"/>
            </a:br>
            <a:r>
              <a:rPr lang="en-US" sz="1200" dirty="0">
                <a:hlinkClick r:id="rId2"/>
              </a:rPr>
              <a:t>https://learn.microsoft.com/en-us/dotnet/api/system.runtime.interopservices.dllimportattribute.callingconvention</a:t>
            </a:r>
            <a:endParaRPr lang="en-US" sz="1200" dirty="0"/>
          </a:p>
        </p:txBody>
      </p:sp>
    </p:spTree>
    <p:extLst>
      <p:ext uri="{BB962C8B-B14F-4D97-AF65-F5344CB8AC3E}">
        <p14:creationId xmlns:p14="http://schemas.microsoft.com/office/powerpoint/2010/main" val="278273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Windows, x86</a:t>
            </a:r>
            <a:br>
              <a:rPr lang="en-US" dirty="0"/>
            </a:br>
            <a:r>
              <a:rPr lang="en-US" sz="1200" dirty="0">
                <a:hlinkClick r:id="rId2"/>
              </a:rPr>
              <a:t>https://learn.microsoft.com/en-us/cpp/cpp/argument-passing-and-naming-conventions</a:t>
            </a:r>
            <a:endParaRPr lang="en-US" sz="1200" dirty="0"/>
          </a:p>
          <a:p>
            <a:pPr lvl="1"/>
            <a:r>
              <a:rPr lang="en-US" dirty="0"/>
              <a:t>Supported by .NET: </a:t>
            </a:r>
            <a:r>
              <a:rPr lang="en-US" dirty="0">
                <a:latin typeface="Consolas" panose="020B0609020204030204" pitchFamily="49" charset="0"/>
              </a:rPr>
              <a:t>__</a:t>
            </a:r>
            <a:r>
              <a:rPr lang="en-US" dirty="0" err="1">
                <a:latin typeface="Consolas" panose="020B0609020204030204" pitchFamily="49" charset="0"/>
              </a:rPr>
              <a:t>cdecl</a:t>
            </a:r>
            <a:r>
              <a:rPr lang="en-US" dirty="0"/>
              <a:t>, </a:t>
            </a:r>
            <a:r>
              <a:rPr lang="en-US" dirty="0">
                <a:latin typeface="Consolas" panose="020B0609020204030204" pitchFamily="49" charset="0"/>
              </a:rPr>
              <a:t>__</a:t>
            </a:r>
            <a:r>
              <a:rPr lang="en-US" dirty="0" err="1">
                <a:latin typeface="Consolas" panose="020B0609020204030204" pitchFamily="49" charset="0"/>
              </a:rPr>
              <a:t>stdcall</a:t>
            </a:r>
            <a:r>
              <a:rPr lang="en-US" dirty="0"/>
              <a:t>, </a:t>
            </a:r>
            <a:r>
              <a:rPr lang="en-US" dirty="0">
                <a:latin typeface="Consolas" panose="020B0609020204030204" pitchFamily="49" charset="0"/>
              </a:rPr>
              <a:t>__</a:t>
            </a:r>
            <a:r>
              <a:rPr lang="en-US" dirty="0" err="1">
                <a:latin typeface="Consolas" panose="020B0609020204030204" pitchFamily="49" charset="0"/>
              </a:rPr>
              <a:t>thiscall</a:t>
            </a:r>
            <a:endParaRPr lang="en-US" dirty="0">
              <a:latin typeface="Consolas" panose="020B0609020204030204" pitchFamily="49" charset="0"/>
            </a:endParaRPr>
          </a:p>
          <a:p>
            <a:pPr lvl="1"/>
            <a:r>
              <a:rPr lang="en-US" dirty="0"/>
              <a:t>Unsupported by .NET: </a:t>
            </a:r>
            <a:r>
              <a:rPr lang="en-US" dirty="0">
                <a:latin typeface="Consolas" panose="020B0609020204030204" pitchFamily="49" charset="0"/>
              </a:rPr>
              <a:t>__</a:t>
            </a:r>
            <a:r>
              <a:rPr lang="en-US" dirty="0" err="1">
                <a:latin typeface="Consolas" panose="020B0609020204030204" pitchFamily="49" charset="0"/>
              </a:rPr>
              <a:t>fastcall</a:t>
            </a:r>
            <a:r>
              <a:rPr lang="en-US" dirty="0"/>
              <a:t>, </a:t>
            </a:r>
            <a:r>
              <a:rPr lang="en-US" dirty="0">
                <a:latin typeface="Consolas" panose="020B0609020204030204" pitchFamily="49" charset="0"/>
              </a:rPr>
              <a:t>__</a:t>
            </a:r>
            <a:r>
              <a:rPr lang="en-US" dirty="0" err="1">
                <a:latin typeface="Consolas" panose="020B0609020204030204" pitchFamily="49" charset="0"/>
              </a:rPr>
              <a:t>vectorcall</a:t>
            </a:r>
            <a:endParaRPr lang="en-US" dirty="0">
              <a:latin typeface="Consolas" panose="020B0609020204030204" pitchFamily="49" charset="0"/>
            </a:endParaRPr>
          </a:p>
          <a:p>
            <a:r>
              <a:rPr lang="en-US" dirty="0"/>
              <a:t>Windows, x64</a:t>
            </a:r>
          </a:p>
          <a:p>
            <a:pPr lvl="1"/>
            <a:r>
              <a:rPr lang="en-US" dirty="0"/>
              <a:t>Standard calling convention</a:t>
            </a:r>
            <a:br>
              <a:rPr lang="en-US" dirty="0"/>
            </a:br>
            <a:r>
              <a:rPr lang="en-US" sz="1200" dirty="0">
                <a:hlinkClick r:id="rId3"/>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4"/>
              </a:rPr>
              <a:t>https://learn.microsoft.com/en-us/cpp/cpp/vectorcall</a:t>
            </a:r>
            <a:endParaRPr lang="en-US" sz="1200" dirty="0"/>
          </a:p>
          <a:p>
            <a:pPr lvl="1"/>
            <a:endParaRPr lang="en-US" dirty="0"/>
          </a:p>
        </p:txBody>
      </p:sp>
    </p:spTree>
    <p:extLst>
      <p:ext uri="{BB962C8B-B14F-4D97-AF65-F5344CB8AC3E}">
        <p14:creationId xmlns:p14="http://schemas.microsoft.com/office/powerpoint/2010/main" val="365225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What is unsafe code?</a:t>
            </a:r>
          </a:p>
        </p:txBody>
      </p:sp>
    </p:spTree>
    <p:extLst>
      <p:ext uri="{BB962C8B-B14F-4D97-AF65-F5344CB8AC3E}">
        <p14:creationId xmlns:p14="http://schemas.microsoft.com/office/powerpoint/2010/main" val="1134924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macOS, ARM64</a:t>
            </a:r>
          </a:p>
          <a:p>
            <a:pPr lvl="1"/>
            <a:r>
              <a:rPr lang="en-US" dirty="0"/>
              <a:t>Single calling convention</a:t>
            </a:r>
            <a:br>
              <a:rPr lang="en-US" dirty="0"/>
            </a:br>
            <a:r>
              <a:rPr lang="en-US" sz="1200" dirty="0">
                <a:hlinkClick r:id="rId2"/>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3"/>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4"/>
              </a:rPr>
              <a:t>https://refspecs.linuxbase.org/elf/x86_64-abi-0.99.pdf</a:t>
            </a:r>
            <a:endParaRPr lang="en-US" sz="1200" dirty="0"/>
          </a:p>
        </p:txBody>
      </p:sp>
    </p:spTree>
    <p:extLst>
      <p:ext uri="{BB962C8B-B14F-4D97-AF65-F5344CB8AC3E}">
        <p14:creationId xmlns:p14="http://schemas.microsoft.com/office/powerpoint/2010/main" val="79615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resource lifetime</a:t>
            </a:r>
          </a:p>
        </p:txBody>
      </p:sp>
    </p:spTree>
    <p:extLst>
      <p:ext uri="{BB962C8B-B14F-4D97-AF65-F5344CB8AC3E}">
        <p14:creationId xmlns:p14="http://schemas.microsoft.com/office/powerpoint/2010/main" val="132015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DCC7-EBDA-F5E2-2B26-A2BEA7189BB2}"/>
              </a:ext>
            </a:extLst>
          </p:cNvPr>
          <p:cNvSpPr>
            <a:spLocks noGrp="1"/>
          </p:cNvSpPr>
          <p:nvPr>
            <p:ph type="title"/>
          </p:nvPr>
        </p:nvSpPr>
        <p:spPr/>
        <p:txBody>
          <a:bodyPr/>
          <a:lstStyle/>
          <a:p>
            <a:r>
              <a:rPr lang="en-US" dirty="0"/>
              <a:t>Managing resource lifetime</a:t>
            </a:r>
            <a:br>
              <a:rPr lang="en-US" dirty="0"/>
            </a:br>
            <a:r>
              <a:rPr lang="en-US" dirty="0"/>
              <a:t>Example: SQLite database</a:t>
            </a:r>
          </a:p>
        </p:txBody>
      </p:sp>
      <p:sp>
        <p:nvSpPr>
          <p:cNvPr id="5" name="Rectangle 2">
            <a:extLst>
              <a:ext uri="{FF2B5EF4-FFF2-40B4-BE49-F238E27FC236}">
                <a16:creationId xmlns:a16="http://schemas.microsoft.com/office/drawing/2014/main" id="{24FE2B41-479A-4DB1-39A3-486F705EC8B6}"/>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script = </a:t>
            </a:r>
            <a:r>
              <a:rPr kumimoji="0" lang="en-US" altLang="en-US" b="0" i="0" u="none" strike="noStrike" cap="none" normalizeH="0" baseline="0" dirty="0">
                <a:ln>
                  <a:noFill/>
                </a:ln>
                <a:solidFill>
                  <a:srgbClr val="8C6C41"/>
                </a:solidFill>
                <a:effectLst/>
                <a:latin typeface="Consolas" panose="020B0609020204030204" pitchFamily="49" charset="0"/>
              </a:rPr>
              <a: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CREATE TABLE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INTEGER,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TEXT);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(47, 'Hello, World!');</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(23, 'Hello, SQLite!');"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err="1">
                <a:ln>
                  <a:noFill/>
                </a:ln>
                <a:solidFill>
                  <a:srgbClr val="8C6C41"/>
                </a:solidFill>
                <a:effectLst/>
                <a:latin typeface="Consolas" panose="020B0609020204030204" pitchFamily="49" charset="0"/>
              </a:rPr>
              <a:t>test.db</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(script);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6" name="Content Placeholder 5" descr="DataGrip with newly created SQLite database open showing the content of the table db_demo">
            <a:extLst>
              <a:ext uri="{FF2B5EF4-FFF2-40B4-BE49-F238E27FC236}">
                <a16:creationId xmlns:a16="http://schemas.microsoft.com/office/drawing/2014/main" id="{2DBD2019-714E-E9D9-1226-43F483E99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716" y="2314562"/>
            <a:ext cx="7634343" cy="3671914"/>
          </a:xfr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1342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Managing resource lifetime</a:t>
            </a:r>
            <a:br>
              <a:rPr lang="en-US" dirty="0"/>
            </a:br>
            <a:r>
              <a:rPr lang="en-US" dirty="0"/>
              <a:t>SQLite API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"sqlite3_open"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"sqlite3_close_v2"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96782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876E-E82C-4D28-9908-1FA096C54E4F}"/>
              </a:ext>
            </a:extLst>
          </p:cNvPr>
          <p:cNvSpPr>
            <a:spLocks noGrp="1"/>
          </p:cNvSpPr>
          <p:nvPr>
            <p:ph type="title"/>
          </p:nvPr>
        </p:nvSpPr>
        <p:spPr/>
        <p:txBody>
          <a:bodyPr/>
          <a:lstStyle/>
          <a:p>
            <a:r>
              <a:rPr lang="en-US" dirty="0"/>
              <a:t>Managing resource lifetime</a:t>
            </a:r>
            <a:br>
              <a:rPr lang="en-US" dirty="0"/>
            </a:br>
            <a:r>
              <a:rPr lang="en-US" dirty="0"/>
              <a:t>What‘s a safe handle?</a:t>
            </a:r>
          </a:p>
        </p:txBody>
      </p:sp>
      <p:sp>
        <p:nvSpPr>
          <p:cNvPr id="3" name="Content Placeholder 2">
            <a:extLst>
              <a:ext uri="{FF2B5EF4-FFF2-40B4-BE49-F238E27FC236}">
                <a16:creationId xmlns:a16="http://schemas.microsoft.com/office/drawing/2014/main" id="{F79FC554-F1CD-7219-87DF-4167EEE41A3F}"/>
              </a:ext>
            </a:extLst>
          </p:cNvPr>
          <p:cNvSpPr>
            <a:spLocks noGrp="1"/>
          </p:cNvSpPr>
          <p:nvPr>
            <p:ph idx="1"/>
          </p:nvPr>
        </p:nvSpPr>
        <p:spPr/>
        <p:txBody>
          <a:bodyPr>
            <a:normAutofit/>
          </a:bodyPr>
          <a:lstStyle/>
          <a:p>
            <a:r>
              <a:rPr lang="en-US" dirty="0"/>
              <a:t>"</a:t>
            </a:r>
            <a:r>
              <a:rPr lang="en-US" i="1" dirty="0"/>
              <a:t>Represents a wrapper class for operating system handles.</a:t>
            </a:r>
            <a:r>
              <a:rPr lang="en-US" dirty="0"/>
              <a:t>"</a:t>
            </a:r>
            <a:br>
              <a:rPr lang="en-US" dirty="0"/>
            </a:br>
            <a:r>
              <a:rPr lang="en-US" sz="1200" dirty="0">
                <a:hlinkClick r:id="rId2"/>
              </a:rPr>
              <a:t>https://learn.microsoft.com/en-us/dotnet/api/system.runtime.interopservices.safehandle</a:t>
            </a:r>
            <a:endParaRPr lang="en-US" sz="1200" dirty="0"/>
          </a:p>
          <a:p>
            <a:r>
              <a:rPr lang="en-US" dirty="0"/>
              <a:t>…but works just as well with pointers! :)</a:t>
            </a:r>
          </a:p>
          <a:p>
            <a:r>
              <a:rPr lang="en-US" dirty="0"/>
              <a:t>Is a </a:t>
            </a:r>
            <a:r>
              <a:rPr lang="en-US" dirty="0" err="1">
                <a:latin typeface="Consolas" panose="020B0609020204030204" pitchFamily="49" charset="0"/>
              </a:rPr>
              <a:t>CriticalFinalizerObject</a:t>
            </a:r>
            <a:br>
              <a:rPr lang="en-US" dirty="0"/>
            </a:br>
            <a:r>
              <a:rPr lang="en-US" sz="1200" dirty="0">
                <a:hlinkClick r:id="rId3"/>
              </a:rPr>
              <a:t>https://learn.microsoft.com/en-us/dotnet/api/system.runtime.constrainedexecution.criticalfinalizerobject</a:t>
            </a:r>
            <a:endParaRPr lang="en-US" sz="1200" dirty="0"/>
          </a:p>
          <a:p>
            <a:r>
              <a:rPr lang="en-US" dirty="0"/>
              <a:t>Runs finalization in a Constrained Execution Regions (.NET Framework only)</a:t>
            </a:r>
            <a:br>
              <a:rPr lang="en-US" dirty="0"/>
            </a:br>
            <a:r>
              <a:rPr lang="en-US" sz="1200" dirty="0">
                <a:hlinkClick r:id="rId4"/>
              </a:rPr>
              <a:t>https://learn.microsoft.com/en-us/dotnet/framework/performance/constrained-execution-regions</a:t>
            </a:r>
            <a:endParaRPr lang="en-US" sz="1200" dirty="0"/>
          </a:p>
          <a:p>
            <a:r>
              <a:rPr lang="en-US" dirty="0"/>
              <a:t>P/Invoke infrastructure reference counts usage</a:t>
            </a:r>
          </a:p>
        </p:txBody>
      </p:sp>
    </p:spTree>
    <p:extLst>
      <p:ext uri="{BB962C8B-B14F-4D97-AF65-F5344CB8AC3E}">
        <p14:creationId xmlns:p14="http://schemas.microsoft.com/office/powerpoint/2010/main" val="114738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D598-7386-2EF8-E8BE-12B33E8E400C}"/>
              </a:ext>
            </a:extLst>
          </p:cNvPr>
          <p:cNvSpPr>
            <a:spLocks noGrp="1"/>
          </p:cNvSpPr>
          <p:nvPr>
            <p:ph type="title"/>
          </p:nvPr>
        </p:nvSpPr>
        <p:spPr/>
        <p:txBody>
          <a:bodyPr/>
          <a:lstStyle/>
          <a:p>
            <a:r>
              <a:rPr lang="en-US"/>
              <a:t>Managing resource lifetime</a:t>
            </a:r>
            <a:br>
              <a:rPr lang="en-US"/>
            </a:br>
            <a:r>
              <a:rPr lang="en-US">
                <a:latin typeface="Consolas" panose="020B0609020204030204" pitchFamily="49" charset="0"/>
              </a:rPr>
              <a:t>SafeDatabaseHandle</a:t>
            </a:r>
          </a:p>
        </p:txBody>
      </p:sp>
      <p:sp>
        <p:nvSpPr>
          <p:cNvPr id="3" name="Rectangle 1">
            <a:extLst>
              <a:ext uri="{FF2B5EF4-FFF2-40B4-BE49-F238E27FC236}">
                <a16:creationId xmlns:a16="http://schemas.microsoft.com/office/drawing/2014/main" id="{EB77A554-754A-892C-6FF5-703F4F8655FB}"/>
              </a:ext>
            </a:extLst>
          </p:cNvPr>
          <p:cNvSpPr>
            <a:spLocks noChangeArrowheads="1"/>
          </p:cNvSpPr>
          <p:nvPr/>
        </p:nvSpPr>
        <p:spPr bwMode="auto">
          <a:xfrm>
            <a:off x="1103312" y="2052920"/>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sealed class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SafeHandle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override bool </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0093A1"/>
                </a:solidFill>
                <a:effectLst/>
                <a:latin typeface="Consolas" panose="020B0609020204030204" pitchFamily="49" charset="0"/>
              </a:rPr>
              <a:t>handle </a:t>
            </a:r>
            <a:r>
              <a:rPr kumimoji="0" lang="en-US" altLang="en-US" b="0" i="0" u="none" strike="noStrike" cap="none" normalizeH="0" baseline="0" dirty="0">
                <a:ln>
                  <a:noFill/>
                </a:ln>
                <a:solidFill>
                  <a:srgbClr val="00855F"/>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true</a:t>
            </a:r>
            <a:r>
              <a:rPr kumimoji="0" lang="en-US" altLang="en-US" b="0" i="0" u="none" strike="noStrike" cap="none" normalizeH="0" baseline="0" dirty="0">
                <a:ln>
                  <a:noFill/>
                </a:ln>
                <a:solidFill>
                  <a:srgbClr val="383838"/>
                </a:solidFill>
                <a:effectLst/>
                <a:latin typeface="Consolas" panose="020B0609020204030204" pitchFamily="49" charset="0"/>
              </a:rPr>
              <a:t>) {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protected override bool </a:t>
            </a:r>
            <a:r>
              <a:rPr kumimoji="0" lang="en-US" altLang="en-US" b="0" i="0" u="none" strike="noStrike" cap="none" normalizeH="0" baseline="0" dirty="0" err="1">
                <a:ln>
                  <a:noFill/>
                </a:ln>
                <a:solidFill>
                  <a:srgbClr val="00855F"/>
                </a:solidFill>
                <a:effectLst/>
                <a:latin typeface="Consolas" panose="020B0609020204030204" pitchFamily="49" charset="0"/>
              </a:rPr>
              <a:t>ReleaseHandle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020"/>
                </a:solidFill>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32487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p:txBody>
          <a:bodyPr/>
          <a:lstStyle/>
          <a:p>
            <a:r>
              <a:rPr lang="en-US"/>
              <a:t>Managing resource lifetime</a:t>
            </a:r>
            <a:br>
              <a:rPr lang="en-US"/>
            </a:br>
            <a:r>
              <a:rPr lang="en-US"/>
              <a:t>Database wrapper class I</a:t>
            </a:r>
          </a:p>
        </p:txBody>
      </p:sp>
      <p:sp>
        <p:nvSpPr>
          <p:cNvPr id="3" name="Rectangle 1">
            <a:extLst>
              <a:ext uri="{FF2B5EF4-FFF2-40B4-BE49-F238E27FC236}">
                <a16:creationId xmlns:a16="http://schemas.microsoft.com/office/drawing/2014/main" id="{AB6E1FCC-8E5F-2E5A-DA2D-915349EBD8DC}"/>
              </a:ext>
            </a:extLst>
          </p:cNvPr>
          <p:cNvSpPr>
            <a:spLocks noChangeArrowheads="1"/>
          </p:cNvSpPr>
          <p:nvPr/>
        </p:nvSpPr>
        <p:spPr bwMode="auto">
          <a:xfrm>
            <a:off x="1103313" y="2052919"/>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sealed class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IDisposable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private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(filename,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"Failed to open database."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finalizer!</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54090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a:xfrm>
            <a:off x="646111" y="455984"/>
            <a:ext cx="9404723" cy="1400530"/>
          </a:xfrm>
        </p:spPr>
        <p:txBody>
          <a:bodyPr/>
          <a:lstStyle/>
          <a:p>
            <a:r>
              <a:rPr lang="en-US"/>
              <a:t>Managing resource lifetime</a:t>
            </a:r>
            <a:br>
              <a:rPr lang="en-US"/>
            </a:br>
            <a:r>
              <a:rPr lang="en-US"/>
              <a:t>Database wrapper class II</a:t>
            </a:r>
          </a:p>
        </p:txBody>
      </p:sp>
      <p:sp>
        <p:nvSpPr>
          <p:cNvPr id="3" name="Rectangle 1">
            <a:extLst>
              <a:ext uri="{FF2B5EF4-FFF2-40B4-BE49-F238E27FC236}">
                <a16:creationId xmlns:a16="http://schemas.microsoft.com/office/drawing/2014/main" id="{55D3A035-061E-4519-1692-E7A906A118F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'disposed' check!</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No need for overloads since the class is sealed.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 </a:t>
            </a:r>
            <a:r>
              <a:rPr kumimoji="0" lang="en-US" altLang="en-US" b="0" i="0" u="none" strike="noStrike" cap="none" normalizeH="0" baseline="0" dirty="0">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false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5A880F4A-9CA6-DD55-4E06-5AA9A6649B42}"/>
              </a:ext>
            </a:extLst>
          </p:cNvPr>
          <p:cNvSpPr txBox="1"/>
          <p:nvPr/>
        </p:nvSpPr>
        <p:spPr>
          <a:xfrm>
            <a:off x="1509928" y="3504327"/>
            <a:ext cx="3160353"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Always call </a:t>
            </a:r>
            <a:r>
              <a:rPr lang="en-US" b="1" dirty="0">
                <a:solidFill>
                  <a:schemeClr val="bg1"/>
                </a:solidFill>
                <a:latin typeface="Consolas" panose="020B0609020204030204" pitchFamily="49" charset="0"/>
              </a:rPr>
              <a:t>Dispose()</a:t>
            </a:r>
            <a:r>
              <a:rPr lang="en-US" b="1" dirty="0">
                <a:solidFill>
                  <a:schemeClr val="bg1"/>
                </a:solidFill>
              </a:rPr>
              <a:t>.</a:t>
            </a:r>
          </a:p>
          <a:p>
            <a:r>
              <a:rPr lang="en-US" b="1" dirty="0">
                <a:solidFill>
                  <a:schemeClr val="bg1"/>
                </a:solidFill>
              </a:rPr>
              <a:t>Do not rely on the finalizer.</a:t>
            </a:r>
          </a:p>
        </p:txBody>
      </p:sp>
    </p:spTree>
    <p:extLst>
      <p:ext uri="{BB962C8B-B14F-4D97-AF65-F5344CB8AC3E}">
        <p14:creationId xmlns:p14="http://schemas.microsoft.com/office/powerpoint/2010/main" val="172722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Callbacks</a:t>
            </a:r>
          </a:p>
        </p:txBody>
      </p:sp>
    </p:spTree>
    <p:extLst>
      <p:ext uri="{BB962C8B-B14F-4D97-AF65-F5344CB8AC3E}">
        <p14:creationId xmlns:p14="http://schemas.microsoft.com/office/powerpoint/2010/main" val="3012039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Callbacks</a:t>
            </a:r>
            <a:br>
              <a:rPr lang="en-US" dirty="0"/>
            </a:br>
            <a:r>
              <a:rPr lang="en-US" dirty="0"/>
              <a:t>The .NET Framework way 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MarshalAs</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UnmanagedType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1" i="0" u="none" strike="noStrike" cap="none" normalizeH="0" baseline="0" dirty="0">
                <a:ln>
                  <a:noFill/>
                </a:ln>
                <a:solidFill>
                  <a:srgbClr val="0093A1">
                    <a:alpha val="25000"/>
                  </a:srgbClr>
                </a:solidFill>
                <a:effectLst/>
                <a:latin typeface="Consolas" panose="020B0609020204030204" pitchFamily="49" charset="0"/>
              </a:rPr>
              <a:t>LPUTF8Str</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string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out </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SafeDatabaseHandle</a:t>
            </a:r>
            <a:r>
              <a:rPr kumimoji="0" lang="en-US" altLang="en-US" b="0" i="0" u="none" strike="noStrike" cap="none" normalizeH="0" baseline="0" dirty="0">
                <a:ln>
                  <a:noFill/>
                </a:ln>
                <a:solidFill>
                  <a:srgbClr val="6B2FBA">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"sqlite3_close_v2"</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Close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300073">
                    <a:alpha val="25000"/>
                  </a:srgbClr>
                </a:solidFill>
                <a:effectLst/>
                <a:latin typeface="Consolas" panose="020B0609020204030204" pitchFamily="49" charset="0"/>
              </a:rPr>
              <a:t>IntPtr</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SQLite One-Step Query Execution Interface">
            <a:extLst>
              <a:ext uri="{FF2B5EF4-FFF2-40B4-BE49-F238E27FC236}">
                <a16:creationId xmlns:a16="http://schemas.microsoft.com/office/drawing/2014/main" id="{B9F548EC-7BBF-FF3A-ECC0-2EB11B790355}"/>
              </a:ext>
            </a:extLst>
          </p:cNvPr>
          <p:cNvPicPr>
            <a:picLocks noChangeAspect="1"/>
          </p:cNvPicPr>
          <p:nvPr/>
        </p:nvPicPr>
        <p:blipFill>
          <a:blip r:embed="rId2"/>
          <a:stretch>
            <a:fillRect/>
          </a:stretch>
        </p:blipFill>
        <p:spPr>
          <a:xfrm>
            <a:off x="1710395" y="2841271"/>
            <a:ext cx="7348000" cy="202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807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FDBA-ADBB-239F-A158-F2CEC1806C5B}"/>
              </a:ext>
            </a:extLst>
          </p:cNvPr>
          <p:cNvSpPr>
            <a:spLocks noGrp="1"/>
          </p:cNvSpPr>
          <p:nvPr>
            <p:ph type="title"/>
          </p:nvPr>
        </p:nvSpPr>
        <p:spPr/>
        <p:txBody>
          <a:bodyPr/>
          <a:lstStyle/>
          <a:p>
            <a:r>
              <a:rPr lang="en-US" dirty="0"/>
              <a:t>What is unsafe code?</a:t>
            </a:r>
            <a:br>
              <a:rPr lang="en-US" dirty="0"/>
            </a:br>
            <a:r>
              <a:rPr lang="en-US" dirty="0"/>
              <a:t>Mutating the immutable</a:t>
            </a:r>
          </a:p>
        </p:txBody>
      </p:sp>
      <p:sp>
        <p:nvSpPr>
          <p:cNvPr id="6" name="Rectangle 3">
            <a:extLst>
              <a:ext uri="{FF2B5EF4-FFF2-40B4-BE49-F238E27FC236}">
                <a16:creationId xmlns:a16="http://schemas.microsoft.com/office/drawing/2014/main" id="{18478F97-948F-AF46-3AB7-0D47D90B108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err="1">
                <a:ln>
                  <a:noFill/>
                </a:ln>
                <a:solidFill>
                  <a:srgbClr val="6B2FBA"/>
                </a:solidFill>
                <a:effectLst/>
                <a:latin typeface="Consolas" panose="020B0609020204030204" pitchFamily="49" charset="0"/>
              </a:rPr>
              <a:t>StringMutation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8C6C41"/>
                </a:solidFill>
                <a:effectLst/>
                <a:latin typeface="Consolas" panose="020B0609020204030204" pitchFamily="49" charset="0"/>
              </a:rPr>
              <a:t>"Hello, World!"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(s); </a:t>
            </a:r>
            <a:r>
              <a:rPr kumimoji="0" lang="en-US" altLang="en-US" b="0" i="1" u="none" strike="noStrike" cap="none" normalizeH="0" baseline="0" dirty="0">
                <a:ln>
                  <a:noFill/>
                </a:ln>
                <a:solidFill>
                  <a:srgbClr val="248700"/>
                </a:solidFill>
                <a:effectLst/>
                <a:latin typeface="Consolas" panose="020B0609020204030204" pitchFamily="49" charset="0"/>
              </a:rPr>
              <a:t>// prints "HELLO, WORLD!"</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1335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EC88-F900-E2CB-9C7F-901B1821D5C6}"/>
              </a:ext>
            </a:extLst>
          </p:cNvPr>
          <p:cNvSpPr>
            <a:spLocks noGrp="1"/>
          </p:cNvSpPr>
          <p:nvPr>
            <p:ph type="title"/>
          </p:nvPr>
        </p:nvSpPr>
        <p:spPr/>
        <p:txBody>
          <a:bodyPr/>
          <a:lstStyle/>
          <a:p>
            <a:r>
              <a:rPr lang="en-US" dirty="0"/>
              <a:t>Callbacks</a:t>
            </a:r>
            <a:br>
              <a:rPr lang="en-US" dirty="0"/>
            </a:br>
            <a:r>
              <a:rPr lang="en-US" dirty="0"/>
              <a:t>The .NET Framework way II</a:t>
            </a:r>
          </a:p>
        </p:txBody>
      </p:sp>
      <p:sp>
        <p:nvSpPr>
          <p:cNvPr id="4" name="Rectangle 1">
            <a:extLst>
              <a:ext uri="{FF2B5EF4-FFF2-40B4-BE49-F238E27FC236}">
                <a16:creationId xmlns:a16="http://schemas.microsoft.com/office/drawing/2014/main" id="{44583B39-D6EA-D2FB-7D16-4CA55BA8BDC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801086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B756-7D29-769B-60F8-8C1FE609DCF4}"/>
              </a:ext>
            </a:extLst>
          </p:cNvPr>
          <p:cNvSpPr>
            <a:spLocks noGrp="1"/>
          </p:cNvSpPr>
          <p:nvPr>
            <p:ph type="title"/>
          </p:nvPr>
        </p:nvSpPr>
        <p:spPr/>
        <p:txBody>
          <a:bodyPr/>
          <a:lstStyle/>
          <a:p>
            <a:r>
              <a:rPr lang="en-US" dirty="0"/>
              <a:t>Callbacks</a:t>
            </a:r>
            <a:br>
              <a:rPr lang="en-US" dirty="0"/>
            </a:br>
            <a:r>
              <a:rPr lang="en-US" dirty="0"/>
              <a:t>The .NET Framework way III</a:t>
            </a:r>
          </a:p>
        </p:txBody>
      </p:sp>
      <p:sp>
        <p:nvSpPr>
          <p:cNvPr id="4" name="Rectangle 1">
            <a:extLst>
              <a:ext uri="{FF2B5EF4-FFF2-40B4-BE49-F238E27FC236}">
                <a16:creationId xmlns:a16="http://schemas.microsoft.com/office/drawing/2014/main" id="{37547000-7A7D-6518-F339-C7BE4933073D}"/>
              </a:ext>
            </a:extLst>
          </p:cNvPr>
          <p:cNvSpPr>
            <a:spLocks noChangeArrowheads="1"/>
          </p:cNvSpPr>
          <p:nvPr/>
        </p:nvSpPr>
        <p:spPr bwMode="auto">
          <a:xfrm>
            <a:off x="1103311"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"SELECT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FROM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(_, columns, values, names)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try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columns;)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(names[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(values[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columns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Environment</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NewLine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Ok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Error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int_column: 47, text_column: Hello, World!&#10;int_column: 23, text_column: Hello, SQLite!">
            <a:extLst>
              <a:ext uri="{FF2B5EF4-FFF2-40B4-BE49-F238E27FC236}">
                <a16:creationId xmlns:a16="http://schemas.microsoft.com/office/drawing/2014/main" id="{03D7FF57-64F4-8C69-1C98-4C8D9EE7FC97}"/>
              </a:ext>
            </a:extLst>
          </p:cNvPr>
          <p:cNvPicPr>
            <a:picLocks noChangeAspect="1"/>
          </p:cNvPicPr>
          <p:nvPr/>
        </p:nvPicPr>
        <p:blipFill>
          <a:blip r:embed="rId2"/>
          <a:stretch>
            <a:fillRect/>
          </a:stretch>
        </p:blipFill>
        <p:spPr>
          <a:xfrm>
            <a:off x="5348472" y="4150657"/>
            <a:ext cx="5629561" cy="12667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95391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3C71-E57F-8632-FEAE-9EF2A5090CE2}"/>
              </a:ext>
            </a:extLst>
          </p:cNvPr>
          <p:cNvSpPr>
            <a:spLocks noGrp="1"/>
          </p:cNvSpPr>
          <p:nvPr>
            <p:ph type="title"/>
          </p:nvPr>
        </p:nvSpPr>
        <p:spPr/>
        <p:txBody>
          <a:bodyPr/>
          <a:lstStyle/>
          <a:p>
            <a:r>
              <a:rPr lang="en-US" dirty="0"/>
              <a:t>Callbacks</a:t>
            </a:r>
            <a:br>
              <a:rPr lang="en-US" dirty="0"/>
            </a:br>
            <a:r>
              <a:rPr lang="en-US" dirty="0"/>
              <a:t>Callback delegate lifetime I</a:t>
            </a:r>
          </a:p>
        </p:txBody>
      </p:sp>
      <p:sp>
        <p:nvSpPr>
          <p:cNvPr id="5" name="TextBox 4">
            <a:extLst>
              <a:ext uri="{FF2B5EF4-FFF2-40B4-BE49-F238E27FC236}">
                <a16:creationId xmlns:a16="http://schemas.microsoft.com/office/drawing/2014/main" id="{35BB9A3C-BEF7-B47F-CA95-C263A4C864A2}"/>
              </a:ext>
            </a:extLst>
          </p:cNvPr>
          <p:cNvSpPr txBox="1"/>
          <p:nvPr/>
        </p:nvSpPr>
        <p:spPr>
          <a:xfrm>
            <a:off x="1103313" y="2052918"/>
            <a:ext cx="8946540" cy="4195481"/>
          </a:xfrm>
          <a:prstGeom prst="rect">
            <a:avLst/>
          </a:prstGeom>
          <a:solidFill>
            <a:srgbClr val="FFFFFF"/>
          </a:solidFill>
          <a:ln w="15875">
            <a:solidFill>
              <a:schemeClr val="accent1"/>
            </a:solidFill>
          </a:ln>
        </p:spPr>
        <p:txBody>
          <a:bodyPr wrap="square">
            <a:no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 </a:t>
            </a:r>
            <a:r>
              <a:rPr lang="en-US" sz="1800" dirty="0">
                <a:solidFill>
                  <a:srgbClr val="6F008A"/>
                </a:solidFill>
                <a:latin typeface="Consolas" panose="020B0609020204030204" pitchFamily="49" charset="0"/>
              </a:rPr>
              <a:t>NULL</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 =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2508708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31AF-CD22-4139-D0F1-ACC0DC328CF1}"/>
              </a:ext>
            </a:extLst>
          </p:cNvPr>
          <p:cNvSpPr>
            <a:spLocks noGrp="1"/>
          </p:cNvSpPr>
          <p:nvPr>
            <p:ph type="title"/>
          </p:nvPr>
        </p:nvSpPr>
        <p:spPr/>
        <p:txBody>
          <a:bodyPr/>
          <a:lstStyle/>
          <a:p>
            <a:r>
              <a:rPr lang="en-US" dirty="0"/>
              <a:t>Callbacks</a:t>
            </a:r>
            <a:br>
              <a:rPr lang="en-US" dirty="0"/>
            </a:br>
            <a:r>
              <a:rPr lang="en-US" dirty="0"/>
              <a:t>Callback delegate lifetime II</a:t>
            </a:r>
          </a:p>
        </p:txBody>
      </p:sp>
      <p:sp>
        <p:nvSpPr>
          <p:cNvPr id="6" name="Rectangle 1">
            <a:extLst>
              <a:ext uri="{FF2B5EF4-FFF2-40B4-BE49-F238E27FC236}">
                <a16:creationId xmlns:a16="http://schemas.microsoft.com/office/drawing/2014/main" id="{FE4F6911-15B4-A11F-3CA5-7AE3DA1AC9B7}"/>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"Hello, .NET!"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SetCallback</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8" name="Picture 7" descr="Console window with output &quot;Hello, .NET!&quot;">
            <a:extLst>
              <a:ext uri="{FF2B5EF4-FFF2-40B4-BE49-F238E27FC236}">
                <a16:creationId xmlns:a16="http://schemas.microsoft.com/office/drawing/2014/main" id="{DCD1866C-9E5F-1CC9-2589-6589BE6C7B9D}"/>
              </a:ext>
            </a:extLst>
          </p:cNvPr>
          <p:cNvPicPr>
            <a:picLocks noChangeAspect="1"/>
          </p:cNvPicPr>
          <p:nvPr/>
        </p:nvPicPr>
        <p:blipFill>
          <a:blip r:embed="rId2"/>
          <a:stretch>
            <a:fillRect/>
          </a:stretch>
        </p:blipFill>
        <p:spPr>
          <a:xfrm>
            <a:off x="3060237" y="4588318"/>
            <a:ext cx="6456236" cy="120386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1560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EEF7-09A9-F1D5-134E-97D441A9DAC1}"/>
              </a:ext>
            </a:extLst>
          </p:cNvPr>
          <p:cNvSpPr>
            <a:spLocks noGrp="1"/>
          </p:cNvSpPr>
          <p:nvPr>
            <p:ph type="title"/>
          </p:nvPr>
        </p:nvSpPr>
        <p:spPr/>
        <p:txBody>
          <a:bodyPr/>
          <a:lstStyle/>
          <a:p>
            <a:r>
              <a:rPr lang="en-US" dirty="0"/>
              <a:t>Callbacks</a:t>
            </a:r>
            <a:br>
              <a:rPr lang="en-US" dirty="0"/>
            </a:br>
            <a:r>
              <a:rPr lang="en-US" dirty="0"/>
              <a:t>Callback delegate lifetime III</a:t>
            </a:r>
          </a:p>
        </p:txBody>
      </p:sp>
      <p:sp>
        <p:nvSpPr>
          <p:cNvPr id="5" name="Rectangle 2">
            <a:extLst>
              <a:ext uri="{FF2B5EF4-FFF2-40B4-BE49-F238E27FC236}">
                <a16:creationId xmlns:a16="http://schemas.microsoft.com/office/drawing/2014/main" id="{FA9A226C-2A32-68B4-09DD-078FE2A08A82}"/>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WaitForPendingFinalizers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Process terminated. A callback was made on a garbage collected delegate of type 'System.Private.CoreLib!System.Action::Invoke'.">
            <a:extLst>
              <a:ext uri="{FF2B5EF4-FFF2-40B4-BE49-F238E27FC236}">
                <a16:creationId xmlns:a16="http://schemas.microsoft.com/office/drawing/2014/main" id="{39ABE327-C600-E32E-57AA-BF4D32B4A01F}"/>
              </a:ext>
            </a:extLst>
          </p:cNvPr>
          <p:cNvPicPr>
            <a:picLocks noChangeAspect="1"/>
          </p:cNvPicPr>
          <p:nvPr/>
        </p:nvPicPr>
        <p:blipFill>
          <a:blip r:embed="rId2"/>
          <a:stretch>
            <a:fillRect/>
          </a:stretch>
        </p:blipFill>
        <p:spPr>
          <a:xfrm>
            <a:off x="4186646" y="2746867"/>
            <a:ext cx="5517833" cy="17259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System warning: Unknown hard error">
            <a:extLst>
              <a:ext uri="{FF2B5EF4-FFF2-40B4-BE49-F238E27FC236}">
                <a16:creationId xmlns:a16="http://schemas.microsoft.com/office/drawing/2014/main" id="{317956A1-90C7-906E-F13D-D73FA4CDC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8332" y="4242601"/>
            <a:ext cx="2895621" cy="144304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5488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A224-B7A4-D559-7B9C-1A5043727AD0}"/>
              </a:ext>
            </a:extLst>
          </p:cNvPr>
          <p:cNvSpPr>
            <a:spLocks noGrp="1"/>
          </p:cNvSpPr>
          <p:nvPr>
            <p:ph type="title"/>
          </p:nvPr>
        </p:nvSpPr>
        <p:spPr/>
        <p:txBody>
          <a:bodyPr/>
          <a:lstStyle/>
          <a:p>
            <a:r>
              <a:rPr lang="en-US" dirty="0"/>
              <a:t>Callbacks</a:t>
            </a:r>
            <a:br>
              <a:rPr lang="en-US" dirty="0"/>
            </a:br>
            <a:r>
              <a:rPr lang="en-US" dirty="0"/>
              <a:t>Callback delegate lifetime VI</a:t>
            </a:r>
          </a:p>
        </p:txBody>
      </p:sp>
      <p:sp>
        <p:nvSpPr>
          <p:cNvPr id="6" name="Rectangle 1">
            <a:extLst>
              <a:ext uri="{FF2B5EF4-FFF2-40B4-BE49-F238E27FC236}">
                <a16:creationId xmlns:a16="http://schemas.microsoft.com/office/drawing/2014/main" id="{A582C859-30B8-4F0C-FBF8-C8111617B1D1}"/>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Let's not wait for the finalizers (.NET 6 on Windows x64)</a:t>
            </a:r>
            <a:br>
              <a:rPr kumimoji="0" lang="en-US" altLang="en-US" b="0" i="1" u="none" strike="noStrike" cap="none" normalizeH="0" baseline="0" dirty="0">
                <a:ln>
                  <a:noFill/>
                </a:ln>
                <a:solidFill>
                  <a:srgbClr val="248700"/>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Callback threw exception of type System.NullReferenceException: Object reference not set to an instance of an object.">
            <a:extLst>
              <a:ext uri="{FF2B5EF4-FFF2-40B4-BE49-F238E27FC236}">
                <a16:creationId xmlns:a16="http://schemas.microsoft.com/office/drawing/2014/main" id="{62E05726-1788-BC4D-8CB9-36ED7B226FFE}"/>
              </a:ext>
            </a:extLst>
          </p:cNvPr>
          <p:cNvPicPr>
            <a:picLocks noChangeAspect="1"/>
          </p:cNvPicPr>
          <p:nvPr/>
        </p:nvPicPr>
        <p:blipFill>
          <a:blip r:embed="rId2"/>
          <a:stretch>
            <a:fillRect/>
          </a:stretch>
        </p:blipFill>
        <p:spPr>
          <a:xfrm>
            <a:off x="3834473" y="3025877"/>
            <a:ext cx="5374958" cy="160305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0521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4B8B-E3DE-3C1E-BE93-350F765E0BAF}"/>
              </a:ext>
            </a:extLst>
          </p:cNvPr>
          <p:cNvSpPr>
            <a:spLocks noGrp="1"/>
          </p:cNvSpPr>
          <p:nvPr>
            <p:ph type="title"/>
          </p:nvPr>
        </p:nvSpPr>
        <p:spPr/>
        <p:txBody>
          <a:bodyPr/>
          <a:lstStyle/>
          <a:p>
            <a:r>
              <a:rPr lang="en-US" dirty="0"/>
              <a:t>Callbacks</a:t>
            </a:r>
            <a:br>
              <a:rPr lang="en-US" dirty="0"/>
            </a:br>
            <a:r>
              <a:rPr lang="en-US" dirty="0"/>
              <a:t>The .NET 5 way I</a:t>
            </a:r>
          </a:p>
        </p:txBody>
      </p:sp>
      <p:sp>
        <p:nvSpPr>
          <p:cNvPr id="4" name="Rectangle 1">
            <a:extLst>
              <a:ext uri="{FF2B5EF4-FFF2-40B4-BE49-F238E27FC236}">
                <a16:creationId xmlns:a16="http://schemas.microsoft.com/office/drawing/2014/main" id="{EF2C9796-F445-132B-6F8F-56F79697172A}"/>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sz="1800"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202020"/>
                </a:solidFill>
                <a:effectLst/>
                <a:latin typeface="Consolas" panose="020B0609020204030204" pitchFamily="49" charset="0"/>
              </a:rPr>
              <a:t>Stdcall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889477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7349-3668-1694-59A3-82EAEF33A19D}"/>
              </a:ext>
            </a:extLst>
          </p:cNvPr>
          <p:cNvSpPr>
            <a:spLocks noGrp="1"/>
          </p:cNvSpPr>
          <p:nvPr>
            <p:ph type="title"/>
          </p:nvPr>
        </p:nvSpPr>
        <p:spPr/>
        <p:txBody>
          <a:bodyPr/>
          <a:lstStyle/>
          <a:p>
            <a:r>
              <a:rPr lang="en-US" dirty="0"/>
              <a:t>Callbacks</a:t>
            </a:r>
            <a:br>
              <a:rPr lang="en-US" dirty="0"/>
            </a:br>
            <a:r>
              <a:rPr lang="en-US" dirty="0"/>
              <a:t>The .NET 5 way II</a:t>
            </a:r>
          </a:p>
        </p:txBody>
      </p:sp>
      <p:sp>
        <p:nvSpPr>
          <p:cNvPr id="4" name="Rectangle 1">
            <a:extLst>
              <a:ext uri="{FF2B5EF4-FFF2-40B4-BE49-F238E27FC236}">
                <a16:creationId xmlns:a16="http://schemas.microsoft.com/office/drawing/2014/main" id="{5A5DC751-9DE1-9238-0C17-DDD5298887B0}"/>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202020"/>
                </a:solidFill>
                <a:effectLst/>
                <a:latin typeface="Consolas" panose="020B0609020204030204" pitchFamily="49" charset="0"/>
              </a:rPr>
              <a:t>Stdcall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071880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11BF-11D7-800F-34D5-0D212A801031}"/>
              </a:ext>
            </a:extLst>
          </p:cNvPr>
          <p:cNvSpPr>
            <a:spLocks noGrp="1"/>
          </p:cNvSpPr>
          <p:nvPr>
            <p:ph type="title"/>
          </p:nvPr>
        </p:nvSpPr>
        <p:spPr/>
        <p:txBody>
          <a:bodyPr/>
          <a:lstStyle/>
          <a:p>
            <a:r>
              <a:rPr lang="en-US" dirty="0"/>
              <a:t>Callbacks</a:t>
            </a:r>
            <a:br>
              <a:rPr lang="en-US" dirty="0"/>
            </a:br>
            <a:r>
              <a:rPr lang="en-US" dirty="0"/>
              <a:t>The .NET 5 way III</a:t>
            </a:r>
          </a:p>
        </p:txBody>
      </p:sp>
      <p:sp>
        <p:nvSpPr>
          <p:cNvPr id="5" name="Rectangle 2">
            <a:extLst>
              <a:ext uri="{FF2B5EF4-FFF2-40B4-BE49-F238E27FC236}">
                <a16:creationId xmlns:a16="http://schemas.microsoft.com/office/drawing/2014/main" id="{09384147-C6FD-683F-F4D0-3B15AAA646A3}"/>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F54D6"/>
                </a:solidFill>
                <a:effectLst/>
                <a:latin typeface="Consolas" panose="020B0609020204030204" pitchFamily="49" charset="0"/>
              </a:rPr>
              <a:t>unsafe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db.</a:t>
            </a:r>
            <a:r>
              <a:rPr kumimoji="0" lang="en-US" altLang="en-US" sz="1400" b="0" i="0" u="none" strike="noStrike" cap="none" normalizeH="0" baseline="0" dirty="0" err="1">
                <a:ln>
                  <a:noFill/>
                </a:ln>
                <a:solidFill>
                  <a:srgbClr val="00855F"/>
                </a:solidFill>
                <a:effectLst/>
                <a:latin typeface="Consolas" panose="020B0609020204030204" pitchFamily="49" charset="0"/>
              </a:rPr>
              <a:t>Execute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"SELECT </a:t>
            </a:r>
            <a:r>
              <a:rPr kumimoji="0" lang="en-US" altLang="en-US" sz="1400" b="0" i="0" u="none" strike="noStrike" cap="none" normalizeH="0" baseline="0" dirty="0" err="1">
                <a:ln>
                  <a:noFill/>
                </a:ln>
                <a:solidFill>
                  <a:srgbClr val="8C6C41"/>
                </a:solidFill>
                <a:effectLst/>
                <a:latin typeface="Consolas" panose="020B0609020204030204" pitchFamily="49" charset="0"/>
              </a:rPr>
              <a:t>int_column</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err="1">
                <a:ln>
                  <a:noFill/>
                </a:ln>
                <a:solidFill>
                  <a:srgbClr val="8C6C41"/>
                </a:solidFill>
                <a:effectLst/>
                <a:latin typeface="Consolas" panose="020B0609020204030204" pitchFamily="49" charset="0"/>
              </a:rPr>
              <a:t>text_column</a:t>
            </a:r>
            <a:r>
              <a:rPr kumimoji="0" lang="en-US" altLang="en-US" sz="1400" b="0" i="0" u="none" strike="noStrike" cap="none" normalizeH="0" baseline="0" dirty="0">
                <a:ln>
                  <a:noFill/>
                </a:ln>
                <a:solidFill>
                  <a:srgbClr val="8C6C41"/>
                </a:solidFill>
                <a:effectLst/>
                <a:latin typeface="Consolas" panose="020B0609020204030204" pitchFamily="49" charset="0"/>
              </a:rPr>
              <a:t> FROM </a:t>
            </a:r>
            <a:r>
              <a:rPr kumimoji="0" lang="en-US" altLang="en-US" sz="1400" b="0" i="0" u="none" strike="noStrike" cap="none" normalizeH="0" baseline="0" dirty="0" err="1">
                <a:ln>
                  <a:noFill/>
                </a:ln>
                <a:solidFill>
                  <a:srgbClr val="8C6C41"/>
                </a:solidFill>
                <a:effectLst/>
                <a:latin typeface="Consolas" panose="020B0609020204030204" pitchFamily="49" charset="0"/>
              </a:rPr>
              <a:t>db_demo</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 &amp;</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UnmanagedCallersOnly</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CallConvs</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new</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err="1">
                <a:ln>
                  <a:noFill/>
                </a:ln>
                <a:solidFill>
                  <a:srgbClr val="0F54D6"/>
                </a:solidFill>
                <a:effectLst/>
                <a:latin typeface="Consolas" panose="020B0609020204030204" pitchFamily="49" charset="0"/>
              </a:rPr>
              <a:t>typeof</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CallConvStdcall</a:t>
            </a: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0F54D6"/>
                </a:solidFill>
                <a:effectLst/>
                <a:latin typeface="Consolas" panose="020B0609020204030204" pitchFamily="49" charset="0"/>
              </a:rPr>
              <a:t>static unsafe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a:ln>
                  <a:noFill/>
                </a:ln>
                <a:solidFill>
                  <a:srgbClr val="300073"/>
                </a:solidFill>
                <a:effectLst/>
                <a:latin typeface="Consolas" panose="020B0609020204030204" pitchFamily="49" charset="0"/>
              </a:rPr>
              <a:t> </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83838"/>
                </a:solidFill>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void</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ptr</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a:ln>
                  <a:noFill/>
                </a:ln>
                <a:solidFill>
                  <a:srgbClr val="383838"/>
                </a:solidFill>
                <a:effectLst/>
                <a:latin typeface="Consolas" panose="020B0609020204030204" pitchFamily="49" charset="0"/>
              </a:rPr>
              <a:t>columns,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values,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names)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try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for </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a:ln>
                  <a:noFill/>
                </a:ln>
                <a:solidFill>
                  <a:srgbClr val="AB2F6B"/>
                </a:solidFill>
                <a:effectLst/>
                <a:latin typeface="Consolas" panose="020B0609020204030204" pitchFamily="49" charset="0"/>
              </a:rPr>
              <a:t>0</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&lt; columns;)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(names[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(values[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columns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Environment</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NewLine</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Ok</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catch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Error</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9279316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Further resources</a:t>
            </a:r>
          </a:p>
        </p:txBody>
      </p:sp>
    </p:spTree>
    <p:extLst>
      <p:ext uri="{BB962C8B-B14F-4D97-AF65-F5344CB8AC3E}">
        <p14:creationId xmlns:p14="http://schemas.microsoft.com/office/powerpoint/2010/main" val="1980333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36A0-41B0-8D9D-D99B-94F20F475E82}"/>
              </a:ext>
            </a:extLst>
          </p:cNvPr>
          <p:cNvSpPr>
            <a:spLocks noGrp="1"/>
          </p:cNvSpPr>
          <p:nvPr>
            <p:ph type="title"/>
          </p:nvPr>
        </p:nvSpPr>
        <p:spPr>
          <a:xfrm>
            <a:off x="646111" y="455984"/>
            <a:ext cx="9404723" cy="1400530"/>
          </a:xfrm>
        </p:spPr>
        <p:txBody>
          <a:bodyPr/>
          <a:lstStyle/>
          <a:p>
            <a:r>
              <a:rPr lang="en-US"/>
              <a:t>What is unsafe code?</a:t>
            </a:r>
            <a:br>
              <a:rPr lang="en-US"/>
            </a:br>
            <a:r>
              <a:rPr lang="en-US"/>
              <a:t>Code that can break the rules!</a:t>
            </a:r>
          </a:p>
        </p:txBody>
      </p:sp>
      <p:sp>
        <p:nvSpPr>
          <p:cNvPr id="3" name="Rectangle 1">
            <a:extLst>
              <a:ext uri="{FF2B5EF4-FFF2-40B4-BE49-F238E27FC236}">
                <a16:creationId xmlns:a16="http://schemas.microsoft.com/office/drawing/2014/main" id="{E9C85BB8-4A0D-6CA8-E454-DF842FCC72F3}"/>
              </a:ext>
            </a:extLst>
          </p:cNvPr>
          <p:cNvSpPr>
            <a:spLocks noChangeArrowheads="1"/>
          </p:cNvSpPr>
          <p:nvPr/>
        </p:nvSpPr>
        <p:spPr bwMode="auto">
          <a:xfrm>
            <a:off x="1103312" y="2059451"/>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ABFC38E-CDA0-A4A5-3CA8-D45E46537BE8}"/>
              </a:ext>
            </a:extLst>
          </p:cNvPr>
          <p:cNvSpPr txBox="1"/>
          <p:nvPr/>
        </p:nvSpPr>
        <p:spPr>
          <a:xfrm>
            <a:off x="2233438" y="2967335"/>
            <a:ext cx="2515435" cy="923330"/>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Please don‘t try this </a:t>
            </a:r>
            <a:r>
              <a:rPr lang="en-US" b="1" strike="dblStrike" dirty="0">
                <a:solidFill>
                  <a:schemeClr val="bg1"/>
                </a:solidFill>
              </a:rPr>
              <a:t>at home</a:t>
            </a:r>
            <a:r>
              <a:rPr lang="en-US" b="1" dirty="0">
                <a:solidFill>
                  <a:schemeClr val="bg1"/>
                </a:solidFill>
              </a:rPr>
              <a:t> in your own codebase.</a:t>
            </a:r>
          </a:p>
        </p:txBody>
      </p:sp>
      <p:sp>
        <p:nvSpPr>
          <p:cNvPr id="6" name="TextBox 5">
            <a:extLst>
              <a:ext uri="{FF2B5EF4-FFF2-40B4-BE49-F238E27FC236}">
                <a16:creationId xmlns:a16="http://schemas.microsoft.com/office/drawing/2014/main" id="{204DF2A3-547D-9168-4906-119B4C675BEF}"/>
              </a:ext>
            </a:extLst>
          </p:cNvPr>
          <p:cNvSpPr txBox="1"/>
          <p:nvPr/>
        </p:nvSpPr>
        <p:spPr>
          <a:xfrm>
            <a:off x="4107173" y="3761864"/>
            <a:ext cx="3475006" cy="1200329"/>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If you absolutely have to try this in your own codebase, please ask a senior engineer for supervision.</a:t>
            </a:r>
          </a:p>
        </p:txBody>
      </p:sp>
    </p:spTree>
    <p:extLst>
      <p:ext uri="{BB962C8B-B14F-4D97-AF65-F5344CB8AC3E}">
        <p14:creationId xmlns:p14="http://schemas.microsoft.com/office/powerpoint/2010/main" val="27483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87E0-0A0E-25A4-9A7B-E35A9DAAA0E0}"/>
              </a:ext>
            </a:extLst>
          </p:cNvPr>
          <p:cNvSpPr>
            <a:spLocks noGrp="1"/>
          </p:cNvSpPr>
          <p:nvPr>
            <p:ph type="title"/>
          </p:nvPr>
        </p:nvSpPr>
        <p:spPr/>
        <p:txBody>
          <a:bodyPr/>
          <a:lstStyle/>
          <a:p>
            <a:r>
              <a:rPr lang="en-US" dirty="0"/>
              <a:t>Further resources</a:t>
            </a:r>
            <a:br>
              <a:rPr lang="en-US" dirty="0"/>
            </a:br>
            <a:r>
              <a:rPr lang="en-US" dirty="0"/>
              <a:t>Microsoft Learn</a:t>
            </a:r>
          </a:p>
        </p:txBody>
      </p:sp>
      <p:sp>
        <p:nvSpPr>
          <p:cNvPr id="3" name="Content Placeholder 2">
            <a:extLst>
              <a:ext uri="{FF2B5EF4-FFF2-40B4-BE49-F238E27FC236}">
                <a16:creationId xmlns:a16="http://schemas.microsoft.com/office/drawing/2014/main" id="{59453B05-3DBF-8C4C-5BE5-5A2524EE1BF9}"/>
              </a:ext>
            </a:extLst>
          </p:cNvPr>
          <p:cNvSpPr>
            <a:spLocks noGrp="1"/>
          </p:cNvSpPr>
          <p:nvPr>
            <p:ph idx="1"/>
          </p:nvPr>
        </p:nvSpPr>
        <p:spPr/>
        <p:txBody>
          <a:bodyPr/>
          <a:lstStyle/>
          <a:p>
            <a:r>
              <a:rPr lang="en-US" i="1" dirty="0"/>
              <a:t>Unsafe code, pointer types, and function pointers</a:t>
            </a:r>
            <a:br>
              <a:rPr lang="en-US" dirty="0"/>
            </a:br>
            <a:r>
              <a:rPr lang="en-US" sz="1200" dirty="0">
                <a:hlinkClick r:id="rId2"/>
              </a:rPr>
              <a:t>https://learn.microsoft.com/en-us/dotnet/csharp/language-reference/unsafe-code</a:t>
            </a:r>
            <a:endParaRPr lang="en-US" sz="1200" dirty="0"/>
          </a:p>
          <a:p>
            <a:r>
              <a:rPr lang="en-US" i="1" dirty="0"/>
              <a:t>Unsafe code</a:t>
            </a:r>
            <a:r>
              <a:rPr lang="en-US" dirty="0"/>
              <a:t> (C# language specification)</a:t>
            </a:r>
            <a:br>
              <a:rPr lang="en-US" dirty="0"/>
            </a:br>
            <a:r>
              <a:rPr lang="en-US" sz="1200" dirty="0">
                <a:hlinkClick r:id="rId3"/>
              </a:rPr>
              <a:t>https://learn.microsoft.com/en-us/dotnet/csharp/language-reference/language-specification/unsafe-code</a:t>
            </a:r>
            <a:endParaRPr lang="en-US" sz="1200" dirty="0"/>
          </a:p>
          <a:p>
            <a:r>
              <a:rPr lang="en-US" i="1" dirty="0"/>
              <a:t>Native interoperability</a:t>
            </a:r>
            <a:br>
              <a:rPr lang="en-US" dirty="0"/>
            </a:br>
            <a:r>
              <a:rPr lang="en-US" sz="1200" dirty="0">
                <a:hlinkClick r:id="rId4"/>
              </a:rPr>
              <a:t>https://learn.microsoft.com/en-us/dotnet/standard/native-interop/</a:t>
            </a:r>
            <a:endParaRPr lang="en-US" sz="1200" dirty="0"/>
          </a:p>
        </p:txBody>
      </p:sp>
    </p:spTree>
    <p:extLst>
      <p:ext uri="{BB962C8B-B14F-4D97-AF65-F5344CB8AC3E}">
        <p14:creationId xmlns:p14="http://schemas.microsoft.com/office/powerpoint/2010/main" val="370744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Questions?</a:t>
            </a:r>
          </a:p>
        </p:txBody>
      </p:sp>
      <p:pic>
        <p:nvPicPr>
          <p:cNvPr id="3" name="Picture 2" descr="GitHub">
            <a:extLst>
              <a:ext uri="{FF2B5EF4-FFF2-40B4-BE49-F238E27FC236}">
                <a16:creationId xmlns:a16="http://schemas.microsoft.com/office/drawing/2014/main" id="{29B12B77-0EED-C756-22C8-6C8E5EDEE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4" name="TextBox 3">
            <a:extLst>
              <a:ext uri="{FF2B5EF4-FFF2-40B4-BE49-F238E27FC236}">
                <a16:creationId xmlns:a16="http://schemas.microsoft.com/office/drawing/2014/main" id="{6B8471E3-9146-8ED9-8175-0660582F81E8}"/>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6" name="Picture 5" descr="LinkedIn">
            <a:extLst>
              <a:ext uri="{FF2B5EF4-FFF2-40B4-BE49-F238E27FC236}">
                <a16:creationId xmlns:a16="http://schemas.microsoft.com/office/drawing/2014/main" id="{7D98E4BD-5402-43AA-9908-E267E4745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5" name="TextBox 4">
            <a:extLst>
              <a:ext uri="{FF2B5EF4-FFF2-40B4-BE49-F238E27FC236}">
                <a16:creationId xmlns:a16="http://schemas.microsoft.com/office/drawing/2014/main" id="{B1D6468B-2C26-1307-0433-2A67BD6787E4}"/>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8" name="Picture 7" descr="Twitter">
            <a:extLst>
              <a:ext uri="{FF2B5EF4-FFF2-40B4-BE49-F238E27FC236}">
                <a16:creationId xmlns:a16="http://schemas.microsoft.com/office/drawing/2014/main" id="{F16C749F-DD8B-78D1-C6C9-72359231BF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6126480"/>
            <a:ext cx="274320" cy="274320"/>
          </a:xfrm>
          <a:prstGeom prst="rect">
            <a:avLst/>
          </a:prstGeom>
        </p:spPr>
      </p:pic>
      <p:sp>
        <p:nvSpPr>
          <p:cNvPr id="7" name="TextBox 6">
            <a:extLst>
              <a:ext uri="{FF2B5EF4-FFF2-40B4-BE49-F238E27FC236}">
                <a16:creationId xmlns:a16="http://schemas.microsoft.com/office/drawing/2014/main" id="{EDD6CCD0-31CF-5DBF-6C0A-518339E8E5BA}"/>
              </a:ext>
            </a:extLst>
          </p:cNvPr>
          <p:cNvSpPr txBox="1"/>
          <p:nvPr/>
        </p:nvSpPr>
        <p:spPr>
          <a:xfrm>
            <a:off x="800100" y="6064431"/>
            <a:ext cx="3457641" cy="400110"/>
          </a:xfrm>
          <a:prstGeom prst="rect">
            <a:avLst/>
          </a:prstGeom>
          <a:noFill/>
        </p:spPr>
        <p:txBody>
          <a:bodyPr wrap="square" rtlCol="0">
            <a:spAutoFit/>
          </a:bodyPr>
          <a:lstStyle/>
          <a:p>
            <a:r>
              <a:rPr lang="en-US" sz="2000" dirty="0" err="1"/>
              <a:t>denniscdietrich</a:t>
            </a:r>
            <a:endParaRPr lang="en-US" sz="2000" dirty="0"/>
          </a:p>
        </p:txBody>
      </p:sp>
    </p:spTree>
    <p:extLst>
      <p:ext uri="{BB962C8B-B14F-4D97-AF65-F5344CB8AC3E}">
        <p14:creationId xmlns:p14="http://schemas.microsoft.com/office/powerpoint/2010/main" val="18707712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Thanks for listening!</a:t>
            </a:r>
          </a:p>
        </p:txBody>
      </p:sp>
      <p:pic>
        <p:nvPicPr>
          <p:cNvPr id="5" name="Picture 4" descr="GitHub">
            <a:extLst>
              <a:ext uri="{FF2B5EF4-FFF2-40B4-BE49-F238E27FC236}">
                <a16:creationId xmlns:a16="http://schemas.microsoft.com/office/drawing/2014/main" id="{C9112408-9719-E440-BC6C-BA3E3E65E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6" name="TextBox 5">
            <a:extLst>
              <a:ext uri="{FF2B5EF4-FFF2-40B4-BE49-F238E27FC236}">
                <a16:creationId xmlns:a16="http://schemas.microsoft.com/office/drawing/2014/main" id="{F2FAD6ED-B45F-E480-52EB-49AC0568C9BA}"/>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20" name="Picture 19" descr="LinkedIn">
            <a:extLst>
              <a:ext uri="{FF2B5EF4-FFF2-40B4-BE49-F238E27FC236}">
                <a16:creationId xmlns:a16="http://schemas.microsoft.com/office/drawing/2014/main" id="{4FA14B23-7ADB-953A-F57A-3E44D463F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18" name="TextBox 17">
            <a:extLst>
              <a:ext uri="{FF2B5EF4-FFF2-40B4-BE49-F238E27FC236}">
                <a16:creationId xmlns:a16="http://schemas.microsoft.com/office/drawing/2014/main" id="{CF7F53EC-6158-915C-CFC1-D4626D193755}"/>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26" name="Picture 25" descr="Twitter">
            <a:extLst>
              <a:ext uri="{FF2B5EF4-FFF2-40B4-BE49-F238E27FC236}">
                <a16:creationId xmlns:a16="http://schemas.microsoft.com/office/drawing/2014/main" id="{E7AAD714-7A4D-FABA-7D6C-B2446830DB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6126480"/>
            <a:ext cx="274320" cy="274320"/>
          </a:xfrm>
          <a:prstGeom prst="rect">
            <a:avLst/>
          </a:prstGeom>
        </p:spPr>
      </p:pic>
      <p:sp>
        <p:nvSpPr>
          <p:cNvPr id="24" name="TextBox 23">
            <a:extLst>
              <a:ext uri="{FF2B5EF4-FFF2-40B4-BE49-F238E27FC236}">
                <a16:creationId xmlns:a16="http://schemas.microsoft.com/office/drawing/2014/main" id="{A04B5C49-8425-CBED-2FE0-96A50C78E05B}"/>
              </a:ext>
            </a:extLst>
          </p:cNvPr>
          <p:cNvSpPr txBox="1"/>
          <p:nvPr/>
        </p:nvSpPr>
        <p:spPr>
          <a:xfrm>
            <a:off x="800100" y="6064431"/>
            <a:ext cx="3457641" cy="400110"/>
          </a:xfrm>
          <a:prstGeom prst="rect">
            <a:avLst/>
          </a:prstGeom>
          <a:noFill/>
        </p:spPr>
        <p:txBody>
          <a:bodyPr wrap="square" rtlCol="0">
            <a:spAutoFit/>
          </a:bodyPr>
          <a:lstStyle/>
          <a:p>
            <a:r>
              <a:rPr lang="en-US" sz="2000" dirty="0" err="1"/>
              <a:t>denniscdietrich</a:t>
            </a:r>
            <a:endParaRPr lang="en-US" sz="2000" dirty="0"/>
          </a:p>
        </p:txBody>
      </p:sp>
    </p:spTree>
    <p:extLst>
      <p:ext uri="{BB962C8B-B14F-4D97-AF65-F5344CB8AC3E}">
        <p14:creationId xmlns:p14="http://schemas.microsoft.com/office/powerpoint/2010/main" val="412430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3F12-D621-0E5F-6FD5-28222E51CBF7}"/>
              </a:ext>
            </a:extLst>
          </p:cNvPr>
          <p:cNvSpPr>
            <a:spLocks noGrp="1"/>
          </p:cNvSpPr>
          <p:nvPr>
            <p:ph type="title"/>
          </p:nvPr>
        </p:nvSpPr>
        <p:spPr/>
        <p:txBody>
          <a:bodyPr/>
          <a:lstStyle/>
          <a:p>
            <a:r>
              <a:rPr lang="en-US"/>
              <a:t>What is unsafe code?</a:t>
            </a:r>
            <a:br>
              <a:rPr lang="en-US"/>
            </a:br>
            <a:r>
              <a:rPr lang="en-US"/>
              <a:t>According to the specification</a:t>
            </a:r>
          </a:p>
        </p:txBody>
      </p:sp>
      <p:sp>
        <p:nvSpPr>
          <p:cNvPr id="3" name="Content Placeholder 2">
            <a:extLst>
              <a:ext uri="{FF2B5EF4-FFF2-40B4-BE49-F238E27FC236}">
                <a16:creationId xmlns:a16="http://schemas.microsoft.com/office/drawing/2014/main" id="{8AD88C11-F452-50B4-9E9B-C424BFF0263F}"/>
              </a:ext>
            </a:extLst>
          </p:cNvPr>
          <p:cNvSpPr>
            <a:spLocks noGrp="1"/>
          </p:cNvSpPr>
          <p:nvPr>
            <p:ph idx="1"/>
          </p:nvPr>
        </p:nvSpPr>
        <p:spPr/>
        <p:txBody>
          <a:bodyPr/>
          <a:lstStyle/>
          <a:p>
            <a:pPr marL="0" indent="0">
              <a:buNone/>
            </a:pPr>
            <a:r>
              <a:rPr lang="en-US" dirty="0"/>
              <a:t>"</a:t>
            </a:r>
            <a:r>
              <a:rPr lang="en-US" i="1" dirty="0"/>
              <a:t>In unsafe code, it is possible to declare and operate on pointers, to perform conversions between pointers and integral types, to take the address of variables, and so forth. In a sense, writing unsafe code is much like writing C code within a C# program.</a:t>
            </a:r>
            <a:r>
              <a:rPr lang="en-US" dirty="0"/>
              <a:t>"</a:t>
            </a:r>
          </a:p>
          <a:p>
            <a:pPr marL="0" indent="0">
              <a:buNone/>
            </a:pPr>
            <a:r>
              <a:rPr lang="en-US" sz="1200" dirty="0">
                <a:hlinkClick r:id="rId2"/>
              </a:rPr>
              <a:t>https://learn.microsoft.com/en-us/dotnet/csharp/language-reference/language-specification/unsafe-code</a:t>
            </a:r>
            <a:endParaRPr lang="en-US" sz="1200" dirty="0"/>
          </a:p>
        </p:txBody>
      </p:sp>
    </p:spTree>
    <p:extLst>
      <p:ext uri="{BB962C8B-B14F-4D97-AF65-F5344CB8AC3E}">
        <p14:creationId xmlns:p14="http://schemas.microsoft.com/office/powerpoint/2010/main" val="337552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9AFA-E27E-4332-1E32-AE5FD1C09F06}"/>
              </a:ext>
            </a:extLst>
          </p:cNvPr>
          <p:cNvSpPr>
            <a:spLocks noGrp="1"/>
          </p:cNvSpPr>
          <p:nvPr>
            <p:ph type="title"/>
          </p:nvPr>
        </p:nvSpPr>
        <p:spPr/>
        <p:txBody>
          <a:bodyPr/>
          <a:lstStyle/>
          <a:p>
            <a:r>
              <a:rPr lang="en-US"/>
              <a:t>What is unsafe code?</a:t>
            </a:r>
            <a:br>
              <a:rPr lang="en-US"/>
            </a:br>
            <a:r>
              <a:rPr lang="en-US"/>
              <a:t>New bugs!</a:t>
            </a:r>
          </a:p>
        </p:txBody>
      </p:sp>
      <p:sp>
        <p:nvSpPr>
          <p:cNvPr id="3" name="Content Placeholder 2">
            <a:extLst>
              <a:ext uri="{FF2B5EF4-FFF2-40B4-BE49-F238E27FC236}">
                <a16:creationId xmlns:a16="http://schemas.microsoft.com/office/drawing/2014/main" id="{D76B249D-E2BF-429F-3552-CB2D44D80BDA}"/>
              </a:ext>
            </a:extLst>
          </p:cNvPr>
          <p:cNvSpPr>
            <a:spLocks noGrp="1"/>
          </p:cNvSpPr>
          <p:nvPr>
            <p:ph idx="1"/>
          </p:nvPr>
        </p:nvSpPr>
        <p:spPr/>
        <p:txBody>
          <a:bodyPr/>
          <a:lstStyle/>
          <a:p>
            <a:r>
              <a:rPr lang="en-US" dirty="0"/>
              <a:t>Buffer overflows</a:t>
            </a:r>
          </a:p>
          <a:p>
            <a:r>
              <a:rPr lang="en-US" dirty="0"/>
              <a:t>Access violations</a:t>
            </a:r>
          </a:p>
          <a:p>
            <a:r>
              <a:rPr lang="en-US" dirty="0"/>
              <a:t>Stack and heap corruptions</a:t>
            </a:r>
          </a:p>
          <a:p>
            <a:r>
              <a:rPr lang="en-US" dirty="0"/>
              <a:t>Dangling pointers</a:t>
            </a:r>
          </a:p>
          <a:p>
            <a:pPr lvl="1"/>
            <a:r>
              <a:rPr lang="en-US" dirty="0"/>
              <a:t>Use after free</a:t>
            </a:r>
          </a:p>
          <a:p>
            <a:pPr lvl="1"/>
            <a:r>
              <a:rPr lang="en-US" dirty="0"/>
              <a:t>Use after relocation</a:t>
            </a:r>
          </a:p>
          <a:p>
            <a:r>
              <a:rPr lang="en-US" dirty="0"/>
              <a:t>Memory leaks</a:t>
            </a:r>
          </a:p>
        </p:txBody>
      </p:sp>
    </p:spTree>
    <p:extLst>
      <p:ext uri="{BB962C8B-B14F-4D97-AF65-F5344CB8AC3E}">
        <p14:creationId xmlns:p14="http://schemas.microsoft.com/office/powerpoint/2010/main" val="18021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Unsafe C# features</a:t>
            </a:r>
          </a:p>
        </p:txBody>
      </p:sp>
    </p:spTree>
    <p:extLst>
      <p:ext uri="{BB962C8B-B14F-4D97-AF65-F5344CB8AC3E}">
        <p14:creationId xmlns:p14="http://schemas.microsoft.com/office/powerpoint/2010/main" val="36970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4B2-FFB6-EE1C-988E-6AA242BCC521}"/>
              </a:ext>
            </a:extLst>
          </p:cNvPr>
          <p:cNvSpPr>
            <a:spLocks noGrp="1"/>
          </p:cNvSpPr>
          <p:nvPr>
            <p:ph type="title"/>
          </p:nvPr>
        </p:nvSpPr>
        <p:spPr/>
        <p:txBody>
          <a:bodyPr/>
          <a:lstStyle/>
          <a:p>
            <a:r>
              <a:rPr lang="en-US" dirty="0"/>
              <a:t>Unsafe C# features</a:t>
            </a:r>
            <a:br>
              <a:rPr lang="en-US" dirty="0"/>
            </a:br>
            <a:r>
              <a:rPr lang="en-US" dirty="0"/>
              <a:t>Breaking down the example</a:t>
            </a:r>
          </a:p>
        </p:txBody>
      </p:sp>
      <p:sp>
        <p:nvSpPr>
          <p:cNvPr id="3" name="Rectangle 1">
            <a:extLst>
              <a:ext uri="{FF2B5EF4-FFF2-40B4-BE49-F238E27FC236}">
                <a16:creationId xmlns:a16="http://schemas.microsoft.com/office/drawing/2014/main" id="{9A2B9913-2A0C-7BA6-6AF4-0593E20E1857}"/>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Method is declared unsafe</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i="0" u="none" strike="noStrike" cap="none" normalizeH="0" baseline="0" dirty="0" err="1">
                <a:ln>
                  <a:noFill/>
                </a:ln>
                <a:solidFill>
                  <a:srgbClr val="00855F"/>
                </a:solidFill>
                <a:effectLst/>
                <a:latin typeface="Consolas" panose="020B0609020204030204" pitchFamily="49" charset="0"/>
              </a:rPr>
              <a:t>AsciiToUpper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this string </a:t>
            </a:r>
            <a:r>
              <a:rPr kumimoji="0" lang="en-US" altLang="en-US" i="0" u="none" strike="noStrike" cap="none" normalizeH="0" baseline="0" dirty="0">
                <a:ln>
                  <a:noFill/>
                </a:ln>
                <a:solidFill>
                  <a:srgbClr val="383838"/>
                </a:solidFill>
                <a:effectLst/>
                <a:latin typeface="Consolas" panose="020B0609020204030204" pitchFamily="49" charset="0"/>
              </a:rPr>
              <a:t>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Pins string and gets 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 of first element of char array</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fixed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 p = 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for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int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AB2F6B"/>
                </a:solidFill>
                <a:effectLst/>
                <a:latin typeface="Consolas" panose="020B0609020204030204" pitchFamily="49" charset="0"/>
              </a:rPr>
              <a:t>0</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err="1">
                <a:ln>
                  <a:noFill/>
                </a:ln>
                <a:solidFill>
                  <a:srgbClr val="383838"/>
                </a:solidFill>
                <a:effectLst/>
                <a:latin typeface="Consolas" panose="020B0609020204030204" pitchFamily="49" charset="0"/>
              </a:rPr>
              <a:t>s.</a:t>
            </a:r>
            <a:r>
              <a:rPr kumimoji="0" lang="en-US" altLang="en-US" i="0" u="none" strike="noStrike" cap="none" normalizeH="0" baseline="0" dirty="0" err="1">
                <a:ln>
                  <a:noFill/>
                </a:ln>
                <a:solidFill>
                  <a:srgbClr val="0093A1"/>
                </a:solidFill>
                <a:effectLst/>
                <a:latin typeface="Consolas" panose="020B0609020204030204" pitchFamily="49" charset="0"/>
              </a:rPr>
              <a:t>Length</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Pointer element access</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if </a:t>
            </a:r>
            <a:r>
              <a:rPr kumimoji="0" lang="en-US" altLang="en-US" i="0" u="none" strike="noStrike" cap="none" normalizeH="0" baseline="0" dirty="0">
                <a:ln>
                  <a:noFill/>
                </a:ln>
                <a:solidFill>
                  <a:srgbClr val="383838"/>
                </a:solidFill>
                <a:effectLst/>
                <a:latin typeface="Consolas" panose="020B0609020204030204" pitchFamily="49" charset="0"/>
              </a:rPr>
              <a:t>(p[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&gt;= </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&amp;&amp;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a:ln>
                  <a:noFill/>
                </a:ln>
                <a:solidFill>
                  <a:srgbClr val="8C6C41"/>
                </a:solidFill>
                <a:effectLst/>
                <a:latin typeface="Consolas" panose="020B0609020204030204" pitchFamily="49" charset="0"/>
              </a:rPr>
              <a:t>'z'</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8C6C41"/>
                </a:solidFill>
                <a:effectLst/>
                <a:latin typeface="Consolas" panose="020B0609020204030204" pitchFamily="49" charset="0"/>
              </a:rPr>
              <a:t>'A'</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endParaRPr kumimoji="0" lang="en-US" altLang="en-US" i="0" u="none" strike="noStrike" cap="none" normalizeH="0" baseline="0" dirty="0">
              <a:ln>
                <a:noFill/>
              </a:ln>
              <a:solidFill>
                <a:schemeClr val="tx1"/>
              </a:solidFill>
              <a:effectLst/>
              <a:latin typeface="Consolas" panose="020B0609020204030204" pitchFamily="49" charset="0"/>
            </a:endParaRPr>
          </a:p>
        </p:txBody>
      </p:sp>
      <p:pic>
        <p:nvPicPr>
          <p:cNvPr id="6" name="Picture 5" descr="The AllowUnsafeBlocks compiler option allows code that uses the unsafe keyword to compile. The default value for this option is false, meaning unsafe code is not allowed.">
            <a:extLst>
              <a:ext uri="{FF2B5EF4-FFF2-40B4-BE49-F238E27FC236}">
                <a16:creationId xmlns:a16="http://schemas.microsoft.com/office/drawing/2014/main" id="{04F1556D-5F99-4F64-655B-56E61F18CB24}"/>
              </a:ext>
            </a:extLst>
          </p:cNvPr>
          <p:cNvPicPr>
            <a:picLocks noChangeAspect="1"/>
          </p:cNvPicPr>
          <p:nvPr/>
        </p:nvPicPr>
        <p:blipFill>
          <a:blip r:embed="rId2"/>
          <a:stretch>
            <a:fillRect/>
          </a:stretch>
        </p:blipFill>
        <p:spPr>
          <a:xfrm>
            <a:off x="551907" y="2686294"/>
            <a:ext cx="6046857" cy="227542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Compiler error CS0227: Unsafe code may only appear if compiling with /unsafe">
            <a:extLst>
              <a:ext uri="{FF2B5EF4-FFF2-40B4-BE49-F238E27FC236}">
                <a16:creationId xmlns:a16="http://schemas.microsoft.com/office/drawing/2014/main" id="{6BDEAAC3-D7B0-8476-DA82-8155DC7F996D}"/>
              </a:ext>
            </a:extLst>
          </p:cNvPr>
          <p:cNvPicPr>
            <a:picLocks noChangeAspect="1"/>
          </p:cNvPicPr>
          <p:nvPr/>
        </p:nvPicPr>
        <p:blipFill>
          <a:blip r:embed="rId3"/>
          <a:stretch>
            <a:fillRect/>
          </a:stretch>
        </p:blipFill>
        <p:spPr>
          <a:xfrm>
            <a:off x="4330337" y="4223493"/>
            <a:ext cx="7172897" cy="242658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6496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3359</TotalTime>
  <Words>3711</Words>
  <Application>Microsoft Office PowerPoint</Application>
  <PresentationFormat>Widescreen</PresentationFormat>
  <Paragraphs>217</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Century Gothic</vt:lpstr>
      <vt:lpstr>Consolas</vt:lpstr>
      <vt:lpstr>Wingdings 3</vt:lpstr>
      <vt:lpstr>Ion</vt:lpstr>
      <vt:lpstr>Introduction to unsafe C#</vt:lpstr>
      <vt:lpstr>Overview</vt:lpstr>
      <vt:lpstr>What is unsafe code?</vt:lpstr>
      <vt:lpstr>What is unsafe code? Mutating the immutable</vt:lpstr>
      <vt:lpstr>What is unsafe code? Code that can break the rules!</vt:lpstr>
      <vt:lpstr>What is unsafe code? According to the specification</vt:lpstr>
      <vt:lpstr>What is unsafe code? New bugs!</vt:lpstr>
      <vt:lpstr>Unsafe C# features</vt:lpstr>
      <vt:lpstr>Unsafe C# features Breaking down the example</vt:lpstr>
      <vt:lpstr>Unsafe C# features Pointer operations I</vt:lpstr>
      <vt:lpstr>Unsafe C# features Pointer operations II</vt:lpstr>
      <vt:lpstr>Unsafe C# features Pointer operations III</vt:lpstr>
      <vt:lpstr>Unsafe C# features What can you get the address of?</vt:lpstr>
      <vt:lpstr>Unsafe C# features Fixed-sized buffers</vt:lpstr>
      <vt:lpstr>Memory layout</vt:lpstr>
      <vt:lpstr>Memory layout Packing Size</vt:lpstr>
      <vt:lpstr>Memory layout Explicit struct layout I</vt:lpstr>
      <vt:lpstr>Memory layout Explicit struct layout II</vt:lpstr>
      <vt:lpstr>Managing unmanaged memory</vt:lpstr>
      <vt:lpstr>Managing unmanaged memory The .NET 6 way</vt:lpstr>
      <vt:lpstr>Managing unmanaged memory The .NET Framework way</vt:lpstr>
      <vt:lpstr>Managing unmanaged memory The Win32 way</vt:lpstr>
      <vt:lpstr>Platform Invoke (P/Invoke)</vt:lpstr>
      <vt:lpstr>Platform Invoke (P/Invoke) DLL imports</vt:lpstr>
      <vt:lpstr>Platform Invoke (P/Invoke) Calling external functions</vt:lpstr>
      <vt:lpstr>Platform Invoke (P/Invoke) Data type resources</vt:lpstr>
      <vt:lpstr>Platform Invoke (P/Invoke) Code generators</vt:lpstr>
      <vt:lpstr>Platform Invoke (P/Invoke) Calling conventions I</vt:lpstr>
      <vt:lpstr>Platform Invoke (P/Invoke) Calling conventions II</vt:lpstr>
      <vt:lpstr>Platform Invoke (P/Invoke) Calling conventions III</vt:lpstr>
      <vt:lpstr>Managing resource lifetime</vt:lpstr>
      <vt:lpstr>Managing resource lifetime Example: SQLite database</vt:lpstr>
      <vt:lpstr>Managing resource lifetime SQLite API</vt:lpstr>
      <vt:lpstr>Managing resource lifetime What‘s a safe handle?</vt:lpstr>
      <vt:lpstr>Managing resource lifetime SafeDatabaseHandle</vt:lpstr>
      <vt:lpstr>Managing resource lifetime Database wrapper class I</vt:lpstr>
      <vt:lpstr>Managing resource lifetime Database wrapper class II</vt:lpstr>
      <vt:lpstr>Callbacks</vt:lpstr>
      <vt:lpstr>Callbacks The .NET Framework way I</vt:lpstr>
      <vt:lpstr>Callbacks The .NET Framework way II</vt:lpstr>
      <vt:lpstr>Callbacks The .NET Framework way III</vt:lpstr>
      <vt:lpstr>Callbacks Callback delegate lifetime I</vt:lpstr>
      <vt:lpstr>Callbacks Callback delegate lifetime II</vt:lpstr>
      <vt:lpstr>Callbacks Callback delegate lifetime III</vt:lpstr>
      <vt:lpstr>Callbacks Callback delegate lifetime VI</vt:lpstr>
      <vt:lpstr>Callbacks The .NET 5 way I</vt:lpstr>
      <vt:lpstr>Callbacks The .NET 5 way II</vt:lpstr>
      <vt:lpstr>Callbacks The .NET 5 way III</vt:lpstr>
      <vt:lpstr>Further resources</vt:lpstr>
      <vt:lpstr>Further resources Microsoft Learn</vt:lpstr>
      <vt:lpstr>Questions?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unsafe C#</dc:title>
  <dc:creator>Dennis Dietrich</dc:creator>
  <cp:lastModifiedBy>Dennis Dietrich</cp:lastModifiedBy>
  <cp:revision>104</cp:revision>
  <dcterms:created xsi:type="dcterms:W3CDTF">2022-06-17T15:35:12Z</dcterms:created>
  <dcterms:modified xsi:type="dcterms:W3CDTF">2022-10-17T13:07:21Z</dcterms:modified>
</cp:coreProperties>
</file>