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257" r:id="rId3"/>
    <p:sldId id="286" r:id="rId4"/>
    <p:sldId id="293" r:id="rId5"/>
    <p:sldId id="294" r:id="rId6"/>
    <p:sldId id="260" r:id="rId7"/>
    <p:sldId id="261" r:id="rId8"/>
    <p:sldId id="287" r:id="rId9"/>
    <p:sldId id="295" r:id="rId10"/>
    <p:sldId id="296" r:id="rId11"/>
    <p:sldId id="297" r:id="rId12"/>
    <p:sldId id="298" r:id="rId13"/>
    <p:sldId id="266" r:id="rId14"/>
    <p:sldId id="328" r:id="rId15"/>
    <p:sldId id="299" r:id="rId16"/>
    <p:sldId id="288" r:id="rId17"/>
    <p:sldId id="317" r:id="rId18"/>
    <p:sldId id="300" r:id="rId19"/>
    <p:sldId id="301" r:id="rId20"/>
    <p:sldId id="329" r:id="rId21"/>
    <p:sldId id="289" r:id="rId22"/>
    <p:sldId id="302" r:id="rId23"/>
    <p:sldId id="270" r:id="rId24"/>
    <p:sldId id="304" r:id="rId25"/>
    <p:sldId id="305" r:id="rId26"/>
    <p:sldId id="273" r:id="rId27"/>
    <p:sldId id="276" r:id="rId28"/>
    <p:sldId id="313" r:id="rId29"/>
    <p:sldId id="315" r:id="rId30"/>
    <p:sldId id="290" r:id="rId31"/>
    <p:sldId id="307" r:id="rId32"/>
    <p:sldId id="309" r:id="rId33"/>
    <p:sldId id="279" r:id="rId34"/>
    <p:sldId id="310" r:id="rId35"/>
    <p:sldId id="311" r:id="rId36"/>
    <p:sldId id="312" r:id="rId37"/>
    <p:sldId id="291" r:id="rId38"/>
    <p:sldId id="318" r:id="rId39"/>
    <p:sldId id="319" r:id="rId40"/>
    <p:sldId id="320" r:id="rId41"/>
    <p:sldId id="321" r:id="rId42"/>
    <p:sldId id="322" r:id="rId43"/>
    <p:sldId id="323" r:id="rId44"/>
    <p:sldId id="324" r:id="rId45"/>
    <p:sldId id="325" r:id="rId46"/>
    <p:sldId id="326" r:id="rId47"/>
    <p:sldId id="327" r:id="rId48"/>
    <p:sldId id="292" r:id="rId49"/>
    <p:sldId id="283" r:id="rId50"/>
    <p:sldId id="330" r:id="rId51"/>
    <p:sldId id="284" r:id="rId52"/>
    <p:sldId id="285"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99" autoAdjust="0"/>
    <p:restoredTop sz="92913" autoAdjust="0"/>
  </p:normalViewPr>
  <p:slideViewPr>
    <p:cSldViewPr snapToGrid="0">
      <p:cViewPr varScale="1">
        <p:scale>
          <a:sx n="108" d="100"/>
          <a:sy n="108" d="100"/>
        </p:scale>
        <p:origin x="216" y="896"/>
      </p:cViewPr>
      <p:guideLst/>
    </p:cSldViewPr>
  </p:slideViewPr>
  <p:outlineViewPr>
    <p:cViewPr>
      <p:scale>
        <a:sx n="33" d="100"/>
        <a:sy n="33" d="100"/>
      </p:scale>
      <p:origin x="0" y="-738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DBF41-98D5-4B29-8B81-B31614D19ACC}" type="datetimeFigureOut">
              <a:rPr lang="en-US" smtClean="0"/>
              <a:t>10/15/23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F40D4-862D-491C-85E3-1A34EFA2BD00}" type="slidenum">
              <a:rPr lang="en-US" smtClean="0"/>
              <a:t>‹#›</a:t>
            </a:fld>
            <a:endParaRPr lang="en-US"/>
          </a:p>
        </p:txBody>
      </p:sp>
    </p:spTree>
    <p:extLst>
      <p:ext uri="{BB962C8B-B14F-4D97-AF65-F5344CB8AC3E}">
        <p14:creationId xmlns:p14="http://schemas.microsoft.com/office/powerpoint/2010/main" val="518753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Why call native code in the first place? There may not be any managed wrappers available. Existing wrappers may not provide a suitable API for your use case. You may want to create your own high-performance or platform-specific native code (out of scope for this presentation).</a:t>
            </a:r>
          </a:p>
        </p:txBody>
      </p:sp>
      <p:sp>
        <p:nvSpPr>
          <p:cNvPr id="4" name="Slide Number Placeholder 3"/>
          <p:cNvSpPr>
            <a:spLocks noGrp="1"/>
          </p:cNvSpPr>
          <p:nvPr>
            <p:ph type="sldNum" sz="quarter" idx="5"/>
          </p:nvPr>
        </p:nvSpPr>
        <p:spPr/>
        <p:txBody>
          <a:bodyPr/>
          <a:lstStyle/>
          <a:p>
            <a:fld id="{2B4F40D4-862D-491C-85E3-1A34EFA2BD00}" type="slidenum">
              <a:rPr lang="en-US" smtClean="0"/>
              <a:t>1</a:t>
            </a:fld>
            <a:endParaRPr lang="en-US"/>
          </a:p>
        </p:txBody>
      </p:sp>
    </p:spTree>
    <p:extLst>
      <p:ext uri="{BB962C8B-B14F-4D97-AF65-F5344CB8AC3E}">
        <p14:creationId xmlns:p14="http://schemas.microsoft.com/office/powerpoint/2010/main" val="2706683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Need to give the audience enough time to understand the code sample and its implications. When giving the presentation in-person, should ask for a show of hands if this is actually possible.</a:t>
            </a:r>
          </a:p>
        </p:txBody>
      </p:sp>
      <p:sp>
        <p:nvSpPr>
          <p:cNvPr id="4" name="Slide Number Placeholder 3"/>
          <p:cNvSpPr>
            <a:spLocks noGrp="1"/>
          </p:cNvSpPr>
          <p:nvPr>
            <p:ph type="sldNum" sz="quarter" idx="5"/>
          </p:nvPr>
        </p:nvSpPr>
        <p:spPr/>
        <p:txBody>
          <a:bodyPr/>
          <a:lstStyle/>
          <a:p>
            <a:fld id="{2B4F40D4-862D-491C-85E3-1A34EFA2BD00}" type="slidenum">
              <a:rPr lang="en-US" smtClean="0"/>
              <a:t>4</a:t>
            </a:fld>
            <a:endParaRPr lang="en-US"/>
          </a:p>
        </p:txBody>
      </p:sp>
    </p:spTree>
    <p:extLst>
      <p:ext uri="{BB962C8B-B14F-4D97-AF65-F5344CB8AC3E}">
        <p14:creationId xmlns:p14="http://schemas.microsoft.com/office/powerpoint/2010/main" val="586819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err="1"/>
              <a:t>StructLayout</a:t>
            </a:r>
            <a:r>
              <a:rPr lang="en-US" noProof="0" dirty="0"/>
              <a:t>(</a:t>
            </a:r>
            <a:r>
              <a:rPr lang="en-US" noProof="0" dirty="0" err="1"/>
              <a:t>LayoutKind.Sequential</a:t>
            </a:r>
            <a:r>
              <a:rPr lang="en-US" noProof="0" dirty="0"/>
              <a:t>) is emitted by the C# compiler by default.</a:t>
            </a:r>
          </a:p>
        </p:txBody>
      </p:sp>
      <p:sp>
        <p:nvSpPr>
          <p:cNvPr id="4" name="Slide Number Placeholder 3"/>
          <p:cNvSpPr>
            <a:spLocks noGrp="1"/>
          </p:cNvSpPr>
          <p:nvPr>
            <p:ph type="sldNum" sz="quarter" idx="5"/>
          </p:nvPr>
        </p:nvSpPr>
        <p:spPr/>
        <p:txBody>
          <a:bodyPr/>
          <a:lstStyle/>
          <a:p>
            <a:fld id="{2B4F40D4-862D-491C-85E3-1A34EFA2BD00}" type="slidenum">
              <a:rPr lang="en-US" smtClean="0"/>
              <a:t>17</a:t>
            </a:fld>
            <a:endParaRPr lang="en-US"/>
          </a:p>
        </p:txBody>
      </p:sp>
    </p:spTree>
    <p:extLst>
      <p:ext uri="{BB962C8B-B14F-4D97-AF65-F5344CB8AC3E}">
        <p14:creationId xmlns:p14="http://schemas.microsoft.com/office/powerpoint/2010/main" val="573842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Platform invoke is a bit of a misnomer stemming from the fact that a primary use case in the early days of .NET was to call Win32 APIs. Of course, like the more aptly named JNI, P/Invoke can be used to call any native library (assuming supported calling conventions). Also, these days the actual platform can be macOS (and its variations) and Linux in addition to Windows.</a:t>
            </a:r>
          </a:p>
        </p:txBody>
      </p:sp>
      <p:sp>
        <p:nvSpPr>
          <p:cNvPr id="4" name="Slide Number Placeholder 3"/>
          <p:cNvSpPr>
            <a:spLocks noGrp="1"/>
          </p:cNvSpPr>
          <p:nvPr>
            <p:ph type="sldNum" sz="quarter" idx="5"/>
          </p:nvPr>
        </p:nvSpPr>
        <p:spPr/>
        <p:txBody>
          <a:bodyPr/>
          <a:lstStyle/>
          <a:p>
            <a:fld id="{2B4F40D4-862D-491C-85E3-1A34EFA2BD00}" type="slidenum">
              <a:rPr lang="en-US" smtClean="0"/>
              <a:t>21</a:t>
            </a:fld>
            <a:endParaRPr lang="en-US"/>
          </a:p>
        </p:txBody>
      </p:sp>
    </p:spTree>
    <p:extLst>
      <p:ext uri="{BB962C8B-B14F-4D97-AF65-F5344CB8AC3E}">
        <p14:creationId xmlns:p14="http://schemas.microsoft.com/office/powerpoint/2010/main" val="2569954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Supported in .NET 6 and later</a:t>
            </a:r>
          </a:p>
        </p:txBody>
      </p:sp>
      <p:sp>
        <p:nvSpPr>
          <p:cNvPr id="4" name="Slide Number Placeholder 3"/>
          <p:cNvSpPr>
            <a:spLocks noGrp="1"/>
          </p:cNvSpPr>
          <p:nvPr>
            <p:ph type="sldNum" sz="quarter" idx="5"/>
          </p:nvPr>
        </p:nvSpPr>
        <p:spPr/>
        <p:txBody>
          <a:bodyPr/>
          <a:lstStyle/>
          <a:p>
            <a:fld id="{2B4F40D4-862D-491C-85E3-1A34EFA2BD00}" type="slidenum">
              <a:rPr lang="en-US" smtClean="0"/>
              <a:t>22</a:t>
            </a:fld>
            <a:endParaRPr lang="en-US"/>
          </a:p>
        </p:txBody>
      </p:sp>
    </p:spTree>
    <p:extLst>
      <p:ext uri="{BB962C8B-B14F-4D97-AF65-F5344CB8AC3E}">
        <p14:creationId xmlns:p14="http://schemas.microsoft.com/office/powerpoint/2010/main" val="967013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ECMA-335 definition of method pointers includes the calling convention as part of the type signature (section 7.1). The default calling convention will be </a:t>
            </a:r>
            <a:r>
              <a:rPr lang="en-US" dirty="0">
                <a:latin typeface="Consolas" panose="020B0609020204030204" pitchFamily="49" charset="0"/>
              </a:rPr>
              <a:t>managed</a:t>
            </a:r>
            <a:r>
              <a:rPr lang="en-US" dirty="0"/>
              <a:t>.”</a:t>
            </a:r>
          </a:p>
          <a:p>
            <a:r>
              <a:rPr lang="en-US" dirty="0"/>
              <a:t>https://learn.microsoft.com/en-us/dotnet/csharp/language-reference/proposals/csharp-9.0/function-pointers</a:t>
            </a:r>
          </a:p>
        </p:txBody>
      </p:sp>
      <p:sp>
        <p:nvSpPr>
          <p:cNvPr id="4" name="Slide Number Placeholder 3"/>
          <p:cNvSpPr>
            <a:spLocks noGrp="1"/>
          </p:cNvSpPr>
          <p:nvPr>
            <p:ph type="sldNum" sz="quarter" idx="5"/>
          </p:nvPr>
        </p:nvSpPr>
        <p:spPr/>
        <p:txBody>
          <a:bodyPr/>
          <a:lstStyle/>
          <a:p>
            <a:fld id="{2B4F40D4-862D-491C-85E3-1A34EFA2BD00}" type="slidenum">
              <a:rPr lang="en-US" smtClean="0"/>
              <a:t>45</a:t>
            </a:fld>
            <a:endParaRPr lang="en-US"/>
          </a:p>
        </p:txBody>
      </p:sp>
    </p:spTree>
    <p:extLst>
      <p:ext uri="{BB962C8B-B14F-4D97-AF65-F5344CB8AC3E}">
        <p14:creationId xmlns:p14="http://schemas.microsoft.com/office/powerpoint/2010/main" val="235732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71920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10/15/23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31941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234913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31050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30108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10/15/23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015916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10/15/23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546350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103114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427625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9BC75CE-03FF-4667-898C-4C70B4392062}" type="datetimeFigureOut">
              <a:rPr lang="en-US" smtClean="0"/>
              <a:t>10/15/23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4222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7977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BC75CE-03FF-4667-898C-4C70B4392062}" type="datetimeFigureOut">
              <a:rPr lang="en-US" smtClean="0"/>
              <a:t>10/15/23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94572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C75CE-03FF-4667-898C-4C70B4392062}" type="datetimeFigureOut">
              <a:rPr lang="en-US" smtClean="0"/>
              <a:t>10/15/23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8114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BC75CE-03FF-4667-898C-4C70B4392062}" type="datetimeFigureOut">
              <a:rPr lang="en-US" smtClean="0"/>
              <a:t>10/15/23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972024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BC75CE-03FF-4667-898C-4C70B4392062}" type="datetimeFigureOut">
              <a:rPr lang="en-US" smtClean="0"/>
              <a:t>10/15/23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1191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9BC75CE-03FF-4667-898C-4C70B4392062}" type="datetimeFigureOut">
              <a:rPr lang="en-US" smtClean="0"/>
              <a:t>10/15/23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96804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10/15/23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562166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9BC75CE-03FF-4667-898C-4C70B4392062}" type="datetimeFigureOut">
              <a:rPr lang="en-US" smtClean="0"/>
              <a:t>10/15/23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596F5E7-F682-4EF4-B497-31A1129DAC66}" type="slidenum">
              <a:rPr lang="en-US" smtClean="0"/>
              <a:t>‹#›</a:t>
            </a:fld>
            <a:endParaRPr lang="en-US"/>
          </a:p>
        </p:txBody>
      </p:sp>
    </p:spTree>
    <p:extLst>
      <p:ext uri="{BB962C8B-B14F-4D97-AF65-F5344CB8AC3E}">
        <p14:creationId xmlns:p14="http://schemas.microsoft.com/office/powerpoint/2010/main" val="22733589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ennisdietrich/UnsafeCShar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learn.microsoft.com/en-us/windows/win32/winprog/windows-data-types" TargetMode="External"/><Relationship Id="rId2" Type="http://schemas.openxmlformats.org/officeDocument/2006/relationships/hyperlink" Target="https://learn.microsoft.com/en-us/cpp/cpp/data-type-rang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swig.org/" TargetMode="External"/><Relationship Id="rId2" Type="http://schemas.openxmlformats.org/officeDocument/2006/relationships/hyperlink" Target="https://github.com/microsoft/CsWin32" TargetMode="External"/><Relationship Id="rId1" Type="http://schemas.openxmlformats.org/officeDocument/2006/relationships/slideLayout" Target="../slideLayouts/slideLayout2.xml"/><Relationship Id="rId4" Type="http://schemas.openxmlformats.org/officeDocument/2006/relationships/hyperlink" Target="https://learn.microsoft.com/en-us/archive/blogs/brada/the-pinvoke-problem"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s://learn.microsoft.com/en-us/dotnet/api/system.runtime.interopservices.dllimportattribute.callingconventio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learn.microsoft.com/en-us/cpp/cpp/vectorcall" TargetMode="External"/><Relationship Id="rId2" Type="http://schemas.openxmlformats.org/officeDocument/2006/relationships/hyperlink" Target="https://learn.microsoft.com/en-us/cpp/build/x64-calling-convention" TargetMode="External"/><Relationship Id="rId1" Type="http://schemas.openxmlformats.org/officeDocument/2006/relationships/slideLayout" Target="../slideLayouts/slideLayout2.xml"/><Relationship Id="rId6" Type="http://schemas.openxmlformats.org/officeDocument/2006/relationships/hyperlink" Target="https://refspecs.linuxbase.org/elf/x86_64-abi-0.99.pdf" TargetMode="External"/><Relationship Id="rId5" Type="http://schemas.openxmlformats.org/officeDocument/2006/relationships/hyperlink" Target="https://developer.arm.com/documentation/102374/0100/Procedure-Call-Standard" TargetMode="External"/><Relationship Id="rId4" Type="http://schemas.openxmlformats.org/officeDocument/2006/relationships/hyperlink" Target="https://developer.apple.com/documentation/xcode/writing-arm64-code-for-apple-platform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learn.microsoft.com/en-us/dotnet/api/system.runtime.interopservices.safehandle"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hyperlink" Target="https://learn.microsoft.com/en-us/dotnet/csharp/language-reference/language-specification/unsafe-code" TargetMode="External"/><Relationship Id="rId2" Type="http://schemas.openxmlformats.org/officeDocument/2006/relationships/hyperlink" Target="https://learn.microsoft.com/en-us/dotnet/csharp/language-reference/unsafe-code" TargetMode="External"/><Relationship Id="rId1" Type="http://schemas.openxmlformats.org/officeDocument/2006/relationships/slideLayout" Target="../slideLayouts/slideLayout2.xml"/><Relationship Id="rId4" Type="http://schemas.openxmlformats.org/officeDocument/2006/relationships/hyperlink" Target="https://learn.microsoft.com/en-us/dotnet/standard/native-intero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learn.microsoft.com/en-us/windows/win32/api/heapapi/nf-heapapi-heapfree" TargetMode="External"/><Relationship Id="rId2" Type="http://schemas.openxmlformats.org/officeDocument/2006/relationships/hyperlink" Target="https://learn.microsoft.com/en-us/windows/win32/api/heapapi/nf-heapapi-heapalloc" TargetMode="External"/><Relationship Id="rId1" Type="http://schemas.openxmlformats.org/officeDocument/2006/relationships/slideLayout" Target="../slideLayouts/slideLayout2.xml"/><Relationship Id="rId6" Type="http://schemas.openxmlformats.org/officeDocument/2006/relationships/hyperlink" Target="https://learn.microsoft.com/en-us/dotnet/framework/performance/constrained-execution-regions" TargetMode="External"/><Relationship Id="rId5" Type="http://schemas.openxmlformats.org/officeDocument/2006/relationships/hyperlink" Target="https://learn.microsoft.com/en-us/dotnet/api/system.runtime.interopservices.marshal.freehglobal" TargetMode="External"/><Relationship Id="rId4" Type="http://schemas.openxmlformats.org/officeDocument/2006/relationships/hyperlink" Target="https://learn.microsoft.com/en-us/dotnet/api/system.runtime.interopservices.marshal.allochglobal"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svg"/><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hyperlink" Target="https://learn.microsoft.com/en-us/dotnet/csharp/language-reference/language-specification/unsafe-cod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E8B18-EE58-FCFA-5F4C-B4E020A1A9A8}"/>
              </a:ext>
            </a:extLst>
          </p:cNvPr>
          <p:cNvSpPr>
            <a:spLocks noGrp="1"/>
          </p:cNvSpPr>
          <p:nvPr>
            <p:ph type="ctrTitle"/>
          </p:nvPr>
        </p:nvSpPr>
        <p:spPr>
          <a:xfrm>
            <a:off x="1154955" y="1451020"/>
            <a:ext cx="8825658" cy="3329581"/>
          </a:xfrm>
        </p:spPr>
        <p:txBody>
          <a:bodyPr/>
          <a:lstStyle/>
          <a:p>
            <a:r>
              <a:rPr lang="en-US" dirty="0"/>
              <a:t>Introduction to unsafe C#</a:t>
            </a:r>
          </a:p>
        </p:txBody>
      </p:sp>
      <p:sp>
        <p:nvSpPr>
          <p:cNvPr id="3" name="Subtitle 2">
            <a:extLst>
              <a:ext uri="{FF2B5EF4-FFF2-40B4-BE49-F238E27FC236}">
                <a16:creationId xmlns:a16="http://schemas.microsoft.com/office/drawing/2014/main" id="{271AA553-B394-D499-F860-EC83862DAA0A}"/>
              </a:ext>
            </a:extLst>
          </p:cNvPr>
          <p:cNvSpPr>
            <a:spLocks noGrp="1"/>
          </p:cNvSpPr>
          <p:nvPr>
            <p:ph type="subTitle" idx="1"/>
          </p:nvPr>
        </p:nvSpPr>
        <p:spPr/>
        <p:txBody>
          <a:bodyPr/>
          <a:lstStyle/>
          <a:p>
            <a:r>
              <a:rPr lang="en-US" dirty="0"/>
              <a:t>Calling native code and crashing in entirely new ways</a:t>
            </a:r>
          </a:p>
        </p:txBody>
      </p:sp>
      <p:sp>
        <p:nvSpPr>
          <p:cNvPr id="4" name="Subtitle 2">
            <a:extLst>
              <a:ext uri="{FF2B5EF4-FFF2-40B4-BE49-F238E27FC236}">
                <a16:creationId xmlns:a16="http://schemas.microsoft.com/office/drawing/2014/main" id="{BF667715-1050-2040-8DF1-798ADAED5BFB}"/>
              </a:ext>
            </a:extLst>
          </p:cNvPr>
          <p:cNvSpPr txBox="1">
            <a:spLocks/>
          </p:cNvSpPr>
          <p:nvPr/>
        </p:nvSpPr>
        <p:spPr>
          <a:xfrm>
            <a:off x="1154955" y="5638800"/>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dirty="0"/>
              <a:t>Dennis Dietrich</a:t>
            </a:r>
            <a:br>
              <a:rPr lang="en-US" dirty="0"/>
            </a:br>
            <a:r>
              <a:rPr lang="en-US" dirty="0"/>
              <a:t>Manager Software Development ICS, Phoenix Contact</a:t>
            </a:r>
          </a:p>
        </p:txBody>
      </p:sp>
      <p:sp>
        <p:nvSpPr>
          <p:cNvPr id="8" name="Subtitle 2">
            <a:extLst>
              <a:ext uri="{FF2B5EF4-FFF2-40B4-BE49-F238E27FC236}">
                <a16:creationId xmlns:a16="http://schemas.microsoft.com/office/drawing/2014/main" id="{83710E30-B99D-9D8F-6DBD-62D6866A90A5}"/>
              </a:ext>
            </a:extLst>
          </p:cNvPr>
          <p:cNvSpPr txBox="1">
            <a:spLocks/>
          </p:cNvSpPr>
          <p:nvPr/>
        </p:nvSpPr>
        <p:spPr>
          <a:xfrm>
            <a:off x="1154955" y="6581001"/>
            <a:ext cx="8825658" cy="276999"/>
          </a:xfrm>
          <a:prstGeom prst="rect">
            <a:avLst/>
          </a:prstGeom>
        </p:spPr>
        <p:txBody>
          <a:bodyPr vert="horz" lIns="91440" tIns="45720" rIns="91440" bIns="45720" rtlCol="0" anchor="t">
            <a:sp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sz="1200" dirty="0"/>
              <a:t>Rev. 7 (2023-10-15), </a:t>
            </a:r>
            <a:r>
              <a:rPr lang="en-US" sz="1200" dirty="0">
                <a:hlinkClick r:id="rId3"/>
              </a:rPr>
              <a:t>https://github.com/dennisdietrich/UnsafeCSharp/</a:t>
            </a:r>
            <a:endParaRPr lang="en-US" sz="1200" dirty="0"/>
          </a:p>
        </p:txBody>
      </p:sp>
    </p:spTree>
    <p:extLst>
      <p:ext uri="{BB962C8B-B14F-4D97-AF65-F5344CB8AC3E}">
        <p14:creationId xmlns:p14="http://schemas.microsoft.com/office/powerpoint/2010/main" val="2049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7FDC-4548-4EDE-886C-4C59FBA835FA}"/>
              </a:ext>
            </a:extLst>
          </p:cNvPr>
          <p:cNvSpPr>
            <a:spLocks noGrp="1"/>
          </p:cNvSpPr>
          <p:nvPr>
            <p:ph type="title"/>
          </p:nvPr>
        </p:nvSpPr>
        <p:spPr/>
        <p:txBody>
          <a:bodyPr/>
          <a:lstStyle/>
          <a:p>
            <a:r>
              <a:rPr lang="en-US"/>
              <a:t>Unsafe C# features</a:t>
            </a:r>
            <a:br>
              <a:rPr lang="en-US"/>
            </a:br>
            <a:r>
              <a:rPr lang="en-US"/>
              <a:t>Pointer operations I</a:t>
            </a:r>
          </a:p>
        </p:txBody>
      </p:sp>
      <p:sp>
        <p:nvSpPr>
          <p:cNvPr id="3" name="Rectangle 1">
            <a:extLst>
              <a:ext uri="{FF2B5EF4-FFF2-40B4-BE49-F238E27FC236}">
                <a16:creationId xmlns:a16="http://schemas.microsoft.com/office/drawing/2014/main" id="{307D1EDD-92C9-DA9F-681E-5ABD2FD4F17C}"/>
              </a:ext>
            </a:extLst>
          </p:cNvPr>
          <p:cNvSpPr>
            <a:spLocks noChangeArrowheads="1"/>
          </p:cNvSpPr>
          <p:nvPr/>
        </p:nvSpPr>
        <p:spPr bwMode="auto">
          <a:xfrm>
            <a:off x="1103311" y="2052918"/>
            <a:ext cx="8946539"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Pin array and get pointer to first element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managedByteArray</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Pin object and get pointer to field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a:ln>
                  <a:noFill/>
                </a:ln>
                <a:solidFill>
                  <a:srgbClr val="0093A1"/>
                </a:solidFill>
                <a:effectLst/>
                <a:latin typeface="Consolas" panose="020B0609020204030204" pitchFamily="49" charset="0"/>
              </a:rPr>
              <a:t>_integer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argument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err="1">
                <a:ln>
                  <a:noFill/>
                </a:ln>
                <a:solidFill>
                  <a:srgbClr val="383838"/>
                </a:solidFill>
                <a:effectLst/>
                <a:latin typeface="Consolas" panose="020B0609020204030204" pitchFamily="49" charset="0"/>
              </a:rPr>
              <a:t>doubleParameter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local</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charPtr</a:t>
            </a:r>
            <a:r>
              <a:rPr kumimoji="0" lang="en-US" altLang="en-US" b="0" i="0" u="none" strike="noStrike" cap="none" normalizeH="0" baseline="0" dirty="0">
                <a:ln>
                  <a:noFill/>
                </a:ln>
                <a:solidFill>
                  <a:srgbClr val="383838"/>
                </a:solidFill>
                <a:effectLst/>
                <a:latin typeface="Consolas" panose="020B0609020204030204" pitchFamily="49" charset="0"/>
              </a:rPr>
              <a:t> = &amp;character;</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47303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5954-C7B6-23E7-CBDA-6E9BC481AA10}"/>
              </a:ext>
            </a:extLst>
          </p:cNvPr>
          <p:cNvSpPr>
            <a:spLocks noGrp="1"/>
          </p:cNvSpPr>
          <p:nvPr>
            <p:ph type="title"/>
          </p:nvPr>
        </p:nvSpPr>
        <p:spPr/>
        <p:txBody>
          <a:bodyPr/>
          <a:lstStyle/>
          <a:p>
            <a:r>
              <a:rPr lang="en-US"/>
              <a:t>Unsafe C# features</a:t>
            </a:r>
            <a:br>
              <a:rPr lang="en-US"/>
            </a:br>
            <a:r>
              <a:rPr lang="en-US"/>
              <a:t>Pointer operations II</a:t>
            </a:r>
          </a:p>
        </p:txBody>
      </p:sp>
      <p:sp>
        <p:nvSpPr>
          <p:cNvPr id="3" name="Rectangle 1">
            <a:extLst>
              <a:ext uri="{FF2B5EF4-FFF2-40B4-BE49-F238E27FC236}">
                <a16:creationId xmlns:a16="http://schemas.microsoft.com/office/drawing/2014/main" id="{574ADF37-3EDE-9198-06B2-9FB96FC8CC03}"/>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Double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00073"/>
                </a:solidFill>
                <a:effectLst/>
                <a:latin typeface="Consolas" panose="020B0609020204030204" pitchFamily="49" charset="0"/>
              </a:rPr>
              <a:t>Struct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383838"/>
                </a:solidFill>
                <a:effectLst/>
                <a:latin typeface="Consolas" panose="020B0609020204030204" pitchFamily="49" charset="0"/>
              </a:rPr>
              <a:t> = &amp;s;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 and access member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10564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61EF-C8F0-CDD0-49C4-8F5F97FFB8BE}"/>
              </a:ext>
            </a:extLst>
          </p:cNvPr>
          <p:cNvSpPr>
            <a:spLocks noGrp="1"/>
          </p:cNvSpPr>
          <p:nvPr>
            <p:ph type="title"/>
          </p:nvPr>
        </p:nvSpPr>
        <p:spPr/>
        <p:txBody>
          <a:bodyPr/>
          <a:lstStyle/>
          <a:p>
            <a:r>
              <a:rPr lang="en-US"/>
              <a:t>Unsafe C# features</a:t>
            </a:r>
            <a:br>
              <a:rPr lang="en-US"/>
            </a:br>
            <a:r>
              <a:rPr lang="en-US"/>
              <a:t>Pointer operations III</a:t>
            </a:r>
          </a:p>
        </p:txBody>
      </p:sp>
      <p:sp>
        <p:nvSpPr>
          <p:cNvPr id="3" name="Rectangle 1">
            <a:extLst>
              <a:ext uri="{FF2B5EF4-FFF2-40B4-BE49-F238E27FC236}">
                <a16:creationId xmlns:a16="http://schemas.microsoft.com/office/drawing/2014/main" id="{EA9EB0F1-CFAD-2712-4D16-C56BE045A22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end =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arithmetic</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while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end) { </a:t>
            </a:r>
            <a:r>
              <a:rPr kumimoji="0" lang="en-US" altLang="en-US" b="0" i="1" u="none" strike="noStrike" cap="none" normalizeH="0" baseline="0" dirty="0">
                <a:ln>
                  <a:noFill/>
                </a:ln>
                <a:solidFill>
                  <a:srgbClr val="248700"/>
                </a:solidFill>
                <a:effectLst/>
                <a:latin typeface="Consolas" panose="020B0609020204030204" pitchFamily="49" charset="0"/>
              </a:rPr>
              <a:t>// Pointer comparison</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increment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02913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688-4DFB-7A8E-4A9A-41DCBAD6D775}"/>
              </a:ext>
            </a:extLst>
          </p:cNvPr>
          <p:cNvSpPr>
            <a:spLocks noGrp="1"/>
          </p:cNvSpPr>
          <p:nvPr>
            <p:ph type="title"/>
          </p:nvPr>
        </p:nvSpPr>
        <p:spPr>
          <a:xfrm>
            <a:off x="646111" y="455984"/>
            <a:ext cx="9404723" cy="1400530"/>
          </a:xfrm>
        </p:spPr>
        <p:txBody>
          <a:bodyPr/>
          <a:lstStyle/>
          <a:p>
            <a:r>
              <a:rPr lang="en-US" dirty="0"/>
              <a:t>Unsafe C# features</a:t>
            </a:r>
            <a:br>
              <a:rPr lang="en-US" dirty="0"/>
            </a:br>
            <a:r>
              <a:rPr lang="en-US" dirty="0"/>
              <a:t>What can you get the address of?</a:t>
            </a:r>
          </a:p>
        </p:txBody>
      </p:sp>
      <p:sp>
        <p:nvSpPr>
          <p:cNvPr id="3" name="Content Placeholder 2">
            <a:extLst>
              <a:ext uri="{FF2B5EF4-FFF2-40B4-BE49-F238E27FC236}">
                <a16:creationId xmlns:a16="http://schemas.microsoft.com/office/drawing/2014/main" id="{A146F658-8E2E-2518-51C9-71F1D8687B5E}"/>
              </a:ext>
            </a:extLst>
          </p:cNvPr>
          <p:cNvSpPr>
            <a:spLocks noGrp="1"/>
          </p:cNvSpPr>
          <p:nvPr>
            <p:ph idx="1"/>
          </p:nvPr>
        </p:nvSpPr>
        <p:spPr/>
        <p:txBody>
          <a:bodyPr/>
          <a:lstStyle/>
          <a:p>
            <a:r>
              <a:rPr lang="en-US" dirty="0"/>
              <a:t>All value types including (generic) structs…</a:t>
            </a:r>
          </a:p>
          <a:p>
            <a:r>
              <a:rPr lang="en-US" dirty="0"/>
              <a:t>…as long as they don‘t contain any object references</a:t>
            </a:r>
          </a:p>
          <a:p>
            <a:r>
              <a:rPr lang="en-US" dirty="0"/>
              <a:t>Arrays of value types</a:t>
            </a:r>
          </a:p>
          <a:p>
            <a:r>
              <a:rPr lang="en-US" dirty="0"/>
              <a:t>Strings (which are arrays of char)</a:t>
            </a:r>
          </a:p>
        </p:txBody>
      </p:sp>
      <p:pic>
        <p:nvPicPr>
          <p:cNvPr id="5" name="Picture 4" descr="Compiler Error CS0208&#10;Cannot take the address of, get the size of, or declare a pointer to a managed type ('type')&#10;Even when used with the unsafe keyword, taking the address of a managed object, getting the size of a managed object, or declaring a pointer to a managed type is not allowed.">
            <a:extLst>
              <a:ext uri="{FF2B5EF4-FFF2-40B4-BE49-F238E27FC236}">
                <a16:creationId xmlns:a16="http://schemas.microsoft.com/office/drawing/2014/main" id="{2FF86BD2-0CDC-D26C-6279-03CA011342F8}"/>
              </a:ext>
            </a:extLst>
          </p:cNvPr>
          <p:cNvPicPr>
            <a:picLocks noChangeAspect="1"/>
          </p:cNvPicPr>
          <p:nvPr/>
        </p:nvPicPr>
        <p:blipFill>
          <a:blip r:embed="rId2"/>
          <a:stretch>
            <a:fillRect/>
          </a:stretch>
        </p:blipFill>
        <p:spPr>
          <a:xfrm>
            <a:off x="5986809" y="1853248"/>
            <a:ext cx="5462969" cy="4485418"/>
          </a:xfrm>
          <a:prstGeom prst="rect">
            <a:avLst/>
          </a:prstGeom>
          <a:ln w="15875">
            <a:solidFill>
              <a:schemeClr val="accent1"/>
            </a:solidFill>
          </a:ln>
          <a:effectLst>
            <a:outerShdw blurRad="127000" dist="127000" dir="2700000" algn="ctr" rotWithShape="0">
              <a:schemeClr val="bg1">
                <a:lumMod val="95000"/>
                <a:lumOff val="5000"/>
                <a:alpha val="80000"/>
              </a:schemeClr>
            </a:outerShdw>
          </a:effectLst>
        </p:spPr>
      </p:pic>
    </p:spTree>
    <p:extLst>
      <p:ext uri="{BB962C8B-B14F-4D97-AF65-F5344CB8AC3E}">
        <p14:creationId xmlns:p14="http://schemas.microsoft.com/office/powerpoint/2010/main" val="371074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305B-6D21-CC8D-59CA-D86B526DF402}"/>
              </a:ext>
            </a:extLst>
          </p:cNvPr>
          <p:cNvSpPr>
            <a:spLocks noGrp="1"/>
          </p:cNvSpPr>
          <p:nvPr>
            <p:ph type="title"/>
          </p:nvPr>
        </p:nvSpPr>
        <p:spPr/>
        <p:txBody>
          <a:bodyPr/>
          <a:lstStyle/>
          <a:p>
            <a:r>
              <a:rPr lang="en-US" dirty="0"/>
              <a:t>Unsafe C# features</a:t>
            </a:r>
            <a:br>
              <a:rPr lang="en-US" dirty="0"/>
            </a:br>
            <a:r>
              <a:rPr lang="en-US" dirty="0"/>
              <a:t>…unless </a:t>
            </a:r>
            <a:r>
              <a:rPr lang="en-US"/>
              <a:t>you’re using </a:t>
            </a:r>
            <a:r>
              <a:rPr lang="en-US" dirty="0"/>
              <a:t>C# 11</a:t>
            </a:r>
          </a:p>
        </p:txBody>
      </p:sp>
      <p:sp>
        <p:nvSpPr>
          <p:cNvPr id="7" name="Rectangle 3">
            <a:extLst>
              <a:ext uri="{FF2B5EF4-FFF2-40B4-BE49-F238E27FC236}">
                <a16:creationId xmlns:a16="http://schemas.microsoft.com/office/drawing/2014/main" id="{6FAF8F90-DED7-5DEB-05CB-F3A9881BAA2E}"/>
              </a:ext>
            </a:extLst>
          </p:cNvPr>
          <p:cNvSpPr>
            <a:spLocks noChangeArrowheads="1"/>
          </p:cNvSpPr>
          <p:nvPr/>
        </p:nvSpPr>
        <p:spPr bwMode="auto">
          <a:xfrm>
            <a:off x="1103314"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F54D6"/>
                </a:solidFill>
                <a:effectLst/>
                <a:latin typeface="Consolas" panose="020B0609020204030204" pitchFamily="49" charset="0"/>
              </a:rPr>
              <a:t>public class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br>
              <a:rPr kumimoji="0" lang="en-US" altLang="en-US" sz="1300" b="0" i="0" u="none" strike="noStrike" cap="none" normalizeH="0" baseline="0" dirty="0">
                <a:ln>
                  <a:noFill/>
                </a:ln>
                <a:solidFill>
                  <a:srgbClr val="6B2FBA"/>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a:ln>
                  <a:noFill/>
                </a:ln>
                <a:solidFill>
                  <a:srgbClr val="0F54D6"/>
                </a:solidFill>
                <a:effectLst/>
                <a:latin typeface="Consolas" panose="020B0609020204030204" pitchFamily="49" charset="0"/>
              </a:rPr>
              <a:t>public </a:t>
            </a:r>
            <a:r>
              <a:rPr kumimoji="0" lang="en-US" altLang="en-US" sz="1300" b="0" i="0" u="none" strike="noStrike" cap="none" normalizeH="0" baseline="0" dirty="0" err="1">
                <a:ln>
                  <a:noFill/>
                </a:ln>
                <a:solidFill>
                  <a:srgbClr val="0F54D6"/>
                </a:solidFill>
                <a:effectLst/>
                <a:latin typeface="Consolas" panose="020B0609020204030204" pitchFamily="49" charset="0"/>
              </a:rPr>
              <a:t>ushort</a:t>
            </a:r>
            <a:r>
              <a:rPr kumimoji="0" lang="en-US" altLang="en-US" sz="1300" b="0" i="0" u="none" strike="noStrike" cap="none" normalizeH="0" baseline="0" dirty="0">
                <a:ln>
                  <a:noFill/>
                </a:ln>
                <a:solidFill>
                  <a:srgbClr val="0F54D6"/>
                </a:solidFill>
                <a:effectLst/>
                <a:latin typeface="Consolas" panose="020B0609020204030204" pitchFamily="49" charset="0"/>
              </a:rPr>
              <a:t> </a:t>
            </a:r>
            <a:r>
              <a:rPr kumimoji="0" lang="en-US" altLang="en-US" sz="1300" b="0" i="0" u="none" strike="noStrike" cap="none" normalizeH="0" baseline="0" dirty="0">
                <a:ln>
                  <a:noFill/>
                </a:ln>
                <a:solidFill>
                  <a:srgbClr val="0093A1"/>
                </a:solidFill>
                <a:effectLst/>
                <a:latin typeface="Consolas" panose="020B0609020204030204" pitchFamily="49" charset="0"/>
              </a:rPr>
              <a:t>Value </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a:ln>
                  <a:noFill/>
                </a:ln>
                <a:solidFill>
                  <a:srgbClr val="AB2F6B"/>
                </a:solidFill>
                <a:effectLst/>
                <a:latin typeface="Consolas" panose="020B0609020204030204" pitchFamily="49" charset="0"/>
              </a:rPr>
              <a:t>0xBEEF</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383838"/>
              </a:solidFill>
              <a:latin typeface="Consolas" panose="020B0609020204030204" pitchFamily="49" charset="0"/>
            </a:endParaRPr>
          </a:p>
          <a:p>
            <a:pPr defTabSz="914400" eaLnBrk="0" fontAlgn="base" hangingPunct="0">
              <a:spcBef>
                <a:spcPct val="0"/>
              </a:spcBef>
              <a:spcAft>
                <a:spcPct val="0"/>
              </a:spcAft>
            </a:pPr>
            <a:r>
              <a:rPr kumimoji="0" lang="en-US" altLang="en-US" sz="1300" b="0" i="0" u="none" strike="noStrike" cap="none" normalizeH="0" baseline="0" dirty="0">
                <a:ln>
                  <a:noFill/>
                </a:ln>
                <a:solidFill>
                  <a:srgbClr val="0F54D6"/>
                </a:solidFill>
                <a:effectLst/>
                <a:latin typeface="Consolas" panose="020B0609020204030204" pitchFamily="49" charset="0"/>
              </a:rPr>
              <a:t>var </a:t>
            </a:r>
            <a:r>
              <a:rPr kumimoji="0" lang="en-US" altLang="en-US" sz="1300" b="0" i="0" u="none" strike="noStrike" cap="none" normalizeH="0" baseline="0" dirty="0">
                <a:ln>
                  <a:noFill/>
                </a:ln>
                <a:solidFill>
                  <a:srgbClr val="383838"/>
                </a:solidFill>
                <a:effectLst/>
                <a:latin typeface="Consolas" panose="020B0609020204030204" pitchFamily="49" charset="0"/>
              </a:rPr>
              <a:t>managed = </a:t>
            </a:r>
            <a:r>
              <a:rPr kumimoji="0" lang="en-US" altLang="en-US" sz="1300" b="0" i="0" u="none" strike="noStrike" cap="none" normalizeH="0" baseline="0" dirty="0">
                <a:ln>
                  <a:noFill/>
                </a:ln>
                <a:solidFill>
                  <a:srgbClr val="0F54D6"/>
                </a:solidFill>
                <a:effectLst/>
                <a:latin typeface="Consolas" panose="020B0609020204030204" pitchFamily="49" charset="0"/>
              </a:rPr>
              <a:t>new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0F54D6"/>
                </a:solidFill>
                <a:effectLst/>
                <a:latin typeface="Consolas" panose="020B0609020204030204" pitchFamily="49" charset="0"/>
              </a:rPr>
              <a:t>fixed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F54D6"/>
                </a:solidFill>
                <a:effectLst/>
                <a:latin typeface="Consolas" panose="020B0609020204030204" pitchFamily="49" charset="0"/>
              </a:rPr>
              <a:t>ushort</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383838"/>
                </a:solidFill>
                <a:effectLst/>
                <a:latin typeface="Consolas" panose="020B0609020204030204" pitchFamily="49" charset="0"/>
              </a:rPr>
              <a:t> = &amp;</a:t>
            </a:r>
            <a:r>
              <a:rPr kumimoji="0" lang="en-US" altLang="en-US" sz="1300" b="0" i="0" u="none" strike="noStrike" cap="none" normalizeH="0" baseline="0" dirty="0" err="1">
                <a:ln>
                  <a:noFill/>
                </a:ln>
                <a:solidFill>
                  <a:srgbClr val="383838"/>
                </a:solidFill>
                <a:effectLst/>
                <a:latin typeface="Consolas" panose="020B0609020204030204" pitchFamily="49" charset="0"/>
              </a:rPr>
              <a:t>managed.</a:t>
            </a:r>
            <a:r>
              <a:rPr kumimoji="0" lang="en-US" altLang="en-US" sz="1300" b="0" i="0" u="none" strike="noStrike" cap="none" normalizeH="0" baseline="0" dirty="0" err="1">
                <a:ln>
                  <a:noFill/>
                </a:ln>
                <a:solidFill>
                  <a:srgbClr val="0093A1"/>
                </a:solidFill>
                <a:effectLst/>
                <a:latin typeface="Consolas" panose="020B0609020204030204" pitchFamily="49" charset="0"/>
              </a:rPr>
              <a:t>Value</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 = &amp;managed;</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$"Ref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$"Object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$"Field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$"Field offset: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0F54D6"/>
                </a:solidFill>
                <a:effectLst/>
                <a:latin typeface="Consolas" panose="020B0609020204030204" pitchFamily="49" charset="0"/>
              </a:rPr>
              <a:t>byte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383838"/>
                </a:solidFill>
                <a:effectLst/>
                <a:latin typeface="Consolas" panose="020B0609020204030204" pitchFamily="49" charset="0"/>
              </a:rPr>
              <a:t> - *(</a:t>
            </a:r>
            <a:r>
              <a:rPr kumimoji="0" lang="en-US" altLang="en-US" sz="1300" b="0" i="0" u="none" strike="noStrike" cap="none" normalizeH="0" baseline="0" dirty="0">
                <a:ln>
                  <a:noFill/>
                </a:ln>
                <a:solidFill>
                  <a:srgbClr val="0F54D6"/>
                </a:solidFill>
                <a:effectLst/>
                <a:latin typeface="Consolas" panose="020B0609020204030204" pitchFamily="49" charset="0"/>
              </a:rPr>
              <a:t>byte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6B2FBA"/>
                </a:solidFill>
                <a:effectLst/>
                <a:latin typeface="Consolas" panose="020B0609020204030204" pitchFamily="49" charset="0"/>
              </a:rPr>
              <a:t>,16:X1</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endParaRPr kumimoji="0" lang="en-US" altLang="en-US" sz="1300" b="0" i="0" u="none" strike="noStrike" cap="none" normalizeH="0" baseline="0" dirty="0">
              <a:ln>
                <a:noFill/>
              </a:ln>
              <a:solidFill>
                <a:schemeClr val="tx1"/>
              </a:solidFill>
              <a:effectLst/>
              <a:latin typeface="Consolas" panose="020B0609020204030204" pitchFamily="49" charset="0"/>
            </a:endParaRPr>
          </a:p>
        </p:txBody>
      </p:sp>
      <p:pic>
        <p:nvPicPr>
          <p:cNvPr id="11" name="Picture 10" descr="Ref address: 08BE897E348&#10;Object address: 27EC430A5D0&#10;Field address: 27EC430A5D8&#10;Field offset:  8">
            <a:extLst>
              <a:ext uri="{FF2B5EF4-FFF2-40B4-BE49-F238E27FC236}">
                <a16:creationId xmlns:a16="http://schemas.microsoft.com/office/drawing/2014/main" id="{F20E94CF-6C38-D5A8-E44D-8794DDE9DE5A}"/>
              </a:ext>
            </a:extLst>
          </p:cNvPr>
          <p:cNvPicPr>
            <a:picLocks noChangeAspect="1"/>
          </p:cNvPicPr>
          <p:nvPr/>
        </p:nvPicPr>
        <p:blipFill>
          <a:blip r:embed="rId2"/>
          <a:stretch>
            <a:fillRect/>
          </a:stretch>
        </p:blipFill>
        <p:spPr>
          <a:xfrm>
            <a:off x="6630581" y="2495515"/>
            <a:ext cx="2810066" cy="895826"/>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9869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246F-63D4-31AC-0467-0493E8B5B6C8}"/>
              </a:ext>
            </a:extLst>
          </p:cNvPr>
          <p:cNvSpPr>
            <a:spLocks noGrp="1"/>
          </p:cNvSpPr>
          <p:nvPr>
            <p:ph type="title"/>
          </p:nvPr>
        </p:nvSpPr>
        <p:spPr>
          <a:xfrm>
            <a:off x="646111" y="465782"/>
            <a:ext cx="9404723" cy="1400530"/>
          </a:xfrm>
        </p:spPr>
        <p:txBody>
          <a:bodyPr/>
          <a:lstStyle/>
          <a:p>
            <a:r>
              <a:rPr lang="en-US"/>
              <a:t>Unsafe C# features</a:t>
            </a:r>
            <a:br>
              <a:rPr lang="en-US"/>
            </a:br>
            <a:r>
              <a:rPr lang="en-US"/>
              <a:t>Fixed-sized buffers</a:t>
            </a:r>
          </a:p>
        </p:txBody>
      </p:sp>
      <p:sp>
        <p:nvSpPr>
          <p:cNvPr id="3" name="Rectangle 1">
            <a:extLst>
              <a:ext uri="{FF2B5EF4-FFF2-40B4-BE49-F238E27FC236}">
                <a16:creationId xmlns:a16="http://schemas.microsoft.com/office/drawing/2014/main" id="{3868A8E1-C54C-766D-7373-E6D8D415FD65}"/>
              </a:ext>
            </a:extLst>
          </p:cNvPr>
          <p:cNvSpPr>
            <a:spLocks noChangeArrowheads="1"/>
          </p:cNvSpPr>
          <p:nvPr/>
        </p:nvSpPr>
        <p:spPr bwMode="auto">
          <a:xfrm>
            <a:off x="1103313" y="2049651"/>
            <a:ext cx="8946540"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Fixed size buffer type must be one of the following:</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bool, byte, short, int, long, char, </a:t>
            </a:r>
            <a:r>
              <a:rPr kumimoji="0" lang="en-US" altLang="en-US" b="0" i="1" u="none" strike="noStrike" cap="none" normalizeH="0" baseline="0" dirty="0" err="1">
                <a:ln>
                  <a:noFill/>
                </a:ln>
                <a:solidFill>
                  <a:srgbClr val="248700"/>
                </a:solidFill>
                <a:effectLst/>
                <a:latin typeface="Consolas" panose="020B0609020204030204" pitchFamily="49" charset="0"/>
              </a:rPr>
              <a:t>sbyte</a:t>
            </a:r>
            <a:r>
              <a:rPr kumimoji="0" lang="en-US" altLang="en-US" b="0" i="1" u="none" strike="noStrike" cap="none" normalizeH="0" baseline="0" dirty="0">
                <a:ln>
                  <a:noFill/>
                </a:ln>
                <a:solidFill>
                  <a:srgbClr val="2487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ushort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uint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ulong</a:t>
            </a:r>
            <a:r>
              <a:rPr kumimoji="0" lang="en-US" altLang="en-US" b="0" i="1" u="none" strike="noStrike" cap="none" normalizeH="0" baseline="0" dirty="0">
                <a:ln>
                  <a:noFill/>
                </a:ln>
                <a:solidFill>
                  <a:srgbClr val="248700"/>
                </a:solidFill>
                <a:effectLst/>
                <a:latin typeface="Consolas" panose="020B0609020204030204" pitchFamily="49" charset="0"/>
              </a:rPr>
              <a:t>, float, double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FixedBuffer</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Type of </a:t>
            </a:r>
            <a:r>
              <a:rPr kumimoji="0" lang="en-US" altLang="en-US" b="0" i="1" u="none" strike="noStrike" cap="none" normalizeH="0" baseline="0" dirty="0" err="1">
                <a:ln>
                  <a:noFill/>
                </a:ln>
                <a:solidFill>
                  <a:srgbClr val="248700"/>
                </a:solidFill>
                <a:effectLst/>
                <a:latin typeface="Consolas" panose="020B0609020204030204" pitchFamily="49" charset="0"/>
              </a:rPr>
              <a:t>ByteBuffer</a:t>
            </a:r>
            <a:r>
              <a:rPr kumimoji="0" lang="en-US" altLang="en-US" b="0" i="1" u="none" strike="noStrike" cap="none" normalizeH="0" baseline="0" dirty="0">
                <a:ln>
                  <a:noFill/>
                </a:ln>
                <a:solidFill>
                  <a:srgbClr val="248700"/>
                </a:solidFill>
                <a:effectLst/>
                <a:latin typeface="Consolas" panose="020B0609020204030204" pitchFamily="49" charset="0"/>
              </a:rPr>
              <a:t> is byte*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fixed byte </a:t>
            </a:r>
            <a:r>
              <a:rPr kumimoji="0" lang="en-US" altLang="en-US" b="0" i="0" u="none" strike="noStrike" cap="none" normalizeH="0" baseline="0" dirty="0" err="1">
                <a:ln>
                  <a:noFill/>
                </a:ln>
                <a:solidFill>
                  <a:srgbClr val="0093A1"/>
                </a:solidFill>
                <a:effectLst/>
                <a:latin typeface="Consolas" panose="020B0609020204030204" pitchFamily="49" charset="0"/>
              </a:rPr>
              <a:t>ByteBuffer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1" u="none" strike="noStrike" cap="none" normalizeH="0" baseline="0" dirty="0">
                <a:ln>
                  <a:noFill/>
                </a:ln>
                <a:solidFill>
                  <a:srgbClr val="248700"/>
                </a:solidFill>
                <a:effectLst/>
                <a:latin typeface="Consolas" panose="020B0609020204030204" pitchFamily="49" charset="0"/>
              </a:rPr>
              <a:t>// Allocate memory from call stack and return address</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byte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guidArray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Question &quot;Any way to use stackalloc while avoiding stackoverflow exception&quot; on stackoverflow.com">
            <a:extLst>
              <a:ext uri="{FF2B5EF4-FFF2-40B4-BE49-F238E27FC236}">
                <a16:creationId xmlns:a16="http://schemas.microsoft.com/office/drawing/2014/main" id="{491DC914-E2C4-07BA-8293-36B6F0EC86B3}"/>
              </a:ext>
            </a:extLst>
          </p:cNvPr>
          <p:cNvPicPr>
            <a:picLocks noChangeAspect="1"/>
          </p:cNvPicPr>
          <p:nvPr/>
        </p:nvPicPr>
        <p:blipFill>
          <a:blip r:embed="rId2"/>
          <a:stretch>
            <a:fillRect/>
          </a:stretch>
        </p:blipFill>
        <p:spPr>
          <a:xfrm>
            <a:off x="2844437" y="1880290"/>
            <a:ext cx="8942546" cy="271262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120587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Memory layout</a:t>
            </a:r>
          </a:p>
        </p:txBody>
      </p:sp>
    </p:spTree>
    <p:extLst>
      <p:ext uri="{BB962C8B-B14F-4D97-AF65-F5344CB8AC3E}">
        <p14:creationId xmlns:p14="http://schemas.microsoft.com/office/powerpoint/2010/main" val="2646413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D1D7-95B5-6EF1-2D68-38F6BA30E125}"/>
              </a:ext>
            </a:extLst>
          </p:cNvPr>
          <p:cNvSpPr>
            <a:spLocks noGrp="1"/>
          </p:cNvSpPr>
          <p:nvPr>
            <p:ph type="title"/>
          </p:nvPr>
        </p:nvSpPr>
        <p:spPr/>
        <p:txBody>
          <a:bodyPr/>
          <a:lstStyle/>
          <a:p>
            <a:r>
              <a:rPr lang="en-US" dirty="0"/>
              <a:t>Memory layout</a:t>
            </a:r>
            <a:br>
              <a:rPr lang="en-US" dirty="0"/>
            </a:br>
            <a:r>
              <a:rPr lang="en-US" dirty="0"/>
              <a:t>Packing Size</a:t>
            </a:r>
          </a:p>
        </p:txBody>
      </p:sp>
      <p:sp>
        <p:nvSpPr>
          <p:cNvPr id="5" name="Rectangle 2">
            <a:extLst>
              <a:ext uri="{FF2B5EF4-FFF2-40B4-BE49-F238E27FC236}">
                <a16:creationId xmlns:a16="http://schemas.microsoft.com/office/drawing/2014/main" id="{30E49453-5A04-B50C-7924-956F4FF1B758}"/>
              </a:ext>
            </a:extLst>
          </p:cNvPr>
          <p:cNvSpPr>
            <a:spLocks noChangeArrowheads="1"/>
          </p:cNvSpPr>
          <p:nvPr/>
        </p:nvSpPr>
        <p:spPr bwMode="auto">
          <a:xfrm>
            <a:off x="1103311" y="2052918"/>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DefaultPackingSize</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DefaultPackingSize</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8</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PackingSizeFour</a:t>
            </a:r>
            <a:r>
              <a:rPr kumimoji="0" lang="en-US" altLang="en-US" b="0" i="1" u="none" strike="noStrike" cap="none" normalizeH="0" baseline="0" dirty="0">
                <a:ln>
                  <a:noFill/>
                </a:ln>
                <a:solidFill>
                  <a:srgbClr val="248700"/>
                </a:solidFill>
                <a:effectLst/>
                <a:latin typeface="Consolas" panose="020B0609020204030204" pitchFamily="49" charset="0"/>
              </a:rPr>
              <a:t>) = 12</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Sequential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PackingSizeFour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4</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971455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26A2-9BBB-2257-FBA1-F5114C9A428F}"/>
              </a:ext>
            </a:extLst>
          </p:cNvPr>
          <p:cNvSpPr>
            <a:spLocks noGrp="1"/>
          </p:cNvSpPr>
          <p:nvPr>
            <p:ph type="title"/>
          </p:nvPr>
        </p:nvSpPr>
        <p:spPr/>
        <p:txBody>
          <a:bodyPr/>
          <a:lstStyle/>
          <a:p>
            <a:r>
              <a:rPr lang="en-US" dirty="0"/>
              <a:t>Memory layout</a:t>
            </a:r>
            <a:br>
              <a:rPr lang="en-US" dirty="0"/>
            </a:br>
            <a:r>
              <a:rPr lang="en-US" dirty="0"/>
              <a:t>Explicit struct layout I</a:t>
            </a:r>
          </a:p>
        </p:txBody>
      </p:sp>
      <p:sp>
        <p:nvSpPr>
          <p:cNvPr id="3" name="Rectangle 1">
            <a:extLst>
              <a:ext uri="{FF2B5EF4-FFF2-40B4-BE49-F238E27FC236}">
                <a16:creationId xmlns:a16="http://schemas.microsoft.com/office/drawing/2014/main" id="{5C0CB68C-110B-8668-EB29-D2E059F814A4}"/>
              </a:ext>
            </a:extLst>
          </p:cNvPr>
          <p:cNvSpPr>
            <a:spLocks noChangeArrowheads="1"/>
          </p:cNvSpPr>
          <p:nvPr/>
        </p:nvSpPr>
        <p:spPr bwMode="auto">
          <a:xfrm>
            <a:off x="1103312" y="2052917"/>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Assuming a little-endian system</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a:ln>
                  <a:noFill/>
                </a:ln>
                <a:solidFill>
                  <a:srgbClr val="300073"/>
                </a:solidFill>
                <a:effectLst/>
                <a:latin typeface="Consolas" panose="020B0609020204030204" pitchFamily="49" charset="0"/>
              </a:rPr>
              <a:t>Union</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err="1">
                <a:ln>
                  <a:noFill/>
                </a:ln>
                <a:solidFill>
                  <a:srgbClr val="0F54D6"/>
                </a:solidFill>
                <a:effectLst/>
                <a:latin typeface="Consolas" panose="020B0609020204030204" pitchFamily="49" charset="0"/>
              </a:rPr>
              <a:t>ushort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Value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0" u="none" strike="noStrike" cap="none" normalizeH="0" baseline="0" dirty="0">
                <a:ln>
                  <a:noFill/>
                </a:ln>
                <a:solidFill>
                  <a:srgbClr val="300073"/>
                </a:solidFill>
                <a:effectLst/>
                <a:latin typeface="Consolas" panose="020B0609020204030204" pitchFamily="49" charset="0"/>
              </a:rPr>
              <a:t>Union </a:t>
            </a:r>
            <a:r>
              <a:rPr kumimoji="0" lang="en-US" altLang="en-US" b="0" i="0" u="none" strike="noStrike" cap="none" normalizeH="0" baseline="0" dirty="0">
                <a:ln>
                  <a:noFill/>
                </a:ln>
                <a:solidFill>
                  <a:srgbClr val="383838"/>
                </a:solidFill>
                <a:effectLst/>
                <a:latin typeface="Consolas" panose="020B0609020204030204" pitchFamily="49" charset="0"/>
              </a:rPr>
              <a:t>u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Value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0xBEEF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"BE"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"EF"</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95353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DA1D-BCED-F248-1B5A-D4CE504620E9}"/>
              </a:ext>
            </a:extLst>
          </p:cNvPr>
          <p:cNvSpPr>
            <a:spLocks noGrp="1"/>
          </p:cNvSpPr>
          <p:nvPr>
            <p:ph type="title"/>
          </p:nvPr>
        </p:nvSpPr>
        <p:spPr/>
        <p:txBody>
          <a:bodyPr/>
          <a:lstStyle/>
          <a:p>
            <a:r>
              <a:rPr lang="en-US" dirty="0"/>
              <a:t>Memory layout</a:t>
            </a:r>
            <a:br>
              <a:rPr lang="en-US" dirty="0"/>
            </a:br>
            <a:r>
              <a:rPr lang="en-US" dirty="0"/>
              <a:t>Explicit struct layout II</a:t>
            </a:r>
          </a:p>
        </p:txBody>
      </p:sp>
      <p:sp>
        <p:nvSpPr>
          <p:cNvPr id="3" name="Rectangle 1">
            <a:extLst>
              <a:ext uri="{FF2B5EF4-FFF2-40B4-BE49-F238E27FC236}">
                <a16:creationId xmlns:a16="http://schemas.microsoft.com/office/drawing/2014/main" id="{A16FFCEC-C817-BB02-5C93-502D98D35F02}"/>
              </a:ext>
            </a:extLst>
          </p:cNvPr>
          <p:cNvSpPr>
            <a:spLocks noChangeArrowheads="1"/>
          </p:cNvSpPr>
          <p:nvPr/>
        </p:nvSpPr>
        <p:spPr bwMode="auto">
          <a:xfrm>
            <a:off x="1103312" y="2052918"/>
            <a:ext cx="8946541" cy="4195482"/>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defTabSz="914400" eaLnBrk="0" fontAlgn="base" hangingPunct="0">
              <a:spcBef>
                <a:spcPct val="0"/>
              </a:spcBef>
              <a:spcAft>
                <a:spcPct val="0"/>
              </a:spcAf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err="1">
                <a:ln>
                  <a:noFill/>
                </a:ln>
                <a:solidFill>
                  <a:srgbClr val="0093A1"/>
                </a:solidFill>
                <a:effectLst/>
                <a:latin typeface="Consolas" panose="020B0609020204030204" pitchFamily="49" charset="0"/>
              </a:rPr>
              <a:t>Long</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double </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Long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"2.3E-322"</a:t>
            </a:r>
          </a:p>
        </p:txBody>
      </p:sp>
      <p:pic>
        <p:nvPicPr>
          <p:cNvPr id="5" name="Picture 4" descr="The StructLayoutAttribute.Pack field controls the alignment of data fields, and thus affects the layout regardless of the LayoutKind value you specify. By default, the value of Pack is 0, which indicates the default packing size for the current platform. For example, when you use the Explicit layout value and specify field alignments on byte boundaries, you must set Pack to 1 to get the desired result.">
            <a:extLst>
              <a:ext uri="{FF2B5EF4-FFF2-40B4-BE49-F238E27FC236}">
                <a16:creationId xmlns:a16="http://schemas.microsoft.com/office/drawing/2014/main" id="{4B044C41-6C20-186F-1867-73A87810B074}"/>
              </a:ext>
            </a:extLst>
          </p:cNvPr>
          <p:cNvPicPr>
            <a:picLocks noChangeAspect="1"/>
          </p:cNvPicPr>
          <p:nvPr/>
        </p:nvPicPr>
        <p:blipFill>
          <a:blip r:embed="rId2"/>
          <a:stretch>
            <a:fillRect/>
          </a:stretch>
        </p:blipFill>
        <p:spPr>
          <a:xfrm>
            <a:off x="3700985" y="3980927"/>
            <a:ext cx="6546571" cy="246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67936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D0BF-1557-1847-7CB6-4209723CE8F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EB4787E-8807-6429-0C21-6751542A3463}"/>
              </a:ext>
            </a:extLst>
          </p:cNvPr>
          <p:cNvSpPr>
            <a:spLocks noGrp="1"/>
          </p:cNvSpPr>
          <p:nvPr>
            <p:ph idx="1"/>
          </p:nvPr>
        </p:nvSpPr>
        <p:spPr/>
        <p:txBody>
          <a:bodyPr/>
          <a:lstStyle/>
          <a:p>
            <a:r>
              <a:rPr lang="en-US" dirty="0"/>
              <a:t>What is unsafe code?</a:t>
            </a:r>
          </a:p>
          <a:p>
            <a:r>
              <a:rPr lang="en-US" dirty="0"/>
              <a:t>Unsafe C# features</a:t>
            </a:r>
          </a:p>
          <a:p>
            <a:r>
              <a:rPr lang="en-US" dirty="0"/>
              <a:t>Memory layout</a:t>
            </a:r>
          </a:p>
          <a:p>
            <a:r>
              <a:rPr lang="en-US" dirty="0"/>
              <a:t>Platform Invoke (P/Invoke)</a:t>
            </a:r>
          </a:p>
          <a:p>
            <a:r>
              <a:rPr lang="en-US" dirty="0"/>
              <a:t>Managing resource lifetime</a:t>
            </a:r>
          </a:p>
          <a:p>
            <a:r>
              <a:rPr lang="en-US" dirty="0"/>
              <a:t>Callbacks</a:t>
            </a:r>
          </a:p>
          <a:p>
            <a:r>
              <a:rPr lang="en-US" dirty="0"/>
              <a:t>Further resources</a:t>
            </a:r>
          </a:p>
        </p:txBody>
      </p:sp>
    </p:spTree>
    <p:extLst>
      <p:ext uri="{BB962C8B-B14F-4D97-AF65-F5344CB8AC3E}">
        <p14:creationId xmlns:p14="http://schemas.microsoft.com/office/powerpoint/2010/main" val="40604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1708-A243-27A1-DEF4-EDCC6242C00D}"/>
              </a:ext>
            </a:extLst>
          </p:cNvPr>
          <p:cNvSpPr>
            <a:spLocks noGrp="1"/>
          </p:cNvSpPr>
          <p:nvPr>
            <p:ph type="title"/>
          </p:nvPr>
        </p:nvSpPr>
        <p:spPr/>
        <p:txBody>
          <a:bodyPr/>
          <a:lstStyle/>
          <a:p>
            <a:r>
              <a:rPr lang="en-US" dirty="0"/>
              <a:t>Memory layout</a:t>
            </a:r>
            <a:br>
              <a:rPr lang="en-US" dirty="0"/>
            </a:br>
            <a:r>
              <a:rPr lang="en-US" dirty="0"/>
              <a:t>Explicit struct layout III</a:t>
            </a:r>
          </a:p>
        </p:txBody>
      </p:sp>
      <p:sp>
        <p:nvSpPr>
          <p:cNvPr id="5" name="Rectangle 1">
            <a:extLst>
              <a:ext uri="{FF2B5EF4-FFF2-40B4-BE49-F238E27FC236}">
                <a16:creationId xmlns:a16="http://schemas.microsoft.com/office/drawing/2014/main" id="{5EA51972-1F3B-C9B0-AAF6-1F407E476B9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ExplicitWithoutPack</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5</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ExplicitWithPack</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5</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Screenshot of a console application showing the offsets of the fields of struct ExplicitWithoutPack and a total size of 16">
            <a:extLst>
              <a:ext uri="{FF2B5EF4-FFF2-40B4-BE49-F238E27FC236}">
                <a16:creationId xmlns:a16="http://schemas.microsoft.com/office/drawing/2014/main" id="{344DD43C-336E-7C6A-7961-EB4C8062F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2489" y="2119828"/>
            <a:ext cx="3877285" cy="16092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9" name="Picture 8" descr="Screenshot of a console application showing the offsets of the fields of struct ExplicitWithoutPack and a total size of 13">
            <a:extLst>
              <a:ext uri="{FF2B5EF4-FFF2-40B4-BE49-F238E27FC236}">
                <a16:creationId xmlns:a16="http://schemas.microsoft.com/office/drawing/2014/main" id="{5E301034-33F2-FCE3-831C-CC33551F08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2489" y="4296971"/>
            <a:ext cx="3885959" cy="16128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6268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Platform Invoke (P/Invoke)</a:t>
            </a:r>
          </a:p>
        </p:txBody>
      </p:sp>
    </p:spTree>
    <p:extLst>
      <p:ext uri="{BB962C8B-B14F-4D97-AF65-F5344CB8AC3E}">
        <p14:creationId xmlns:p14="http://schemas.microsoft.com/office/powerpoint/2010/main" val="837002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FDA5-C923-7D81-0BCF-0BE825FB0E61}"/>
              </a:ext>
            </a:extLst>
          </p:cNvPr>
          <p:cNvSpPr>
            <a:spLocks noGrp="1"/>
          </p:cNvSpPr>
          <p:nvPr>
            <p:ph type="title"/>
          </p:nvPr>
        </p:nvSpPr>
        <p:spPr/>
        <p:txBody>
          <a:bodyPr/>
          <a:lstStyle/>
          <a:p>
            <a:r>
              <a:rPr lang="en-US" dirty="0"/>
              <a:t>Platform Invoke (P/Invoke)</a:t>
            </a:r>
            <a:br>
              <a:rPr lang="en-US" dirty="0"/>
            </a:br>
            <a:r>
              <a:rPr lang="en-US" dirty="0"/>
              <a:t>Unmanaged heap allocations I</a:t>
            </a:r>
          </a:p>
        </p:txBody>
      </p:sp>
      <p:sp>
        <p:nvSpPr>
          <p:cNvPr id="3" name="Rectangle 1">
            <a:extLst>
              <a:ext uri="{FF2B5EF4-FFF2-40B4-BE49-F238E27FC236}">
                <a16:creationId xmlns:a16="http://schemas.microsoft.com/office/drawing/2014/main" id="{48522B83-BE9E-5A74-D0FF-1DCD4810563E}"/>
              </a:ext>
            </a:extLst>
          </p:cNvPr>
          <p:cNvSpPr>
            <a:spLocks noChangeArrowheads="1"/>
          </p:cNvSpPr>
          <p:nvPr/>
        </p:nvSpPr>
        <p:spPr bwMode="auto">
          <a:xfrm>
            <a:off x="1103313" y="2052917"/>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a:ln>
                  <a:noFill/>
                </a:ln>
                <a:solidFill>
                  <a:srgbClr val="248700"/>
                </a:solidFill>
                <a:effectLst/>
                <a:latin typeface="Consolas" panose="020B0609020204030204" pitchFamily="49" charset="0"/>
              </a:rPr>
              <a:t>// Allocate heap memory using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a:ln>
                  <a:noFill/>
                </a:ln>
                <a:solidFill>
                  <a:srgbClr val="248700"/>
                </a:solidFill>
                <a:effectLst/>
                <a:latin typeface="Consolas" panose="020B0609020204030204" pitchFamily="49" charset="0"/>
              </a:rPr>
              <a:t>// C standard library function malloc()</a:t>
            </a:r>
            <a:br>
              <a:rPr kumimoji="0" lang="en-US" altLang="en-US" b="0" i="1" u="none" strike="noStrike" cap="none" normalizeH="0" baseline="0">
                <a:ln>
                  <a:noFill/>
                </a:ln>
                <a:solidFill>
                  <a:srgbClr val="248700"/>
                </a:solidFill>
                <a:effectLst/>
                <a:latin typeface="Consolas" panose="020B0609020204030204" pitchFamily="49" charset="0"/>
              </a:rPr>
            </a:br>
            <a:r>
              <a:rPr kumimoji="0" lang="en-US" altLang="en-US" b="0" i="0" u="none" strike="noStrike" cap="none" normalizeH="0" baseline="0">
                <a:ln>
                  <a:noFill/>
                </a:ln>
                <a:solidFill>
                  <a:srgbClr val="0F54D6"/>
                </a:solidFill>
                <a:effectLst/>
                <a:latin typeface="Consolas" panose="020B0609020204030204" pitchFamily="49" charset="0"/>
              </a:rPr>
              <a:t>void</a:t>
            </a:r>
            <a:r>
              <a:rPr kumimoji="0" lang="en-US" altLang="en-US" b="0" i="0" u="none" strike="noStrike" cap="none" normalizeH="0" baseline="0">
                <a:ln>
                  <a:noFill/>
                </a:ln>
                <a:solidFill>
                  <a:srgbClr val="383838"/>
                </a:solidFill>
                <a:effectLst/>
                <a:latin typeface="Consolas" panose="020B0609020204030204" pitchFamily="49" charset="0"/>
              </a:rPr>
              <a:t>* ptr = </a:t>
            </a:r>
            <a:r>
              <a:rPr kumimoji="0" lang="en-US" altLang="en-US" b="0" i="0" u="none" strike="noStrike" cap="none" normalizeH="0" baseline="0">
                <a:ln>
                  <a:noFill/>
                </a:ln>
                <a:solidFill>
                  <a:srgbClr val="6B2FBA"/>
                </a:solidFill>
                <a:effectLst/>
                <a:latin typeface="Consolas" panose="020B0609020204030204" pitchFamily="49" charset="0"/>
              </a:rPr>
              <a:t>NativeMemory</a:t>
            </a:r>
            <a:r>
              <a:rPr kumimoji="0" lang="en-US" altLang="en-US" b="0" i="0" u="none" strike="noStrike" cap="none" normalizeH="0" baseline="0">
                <a:ln>
                  <a:noFill/>
                </a:ln>
                <a:solidFill>
                  <a:srgbClr val="383838"/>
                </a:solidFill>
                <a:effectLst/>
                <a:latin typeface="Consolas" panose="020B0609020204030204" pitchFamily="49" charset="0"/>
              </a:rPr>
              <a:t>.</a:t>
            </a:r>
            <a:r>
              <a:rPr kumimoji="0" lang="en-US" altLang="en-US" b="0" i="0" u="none" strike="noStrike" cap="none" normalizeH="0" baseline="0">
                <a:ln>
                  <a:noFill/>
                </a:ln>
                <a:solidFill>
                  <a:srgbClr val="00855F"/>
                </a:solidFill>
                <a:effectLst/>
                <a:latin typeface="Consolas" panose="020B0609020204030204" pitchFamily="49" charset="0"/>
              </a:rPr>
              <a:t>Alloc</a:t>
            </a:r>
            <a:r>
              <a:rPr kumimoji="0" lang="en-US" altLang="en-US" b="0" i="0" u="none" strike="noStrike" cap="none" normalizeH="0" baseline="0">
                <a:ln>
                  <a:noFill/>
                </a:ln>
                <a:solidFill>
                  <a:srgbClr val="383838"/>
                </a:solidFill>
                <a:effectLst/>
                <a:latin typeface="Consolas" panose="020B0609020204030204" pitchFamily="49" charset="0"/>
              </a:rPr>
              <a:t>(</a:t>
            </a:r>
            <a:r>
              <a:rPr kumimoji="0" lang="en-US" altLang="en-US" b="0" i="0" u="none" strike="noStrike" cap="none" normalizeH="0" baseline="0">
                <a:ln>
                  <a:noFill/>
                </a:ln>
                <a:solidFill>
                  <a:srgbClr val="AB2F6B"/>
                </a:solidFill>
                <a:effectLst/>
                <a:latin typeface="Consolas" panose="020B0609020204030204" pitchFamily="49" charset="0"/>
              </a:rPr>
              <a:t>1024</a:t>
            </a:r>
            <a:r>
              <a:rPr kumimoji="0" lang="en-US" altLang="en-US" b="0" i="0" u="none" strike="noStrike" cap="none" normalizeH="0" baseline="0">
                <a:ln>
                  <a:noFill/>
                </a:ln>
                <a:solidFill>
                  <a:srgbClr val="383838"/>
                </a:solidFill>
                <a:effectLst/>
                <a:latin typeface="Consolas" panose="020B0609020204030204" pitchFamily="49" charset="0"/>
              </a:rPr>
              <a:t>);</a:t>
            </a:r>
            <a:br>
              <a:rPr kumimoji="0" lang="en-US" altLang="en-US" b="0" i="0" u="none" strike="noStrike" cap="none" normalizeH="0" baseline="0">
                <a:ln>
                  <a:noFill/>
                </a:ln>
                <a:solidFill>
                  <a:srgbClr val="383838"/>
                </a:solidFill>
                <a:effectLst/>
                <a:latin typeface="Consolas" panose="020B0609020204030204" pitchFamily="49" charset="0"/>
              </a:rPr>
            </a:br>
            <a:r>
              <a:rPr kumimoji="0" lang="en-US" altLang="en-US" b="0" i="1" u="none" strike="noStrike" cap="none" normalizeH="0" baseline="0">
                <a:ln>
                  <a:noFill/>
                </a:ln>
                <a:solidFill>
                  <a:srgbClr val="248700"/>
                </a:solidFill>
                <a:effectLst/>
                <a:latin typeface="Consolas" panose="020B0609020204030204" pitchFamily="49" charset="0"/>
              </a:rPr>
              <a:t>// Free heap memory using C standard library function free()</a:t>
            </a:r>
            <a:br>
              <a:rPr kumimoji="0" lang="en-US" altLang="en-US" b="0" i="1" u="none" strike="noStrike" cap="none" normalizeH="0" baseline="0">
                <a:ln>
                  <a:noFill/>
                </a:ln>
                <a:solidFill>
                  <a:srgbClr val="248700"/>
                </a:solidFill>
                <a:effectLst/>
                <a:latin typeface="Consolas" panose="020B0609020204030204" pitchFamily="49" charset="0"/>
              </a:rPr>
            </a:br>
            <a:r>
              <a:rPr kumimoji="0" lang="en-US" altLang="en-US" b="0" i="0" u="none" strike="noStrike" cap="none" normalizeH="0" baseline="0">
                <a:ln>
                  <a:noFill/>
                </a:ln>
                <a:solidFill>
                  <a:srgbClr val="6B2FBA"/>
                </a:solidFill>
                <a:effectLst/>
                <a:latin typeface="Consolas" panose="020B0609020204030204" pitchFamily="49" charset="0"/>
              </a:rPr>
              <a:t>NativeMemory</a:t>
            </a:r>
            <a:r>
              <a:rPr kumimoji="0" lang="en-US" altLang="en-US" b="0" i="0" u="none" strike="noStrike" cap="none" normalizeH="0" baseline="0">
                <a:ln>
                  <a:noFill/>
                </a:ln>
                <a:solidFill>
                  <a:srgbClr val="383838"/>
                </a:solidFill>
                <a:effectLst/>
                <a:latin typeface="Consolas" panose="020B0609020204030204" pitchFamily="49" charset="0"/>
              </a:rPr>
              <a:t>.</a:t>
            </a:r>
            <a:r>
              <a:rPr kumimoji="0" lang="en-US" altLang="en-US" b="0" i="0" u="none" strike="noStrike" cap="none" normalizeH="0" baseline="0">
                <a:ln>
                  <a:noFill/>
                </a:ln>
                <a:solidFill>
                  <a:srgbClr val="00855F"/>
                </a:solidFill>
                <a:effectLst/>
                <a:latin typeface="Consolas" panose="020B0609020204030204" pitchFamily="49" charset="0"/>
              </a:rPr>
              <a:t>Free</a:t>
            </a:r>
            <a:r>
              <a:rPr kumimoji="0" lang="en-US" altLang="en-US" b="0" i="0" u="none" strike="noStrike" cap="none" normalizeH="0" baseline="0">
                <a:ln>
                  <a:noFill/>
                </a:ln>
                <a:solidFill>
                  <a:srgbClr val="383838"/>
                </a:solidFill>
                <a:effectLst/>
                <a:latin typeface="Consolas" panose="020B0609020204030204" pitchFamily="49" charset="0"/>
              </a:rPr>
              <a:t>(ptr);</a:t>
            </a:r>
            <a:endParaRPr kumimoji="0" lang="en-US" altLang="en-US"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128761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C476-4659-ABA7-4F80-61BC0147F7F2}"/>
              </a:ext>
            </a:extLst>
          </p:cNvPr>
          <p:cNvSpPr>
            <a:spLocks noGrp="1"/>
          </p:cNvSpPr>
          <p:nvPr>
            <p:ph type="title"/>
          </p:nvPr>
        </p:nvSpPr>
        <p:spPr/>
        <p:txBody>
          <a:bodyPr/>
          <a:lstStyle/>
          <a:p>
            <a:r>
              <a:rPr lang="en-US" dirty="0"/>
              <a:t>Platform Invoke (P/Invoke)</a:t>
            </a:r>
            <a:br>
              <a:rPr lang="en-US" dirty="0"/>
            </a:br>
            <a:r>
              <a:rPr lang="en-US" dirty="0"/>
              <a:t>Unmanaged heap allocations II</a:t>
            </a:r>
          </a:p>
        </p:txBody>
      </p:sp>
      <p:sp>
        <p:nvSpPr>
          <p:cNvPr id="4" name="TextBox 3">
            <a:extLst>
              <a:ext uri="{FF2B5EF4-FFF2-40B4-BE49-F238E27FC236}">
                <a16:creationId xmlns:a16="http://schemas.microsoft.com/office/drawing/2014/main" id="{CD2A24FA-07E7-36A9-880A-444EC5A56F23}"/>
              </a:ext>
            </a:extLst>
          </p:cNvPr>
          <p:cNvSpPr txBox="1"/>
          <p:nvPr/>
        </p:nvSpPr>
        <p:spPr>
          <a:xfrm>
            <a:off x="1103313" y="2052916"/>
            <a:ext cx="8946540" cy="4195481"/>
          </a:xfrm>
          <a:prstGeom prst="rect">
            <a:avLst/>
          </a:prstGeom>
          <a:solidFill>
            <a:schemeClr val="tx1"/>
          </a:solidFill>
          <a:ln w="15875">
            <a:solidFill>
              <a:schemeClr val="accent1"/>
            </a:solidFill>
          </a:ln>
        </p:spPr>
        <p:txBody>
          <a:bodyPr wrap="square" rtlCol="0">
            <a:noAutofit/>
          </a:bodyPr>
          <a:lstStyle/>
          <a:p>
            <a:r>
              <a:rPr lang="en-US" sz="1800" dirty="0">
                <a:solidFill>
                  <a:srgbClr val="008000"/>
                </a:solidFill>
                <a:latin typeface="Consolas" panose="020B0609020204030204" pitchFamily="49" charset="0"/>
              </a:rPr>
              <a:t>// Retrieves a handle to the default heap of the calling process.</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HANDLE</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GetProcessHeap</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Allocates a block of memory from a heap.</a:t>
            </a:r>
            <a:endParaRPr lang="en-US" sz="1800" dirty="0">
              <a:solidFill>
                <a:srgbClr val="000000"/>
              </a:solidFill>
              <a:latin typeface="Consolas" panose="020B0609020204030204" pitchFamily="49" charset="0"/>
            </a:endParaRPr>
          </a:p>
          <a:p>
            <a:r>
              <a:rPr lang="en-US" sz="1800" dirty="0">
                <a:solidFill>
                  <a:srgbClr val="6F008A"/>
                </a:solidFill>
                <a:latin typeface="Consolas" panose="020B0609020204030204" pitchFamily="49" charset="0"/>
              </a:rPr>
              <a:t>DECLSPEC_ALLOCATOR</a:t>
            </a:r>
            <a:r>
              <a:rPr lang="en-US"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HeapAlloc</a:t>
            </a:r>
            <a:r>
              <a:rPr lang="en-US" sz="1800" dirty="0">
                <a:solidFill>
                  <a:srgbClr val="000000"/>
                </a:solidFill>
                <a:latin typeface="Consolas" panose="020B0609020204030204" pitchFamily="49" charset="0"/>
              </a:rPr>
              <a:t>(</a:t>
            </a:r>
          </a:p>
          <a:p>
            <a:r>
              <a:rPr lang="en-US" sz="1800" dirty="0">
                <a:solidFill>
                  <a:srgbClr val="6F008A"/>
                </a:solidFill>
                <a:latin typeface="Consolas" panose="020B0609020204030204" pitchFamily="49" charset="0"/>
              </a:rPr>
              <a:t>    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SIZE_T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dwBytes</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Frees a memory block allocated from a heap</a:t>
            </a:r>
          </a:p>
          <a:p>
            <a:r>
              <a:rPr lang="en-US" dirty="0">
                <a:solidFill>
                  <a:srgbClr val="008000"/>
                </a:solidFill>
                <a:latin typeface="Consolas" panose="020B0609020204030204" pitchFamily="49" charset="0"/>
              </a:rPr>
              <a:t>//</a:t>
            </a:r>
            <a:r>
              <a:rPr lang="en-US" sz="1800" dirty="0">
                <a:solidFill>
                  <a:srgbClr val="008000"/>
                </a:solidFill>
                <a:latin typeface="Consolas" panose="020B0609020204030204" pitchFamily="49" charset="0"/>
              </a:rPr>
              <a:t> by the </a:t>
            </a:r>
            <a:r>
              <a:rPr lang="en-US" sz="1800" dirty="0" err="1">
                <a:solidFill>
                  <a:srgbClr val="008000"/>
                </a:solidFill>
                <a:latin typeface="Consolas" panose="020B0609020204030204" pitchFamily="49" charset="0"/>
              </a:rPr>
              <a:t>HeapAlloc</a:t>
            </a:r>
            <a:r>
              <a:rPr lang="en-US" sz="1800" dirty="0">
                <a:solidFill>
                  <a:srgbClr val="008000"/>
                </a:solidFill>
                <a:latin typeface="Consolas" panose="020B0609020204030204" pitchFamily="49" charset="0"/>
              </a:rPr>
              <a:t> or </a:t>
            </a:r>
            <a:r>
              <a:rPr lang="en-US" sz="1800" dirty="0" err="1">
                <a:solidFill>
                  <a:srgbClr val="008000"/>
                </a:solidFill>
                <a:latin typeface="Consolas" panose="020B0609020204030204" pitchFamily="49" charset="0"/>
              </a:rPr>
              <a:t>HeapReAlloc</a:t>
            </a:r>
            <a:r>
              <a:rPr lang="en-US" sz="1800" dirty="0">
                <a:solidFill>
                  <a:srgbClr val="008000"/>
                </a:solidFill>
                <a:latin typeface="Consolas" panose="020B0609020204030204" pitchFamily="49" charset="0"/>
              </a:rPr>
              <a:t> function.</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BOOL</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HeapFree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Inout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__</a:t>
            </a:r>
            <a:r>
              <a:rPr lang="en-US" sz="1800" dirty="0" err="1">
                <a:solidFill>
                  <a:srgbClr val="6F008A"/>
                </a:solidFill>
                <a:latin typeface="Consolas" panose="020B0609020204030204" pitchFamily="49" charset="0"/>
              </a:rPr>
              <a:t>drv_freesMem</a:t>
            </a:r>
            <a:r>
              <a:rPr lang="en-US" sz="1800" dirty="0">
                <a:solidFill>
                  <a:srgbClr val="000000"/>
                </a:solidFill>
                <a:latin typeface="Consolas" panose="020B0609020204030204" pitchFamily="49" charset="0"/>
              </a:rPr>
              <a:t>(Mem)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Frees_ptr_opt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lpMem</a:t>
            </a:r>
            <a:r>
              <a:rPr lang="en-US"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893604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06B8-2CB3-2E29-DE7C-D44C90CB22CA}"/>
              </a:ext>
            </a:extLst>
          </p:cNvPr>
          <p:cNvSpPr>
            <a:spLocks noGrp="1"/>
          </p:cNvSpPr>
          <p:nvPr>
            <p:ph type="title"/>
          </p:nvPr>
        </p:nvSpPr>
        <p:spPr/>
        <p:txBody>
          <a:bodyPr/>
          <a:lstStyle/>
          <a:p>
            <a:r>
              <a:rPr lang="en-US" dirty="0"/>
              <a:t>Platform Invoke (P/Invoke)</a:t>
            </a:r>
            <a:br>
              <a:rPr lang="en-US" dirty="0"/>
            </a:br>
            <a:r>
              <a:rPr lang="en-US" dirty="0"/>
              <a:t>DLL imports</a:t>
            </a:r>
          </a:p>
        </p:txBody>
      </p:sp>
      <p:sp>
        <p:nvSpPr>
          <p:cNvPr id="6" name="Rectangle 3">
            <a:extLst>
              <a:ext uri="{FF2B5EF4-FFF2-40B4-BE49-F238E27FC236}">
                <a16:creationId xmlns:a16="http://schemas.microsoft.com/office/drawing/2014/main" id="{176D2773-408F-E4B4-26D0-745812A0A545}"/>
              </a:ext>
            </a:extLst>
          </p:cNvPr>
          <p:cNvSpPr>
            <a:spLocks noChangeArrowheads="1"/>
          </p:cNvSpPr>
          <p:nvPr/>
        </p:nvSpPr>
        <p:spPr bwMode="auto">
          <a:xfrm>
            <a:off x="1103313" y="2052920"/>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static class </a:t>
            </a:r>
            <a:r>
              <a:rPr kumimoji="0" lang="en-US" altLang="en-US" b="0" i="0" u="none" strike="noStrike" cap="none" normalizeH="0" baseline="0" dirty="0">
                <a:ln>
                  <a:noFill/>
                </a:ln>
                <a:solidFill>
                  <a:srgbClr val="6B2FBA"/>
                </a:solidFill>
                <a:effectLst/>
                <a:latin typeface="Consolas" panose="020B0609020204030204" pitchFamily="49" charset="0"/>
              </a:rPr>
              <a:t>Kernel32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nuint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dwBytes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lpMem</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580709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FE33-9FD5-A1D5-D7DF-BB276D76C2E7}"/>
              </a:ext>
            </a:extLst>
          </p:cNvPr>
          <p:cNvSpPr>
            <a:spLocks noGrp="1"/>
          </p:cNvSpPr>
          <p:nvPr>
            <p:ph type="title"/>
          </p:nvPr>
        </p:nvSpPr>
        <p:spPr/>
        <p:txBody>
          <a:bodyPr/>
          <a:lstStyle/>
          <a:p>
            <a:r>
              <a:rPr lang="en-US"/>
              <a:t>Platform Invoke (P/Invoke)</a:t>
            </a:r>
            <a:br>
              <a:rPr lang="en-US"/>
            </a:br>
            <a:r>
              <a:rPr lang="en-US"/>
              <a:t>Calling external functions</a:t>
            </a:r>
          </a:p>
        </p:txBody>
      </p:sp>
      <p:sp>
        <p:nvSpPr>
          <p:cNvPr id="3" name="Rectangle 1">
            <a:extLst>
              <a:ext uri="{FF2B5EF4-FFF2-40B4-BE49-F238E27FC236}">
                <a16:creationId xmlns:a16="http://schemas.microsoft.com/office/drawing/2014/main" id="{D6D88E17-7427-AC2E-F96B-3BF1B6548D01}"/>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static </a:t>
            </a:r>
            <a:r>
              <a:rPr kumimoji="0" lang="en-US" altLang="en-US" b="0" i="0" u="none" strike="noStrike" cap="none" normalizeH="0" baseline="0" dirty="0">
                <a:ln>
                  <a:noFill/>
                </a:ln>
                <a:solidFill>
                  <a:srgbClr val="6B2FBA"/>
                </a:solidFill>
                <a:effectLst/>
                <a:latin typeface="Consolas" panose="020B0609020204030204" pitchFamily="49" charset="0"/>
              </a:rPr>
              <a:t>MemoryManagement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Kernel32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unsafe</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err="1">
                <a:ln>
                  <a:noFill/>
                </a:ln>
                <a:solidFill>
                  <a:srgbClr val="6B2FBA"/>
                </a:solidFill>
                <a:effectLst/>
                <a:latin typeface="Consolas" panose="020B0609020204030204" pitchFamily="49" charset="0"/>
              </a:rPr>
              <a:t>OutOfMemoryException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16475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6D40-D956-01D2-74B2-92BF979B44BD}"/>
              </a:ext>
            </a:extLst>
          </p:cNvPr>
          <p:cNvSpPr>
            <a:spLocks noGrp="1"/>
          </p:cNvSpPr>
          <p:nvPr>
            <p:ph type="title"/>
          </p:nvPr>
        </p:nvSpPr>
        <p:spPr/>
        <p:txBody>
          <a:bodyPr/>
          <a:lstStyle/>
          <a:p>
            <a:r>
              <a:rPr lang="en-US"/>
              <a:t>Platform Invoke (P/Invoke)</a:t>
            </a:r>
            <a:br>
              <a:rPr lang="en-US"/>
            </a:br>
            <a:r>
              <a:rPr lang="en-US"/>
              <a:t>Data type resources</a:t>
            </a:r>
          </a:p>
        </p:txBody>
      </p:sp>
      <p:sp>
        <p:nvSpPr>
          <p:cNvPr id="3" name="Content Placeholder 2">
            <a:extLst>
              <a:ext uri="{FF2B5EF4-FFF2-40B4-BE49-F238E27FC236}">
                <a16:creationId xmlns:a16="http://schemas.microsoft.com/office/drawing/2014/main" id="{8C0E00EB-8909-22BF-CA91-A4CA53DDCC2D}"/>
              </a:ext>
            </a:extLst>
          </p:cNvPr>
          <p:cNvSpPr>
            <a:spLocks noGrp="1"/>
          </p:cNvSpPr>
          <p:nvPr>
            <p:ph idx="1"/>
          </p:nvPr>
        </p:nvSpPr>
        <p:spPr/>
        <p:txBody>
          <a:bodyPr/>
          <a:lstStyle/>
          <a:p>
            <a:r>
              <a:rPr lang="en-US" dirty="0"/>
              <a:t>Header files</a:t>
            </a:r>
          </a:p>
          <a:p>
            <a:r>
              <a:rPr lang="en-US" dirty="0"/>
              <a:t>The </a:t>
            </a:r>
            <a:r>
              <a:rPr lang="en-US" i="1" dirty="0"/>
              <a:t>Data Type Ranges</a:t>
            </a:r>
            <a:r>
              <a:rPr lang="en-US" dirty="0"/>
              <a:t> page of the C++ language reference</a:t>
            </a:r>
            <a:br>
              <a:rPr lang="en-US" dirty="0"/>
            </a:br>
            <a:r>
              <a:rPr lang="en-US" sz="1200" dirty="0">
                <a:hlinkClick r:id="rId2"/>
              </a:rPr>
              <a:t>https://learn.microsoft.com/en-us/cpp/cpp/data-type-ranges</a:t>
            </a:r>
            <a:endParaRPr lang="en-US" sz="1200" dirty="0"/>
          </a:p>
          <a:p>
            <a:r>
              <a:rPr lang="en-US" dirty="0"/>
              <a:t>The </a:t>
            </a:r>
            <a:r>
              <a:rPr lang="en-US" i="1" dirty="0"/>
              <a:t>Windows Data Types</a:t>
            </a:r>
            <a:r>
              <a:rPr lang="en-US" dirty="0"/>
              <a:t> page of the Win32 documentation</a:t>
            </a:r>
            <a:br>
              <a:rPr lang="en-US" dirty="0"/>
            </a:br>
            <a:r>
              <a:rPr lang="en-US" sz="1200" dirty="0">
                <a:hlinkClick r:id="rId3"/>
              </a:rPr>
              <a:t>https://learn.microsoft.com/en-us/windows/win32/winprog/windows-data-types</a:t>
            </a:r>
            <a:endParaRPr lang="en-US" sz="1200" dirty="0"/>
          </a:p>
        </p:txBody>
      </p:sp>
    </p:spTree>
    <p:extLst>
      <p:ext uri="{BB962C8B-B14F-4D97-AF65-F5344CB8AC3E}">
        <p14:creationId xmlns:p14="http://schemas.microsoft.com/office/powerpoint/2010/main" val="357587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DC60-8AC9-B4FB-2645-DBB34A641991}"/>
              </a:ext>
            </a:extLst>
          </p:cNvPr>
          <p:cNvSpPr>
            <a:spLocks noGrp="1"/>
          </p:cNvSpPr>
          <p:nvPr>
            <p:ph type="title"/>
          </p:nvPr>
        </p:nvSpPr>
        <p:spPr/>
        <p:txBody>
          <a:bodyPr/>
          <a:lstStyle/>
          <a:p>
            <a:r>
              <a:rPr lang="en-US" dirty="0"/>
              <a:t>Platform Invoke (P/Invoke)</a:t>
            </a:r>
            <a:br>
              <a:rPr lang="en-US" dirty="0"/>
            </a:br>
            <a:r>
              <a:rPr lang="en-US" dirty="0"/>
              <a:t>Code generators</a:t>
            </a:r>
          </a:p>
        </p:txBody>
      </p:sp>
      <p:sp>
        <p:nvSpPr>
          <p:cNvPr id="3" name="Content Placeholder 2">
            <a:extLst>
              <a:ext uri="{FF2B5EF4-FFF2-40B4-BE49-F238E27FC236}">
                <a16:creationId xmlns:a16="http://schemas.microsoft.com/office/drawing/2014/main" id="{84087FCC-A667-907B-C253-9934EAF55411}"/>
              </a:ext>
            </a:extLst>
          </p:cNvPr>
          <p:cNvSpPr>
            <a:spLocks noGrp="1"/>
          </p:cNvSpPr>
          <p:nvPr>
            <p:ph idx="1"/>
          </p:nvPr>
        </p:nvSpPr>
        <p:spPr/>
        <p:txBody>
          <a:bodyPr/>
          <a:lstStyle/>
          <a:p>
            <a:r>
              <a:rPr lang="en-US" dirty="0"/>
              <a:t>For Win32 APIs on .NET 6: C#/Win32</a:t>
            </a:r>
            <a:br>
              <a:rPr lang="en-US" dirty="0"/>
            </a:br>
            <a:r>
              <a:rPr lang="en-US" dirty="0"/>
              <a:t>"</a:t>
            </a:r>
            <a:r>
              <a:rPr lang="en-US" i="1" dirty="0"/>
              <a:t>A source generator to add a user-defined set of Win32 P/Invoke methods and supporting types to a C# project.</a:t>
            </a:r>
            <a:r>
              <a:rPr lang="en-US" dirty="0"/>
              <a:t>"</a:t>
            </a:r>
            <a:br>
              <a:rPr lang="en-US" dirty="0"/>
            </a:br>
            <a:r>
              <a:rPr lang="en-US" sz="1200" dirty="0">
                <a:hlinkClick r:id="rId2"/>
              </a:rPr>
              <a:t>https://github.com/microsoft/CsWin32</a:t>
            </a:r>
            <a:endParaRPr lang="en-US" sz="1200" dirty="0"/>
          </a:p>
          <a:p>
            <a:r>
              <a:rPr lang="en-US" dirty="0"/>
              <a:t>From C/C++ header files: SWIG</a:t>
            </a:r>
            <a:br>
              <a:rPr lang="en-US" dirty="0"/>
            </a:br>
            <a:r>
              <a:rPr lang="en-US" dirty="0"/>
              <a:t>"</a:t>
            </a:r>
            <a:r>
              <a:rPr lang="en-US" i="1" dirty="0"/>
              <a:t>SWIG is a software development tool that connects programs written in C and C++ with a variety of high-level programming languages. […] The list of supported languages also includes non-scripting languages such as C#, D, Go language, Java including Android, Lua, </a:t>
            </a:r>
            <a:r>
              <a:rPr lang="en-US" i="1" dirty="0" err="1"/>
              <a:t>OCaml</a:t>
            </a:r>
            <a:r>
              <a:rPr lang="en-US" i="1" dirty="0"/>
              <a:t>, Octave, </a:t>
            </a:r>
            <a:r>
              <a:rPr lang="en-US" i="1" dirty="0" err="1"/>
              <a:t>Scilab</a:t>
            </a:r>
            <a:r>
              <a:rPr lang="en-US" i="1" dirty="0"/>
              <a:t> and R.</a:t>
            </a:r>
            <a:r>
              <a:rPr lang="en-US" dirty="0"/>
              <a:t>"</a:t>
            </a:r>
            <a:br>
              <a:rPr lang="en-US" dirty="0"/>
            </a:br>
            <a:r>
              <a:rPr lang="en-US" sz="1200" dirty="0">
                <a:hlinkClick r:id="rId3"/>
              </a:rPr>
              <a:t>https://www.swig.org</a:t>
            </a:r>
            <a:endParaRPr lang="en-US" sz="1200" dirty="0"/>
          </a:p>
          <a:p>
            <a:pPr marL="0" indent="0">
              <a:buNone/>
            </a:pPr>
            <a:br>
              <a:rPr lang="en-US" dirty="0"/>
            </a:br>
            <a:r>
              <a:rPr lang="en-US" dirty="0"/>
              <a:t>Full discloser: I haven’t used either</a:t>
            </a:r>
          </a:p>
        </p:txBody>
      </p:sp>
      <p:sp>
        <p:nvSpPr>
          <p:cNvPr id="4" name="TextBox 3">
            <a:extLst>
              <a:ext uri="{FF2B5EF4-FFF2-40B4-BE49-F238E27FC236}">
                <a16:creationId xmlns:a16="http://schemas.microsoft.com/office/drawing/2014/main" id="{D5296834-0104-2E14-8ADF-DE4FA1A0AEAD}"/>
              </a:ext>
            </a:extLst>
          </p:cNvPr>
          <p:cNvSpPr txBox="1"/>
          <p:nvPr/>
        </p:nvSpPr>
        <p:spPr>
          <a:xfrm>
            <a:off x="2683360" y="2182505"/>
            <a:ext cx="6825280" cy="2492990"/>
          </a:xfrm>
          <a:prstGeom prst="rect">
            <a:avLst/>
          </a:prstGeom>
          <a:solidFill>
            <a:schemeClr val="bg1">
              <a:lumMod val="85000"/>
              <a:lumOff val="15000"/>
            </a:schemeClr>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dirty="0"/>
              <a:t>“</a:t>
            </a:r>
            <a:r>
              <a:rPr lang="en-US" i="1" dirty="0"/>
              <a:t>We were asked to […] provide a tool that would take an unmanaged C header file and produce </a:t>
            </a:r>
            <a:r>
              <a:rPr lang="en-US" i="1" dirty="0" err="1"/>
              <a:t>pinvoke</a:t>
            </a:r>
            <a:r>
              <a:rPr lang="en-US" i="1" dirty="0"/>
              <a:t> declarations […]. The […] ask is unfortunately impossible to do 100% correctly since unmanaged header files are too ambiguous to be automatically convertible. For example, how would such tool convert </a:t>
            </a:r>
            <a:r>
              <a:rPr lang="en-US" dirty="0">
                <a:latin typeface="Consolas" panose="020B0609020204030204" pitchFamily="49" charset="0"/>
              </a:rPr>
              <a:t>char*</a:t>
            </a:r>
            <a:r>
              <a:rPr lang="en-US" i="1" dirty="0"/>
              <a:t> parameter? As </a:t>
            </a:r>
            <a:r>
              <a:rPr lang="en-US" dirty="0">
                <a:latin typeface="Consolas" panose="020B0609020204030204" pitchFamily="49" charset="0"/>
              </a:rPr>
              <a:t>String</a:t>
            </a:r>
            <a:r>
              <a:rPr lang="en-US" i="1" dirty="0"/>
              <a:t>, </a:t>
            </a:r>
            <a:r>
              <a:rPr lang="en-US" dirty="0">
                <a:latin typeface="Consolas" panose="020B0609020204030204" pitchFamily="49" charset="0"/>
              </a:rPr>
              <a:t>StringBuilder</a:t>
            </a:r>
            <a:r>
              <a:rPr lang="en-US" i="1" dirty="0"/>
              <a:t>, </a:t>
            </a:r>
            <a:r>
              <a:rPr lang="en-US" dirty="0">
                <a:latin typeface="Consolas" panose="020B0609020204030204" pitchFamily="49" charset="0"/>
              </a:rPr>
              <a:t>ref char</a:t>
            </a:r>
            <a:r>
              <a:rPr lang="en-US" i="1" dirty="0"/>
              <a:t> or </a:t>
            </a:r>
            <a:r>
              <a:rPr lang="en-US" dirty="0">
                <a:latin typeface="Consolas" panose="020B0609020204030204" pitchFamily="49" charset="0"/>
              </a:rPr>
              <a:t>char[]</a:t>
            </a:r>
            <a:r>
              <a:rPr lang="en-US" i="1" dirty="0"/>
              <a:t>?</a:t>
            </a:r>
            <a:r>
              <a:rPr lang="en-US" dirty="0"/>
              <a:t>”</a:t>
            </a:r>
          </a:p>
          <a:p>
            <a:r>
              <a:rPr lang="en-US" dirty="0"/>
              <a:t> - Brad Abrams</a:t>
            </a:r>
          </a:p>
          <a:p>
            <a:r>
              <a:rPr lang="en-US" sz="1200" dirty="0">
                <a:solidFill>
                  <a:schemeClr val="bg1"/>
                </a:solidFill>
                <a:hlinkClick r:id="rId4"/>
              </a:rPr>
              <a:t>https://learn.microsoft.com/en-us/archive/blogs/brada/the-pinvoke-problem</a:t>
            </a:r>
            <a:endParaRPr lang="en-US" sz="1200" dirty="0">
              <a:solidFill>
                <a:schemeClr val="bg1"/>
              </a:solidFill>
            </a:endParaRPr>
          </a:p>
        </p:txBody>
      </p:sp>
    </p:spTree>
    <p:extLst>
      <p:ext uri="{BB962C8B-B14F-4D97-AF65-F5344CB8AC3E}">
        <p14:creationId xmlns:p14="http://schemas.microsoft.com/office/powerpoint/2010/main" val="279527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Argument passing to the callee</a:t>
            </a:r>
          </a:p>
          <a:p>
            <a:r>
              <a:rPr lang="en-US" dirty="0"/>
              <a:t>Return value passing back to the caller</a:t>
            </a:r>
          </a:p>
          <a:p>
            <a:r>
              <a:rPr lang="en-US" dirty="0"/>
              <a:t>Stack cleanup</a:t>
            </a:r>
          </a:p>
          <a:p>
            <a:r>
              <a:rPr lang="en-US" dirty="0"/>
              <a:t>Can be specified as part of the DLL import</a:t>
            </a:r>
            <a:br>
              <a:rPr lang="en-US" dirty="0"/>
            </a:br>
            <a:r>
              <a:rPr lang="en-US" sz="1200" dirty="0">
                <a:hlinkClick r:id="rId2"/>
              </a:rPr>
              <a:t>https://learn.microsoft.com/en-us/dotnet/api/system.runtime.interopservices.dllimportattribute.callingconvention</a:t>
            </a:r>
            <a:endParaRPr lang="en-US" sz="1200" dirty="0"/>
          </a:p>
        </p:txBody>
      </p:sp>
    </p:spTree>
    <p:extLst>
      <p:ext uri="{BB962C8B-B14F-4D97-AF65-F5344CB8AC3E}">
        <p14:creationId xmlns:p14="http://schemas.microsoft.com/office/powerpoint/2010/main" val="278273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a:xfrm>
            <a:off x="1103312" y="2052918"/>
            <a:ext cx="8946541" cy="4805082"/>
          </a:xfrm>
        </p:spPr>
        <p:txBody>
          <a:bodyPr>
            <a:normAutofit fontScale="92500" lnSpcReduction="10000"/>
          </a:bodyPr>
          <a:lstStyle/>
          <a:p>
            <a:r>
              <a:rPr lang="en-US" dirty="0"/>
              <a:t>Windows, x64</a:t>
            </a:r>
          </a:p>
          <a:p>
            <a:pPr lvl="1"/>
            <a:r>
              <a:rPr lang="en-US" dirty="0"/>
              <a:t>Standard calling convention</a:t>
            </a:r>
            <a:br>
              <a:rPr lang="en-US" dirty="0"/>
            </a:br>
            <a:r>
              <a:rPr lang="en-US" sz="1200" dirty="0">
                <a:hlinkClick r:id="rId2"/>
              </a:rPr>
              <a:t>https://learn.microsoft.com/en-us/cpp/build/x64-calling-convention</a:t>
            </a:r>
            <a:endParaRPr lang="en-US" sz="1200" dirty="0"/>
          </a:p>
          <a:p>
            <a:pPr lvl="1"/>
            <a:r>
              <a:rPr lang="en-US" dirty="0">
                <a:latin typeface="Consolas" panose="020B0609020204030204" pitchFamily="49" charset="0"/>
              </a:rPr>
              <a:t>__</a:t>
            </a:r>
            <a:r>
              <a:rPr lang="en-US" dirty="0" err="1">
                <a:latin typeface="Consolas" panose="020B0609020204030204" pitchFamily="49" charset="0"/>
              </a:rPr>
              <a:t>vectorcall</a:t>
            </a:r>
            <a:r>
              <a:rPr lang="en-US" dirty="0"/>
              <a:t> convention as an extension of the standard convention (unsupported by .NET)</a:t>
            </a:r>
            <a:br>
              <a:rPr lang="en-US" dirty="0"/>
            </a:br>
            <a:r>
              <a:rPr lang="en-US" sz="1200" dirty="0">
                <a:hlinkClick r:id="rId3"/>
              </a:rPr>
              <a:t>https://learn.microsoft.com/en-us/cpp/cpp/vectorcall</a:t>
            </a:r>
            <a:endParaRPr lang="en-US" sz="1200" dirty="0"/>
          </a:p>
          <a:p>
            <a:r>
              <a:rPr lang="en-US" dirty="0"/>
              <a:t>macOS, ARM64</a:t>
            </a:r>
          </a:p>
          <a:p>
            <a:pPr lvl="1"/>
            <a:r>
              <a:rPr lang="en-US" dirty="0"/>
              <a:t>Single calling convention</a:t>
            </a:r>
            <a:br>
              <a:rPr lang="en-US" dirty="0"/>
            </a:br>
            <a:r>
              <a:rPr lang="en-US" sz="1200" dirty="0">
                <a:hlinkClick r:id="rId4"/>
              </a:rPr>
              <a:t>https://developer.apple.com/documentation/xcode/writing-arm64-code-for-apple-platforms</a:t>
            </a:r>
            <a:endParaRPr lang="en-US" sz="1200" dirty="0"/>
          </a:p>
          <a:p>
            <a:pPr lvl="1"/>
            <a:r>
              <a:rPr lang="en-US" dirty="0"/>
              <a:t>Modified version of the official AArch64 Procedure Call Standard (PCS)</a:t>
            </a:r>
            <a:br>
              <a:rPr lang="en-US" sz="1200" dirty="0"/>
            </a:br>
            <a:r>
              <a:rPr lang="en-US" sz="1200" dirty="0">
                <a:hlinkClick r:id="rId5"/>
              </a:rPr>
              <a:t>https://developer.arm.com/documentation/102374/0100/Procedure-Call-Standard</a:t>
            </a:r>
            <a:endParaRPr lang="en-US" sz="1200" dirty="0"/>
          </a:p>
          <a:p>
            <a:r>
              <a:rPr lang="en-US" dirty="0"/>
              <a:t>Linux, x64</a:t>
            </a:r>
          </a:p>
          <a:p>
            <a:pPr lvl="1"/>
            <a:r>
              <a:rPr lang="en-US" dirty="0"/>
              <a:t>Single calling convention</a:t>
            </a:r>
          </a:p>
          <a:p>
            <a:pPr lvl="1"/>
            <a:r>
              <a:rPr lang="en-US" dirty="0"/>
              <a:t>Implements the </a:t>
            </a:r>
            <a:r>
              <a:rPr lang="en-US" i="1" dirty="0"/>
              <a:t>AMD64 Architecture Processor Supplement</a:t>
            </a:r>
            <a:r>
              <a:rPr lang="en-US" dirty="0"/>
              <a:t> of the </a:t>
            </a:r>
            <a:r>
              <a:rPr lang="en-US" i="1" dirty="0"/>
              <a:t>System V Application Binary Interface</a:t>
            </a:r>
            <a:r>
              <a:rPr lang="en-US" dirty="0"/>
              <a:t> specification</a:t>
            </a:r>
            <a:br>
              <a:rPr lang="en-US" dirty="0"/>
            </a:br>
            <a:r>
              <a:rPr lang="en-US" sz="1200" dirty="0">
                <a:hlinkClick r:id="rId6"/>
              </a:rPr>
              <a:t>https://refspecs.linuxbase.org/elf/x86_64-abi-0.99.pdf</a:t>
            </a:r>
            <a:endParaRPr lang="en-US" sz="1200" dirty="0"/>
          </a:p>
          <a:p>
            <a:pPr lvl="1"/>
            <a:endParaRPr lang="en-US" dirty="0"/>
          </a:p>
        </p:txBody>
      </p:sp>
    </p:spTree>
    <p:extLst>
      <p:ext uri="{BB962C8B-B14F-4D97-AF65-F5344CB8AC3E}">
        <p14:creationId xmlns:p14="http://schemas.microsoft.com/office/powerpoint/2010/main" val="365225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What is unsafe code?</a:t>
            </a:r>
          </a:p>
        </p:txBody>
      </p:sp>
    </p:spTree>
    <p:extLst>
      <p:ext uri="{BB962C8B-B14F-4D97-AF65-F5344CB8AC3E}">
        <p14:creationId xmlns:p14="http://schemas.microsoft.com/office/powerpoint/2010/main" val="1134924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resource lifetime</a:t>
            </a:r>
          </a:p>
        </p:txBody>
      </p:sp>
    </p:spTree>
    <p:extLst>
      <p:ext uri="{BB962C8B-B14F-4D97-AF65-F5344CB8AC3E}">
        <p14:creationId xmlns:p14="http://schemas.microsoft.com/office/powerpoint/2010/main" val="132015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DCC7-EBDA-F5E2-2B26-A2BEA7189BB2}"/>
              </a:ext>
            </a:extLst>
          </p:cNvPr>
          <p:cNvSpPr>
            <a:spLocks noGrp="1"/>
          </p:cNvSpPr>
          <p:nvPr>
            <p:ph type="title"/>
          </p:nvPr>
        </p:nvSpPr>
        <p:spPr/>
        <p:txBody>
          <a:bodyPr/>
          <a:lstStyle/>
          <a:p>
            <a:r>
              <a:rPr lang="en-US" dirty="0"/>
              <a:t>Managing resource lifetime</a:t>
            </a:r>
            <a:br>
              <a:rPr lang="en-US" dirty="0"/>
            </a:br>
            <a:r>
              <a:rPr lang="en-US" dirty="0"/>
              <a:t>Example: SQLite database</a:t>
            </a:r>
          </a:p>
        </p:txBody>
      </p:sp>
      <p:sp>
        <p:nvSpPr>
          <p:cNvPr id="5" name="Rectangle 2">
            <a:extLst>
              <a:ext uri="{FF2B5EF4-FFF2-40B4-BE49-F238E27FC236}">
                <a16:creationId xmlns:a16="http://schemas.microsoft.com/office/drawing/2014/main" id="{24FE2B41-479A-4DB1-39A3-486F705EC8B6}"/>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script = </a:t>
            </a:r>
            <a:r>
              <a:rPr kumimoji="0" lang="en-US" altLang="en-US" b="0" i="0" u="none" strike="noStrike" cap="none" normalizeH="0" baseline="0" dirty="0">
                <a:ln>
                  <a:noFill/>
                </a:ln>
                <a:solidFill>
                  <a:srgbClr val="8C6C41"/>
                </a:solidFill>
                <a:effectLst/>
                <a:latin typeface="Consolas" panose="020B0609020204030204" pitchFamily="49" charset="0"/>
              </a:rPr>
              <a: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CREATE TABLE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INTEGER,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TEXT);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(47, 'Hello, World!');</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(23, 'Hello, SQLite!');"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err="1">
                <a:ln>
                  <a:noFill/>
                </a:ln>
                <a:solidFill>
                  <a:srgbClr val="8C6C41"/>
                </a:solidFill>
                <a:effectLst/>
                <a:latin typeface="Consolas" panose="020B0609020204030204" pitchFamily="49" charset="0"/>
              </a:rPr>
              <a:t>test.db</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(script);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6" name="Content Placeholder 5" descr="DataGrip with newly created SQLite database open showing the content of the table db_demo">
            <a:extLst>
              <a:ext uri="{FF2B5EF4-FFF2-40B4-BE49-F238E27FC236}">
                <a16:creationId xmlns:a16="http://schemas.microsoft.com/office/drawing/2014/main" id="{2DBD2019-714E-E9D9-1226-43F483E99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9716" y="2314562"/>
            <a:ext cx="7634343" cy="3671914"/>
          </a:xfrm>
          <a:ln w="15875">
            <a:solidFill>
              <a:schemeClr val="accent1"/>
            </a:solidFill>
          </a:ln>
          <a:effectLst>
            <a:outerShdw blurRad="127000" dist="127000" dir="2700000" algn="tl" rotWithShape="0">
              <a:schemeClr val="bg1">
                <a:lumMod val="95000"/>
                <a:lumOff val="5000"/>
                <a:alpha val="80000"/>
              </a:schemeClr>
            </a:outerShdw>
          </a:effectLst>
        </p:spPr>
      </p:pic>
      <p:pic>
        <p:nvPicPr>
          <p:cNvPr id="4" name="Picture 3" descr="Microsoft.Data.Sqlite overview:&#10;Microsoft.Data.Sqlite is a lightweight ADO.NET provider for SQLite. The Entity Framework Core provider for SQLite is built on top of this library. However, it can also be used independently or with other data access libraries.">
            <a:extLst>
              <a:ext uri="{FF2B5EF4-FFF2-40B4-BE49-F238E27FC236}">
                <a16:creationId xmlns:a16="http://schemas.microsoft.com/office/drawing/2014/main" id="{C0FA53F1-FDCD-2689-0141-34700ACD2DF4}"/>
              </a:ext>
            </a:extLst>
          </p:cNvPr>
          <p:cNvPicPr>
            <a:picLocks noChangeAspect="1"/>
          </p:cNvPicPr>
          <p:nvPr/>
        </p:nvPicPr>
        <p:blipFill>
          <a:blip r:embed="rId3"/>
          <a:stretch>
            <a:fillRect/>
          </a:stretch>
        </p:blipFill>
        <p:spPr>
          <a:xfrm>
            <a:off x="281076" y="1894579"/>
            <a:ext cx="6474286" cy="3454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SQLite EF Core Database Provider:&#10;This database provider allows Entity Framework Core to be used with SQLite. The provider is maintained as part of the Entity Framework Core project.">
            <a:extLst>
              <a:ext uri="{FF2B5EF4-FFF2-40B4-BE49-F238E27FC236}">
                <a16:creationId xmlns:a16="http://schemas.microsoft.com/office/drawing/2014/main" id="{10738902-C004-D4E2-31BE-1B7B13927EC9}"/>
              </a:ext>
            </a:extLst>
          </p:cNvPr>
          <p:cNvPicPr>
            <a:picLocks noChangeAspect="1"/>
          </p:cNvPicPr>
          <p:nvPr/>
        </p:nvPicPr>
        <p:blipFill>
          <a:blip r:embed="rId4"/>
          <a:stretch>
            <a:fillRect/>
          </a:stretch>
        </p:blipFill>
        <p:spPr>
          <a:xfrm>
            <a:off x="5453104" y="3399445"/>
            <a:ext cx="6408286" cy="3146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13426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Managing resource lifetime</a:t>
            </a:r>
            <a:br>
              <a:rPr lang="en-US" dirty="0"/>
            </a:br>
            <a:r>
              <a:rPr lang="en-US" dirty="0"/>
              <a:t>SQLite API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"sqlite3_open"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"sqlite3_close_v2"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796782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876E-E82C-4D28-9908-1FA096C54E4F}"/>
              </a:ext>
            </a:extLst>
          </p:cNvPr>
          <p:cNvSpPr>
            <a:spLocks noGrp="1"/>
          </p:cNvSpPr>
          <p:nvPr>
            <p:ph type="title"/>
          </p:nvPr>
        </p:nvSpPr>
        <p:spPr/>
        <p:txBody>
          <a:bodyPr/>
          <a:lstStyle/>
          <a:p>
            <a:r>
              <a:rPr lang="en-US" dirty="0"/>
              <a:t>Managing resource lifetime</a:t>
            </a:r>
            <a:br>
              <a:rPr lang="en-US" dirty="0"/>
            </a:br>
            <a:r>
              <a:rPr lang="en-US" dirty="0"/>
              <a:t>What‘s a safe handle?</a:t>
            </a:r>
          </a:p>
        </p:txBody>
      </p:sp>
      <p:sp>
        <p:nvSpPr>
          <p:cNvPr id="3" name="Content Placeholder 2">
            <a:extLst>
              <a:ext uri="{FF2B5EF4-FFF2-40B4-BE49-F238E27FC236}">
                <a16:creationId xmlns:a16="http://schemas.microsoft.com/office/drawing/2014/main" id="{F79FC554-F1CD-7219-87DF-4167EEE41A3F}"/>
              </a:ext>
            </a:extLst>
          </p:cNvPr>
          <p:cNvSpPr>
            <a:spLocks noGrp="1"/>
          </p:cNvSpPr>
          <p:nvPr>
            <p:ph idx="1"/>
          </p:nvPr>
        </p:nvSpPr>
        <p:spPr/>
        <p:txBody>
          <a:bodyPr>
            <a:normAutofit/>
          </a:bodyPr>
          <a:lstStyle/>
          <a:p>
            <a:r>
              <a:rPr lang="en-US" dirty="0"/>
              <a:t>"</a:t>
            </a:r>
            <a:r>
              <a:rPr lang="en-US" i="1" dirty="0"/>
              <a:t>Represents a wrapper class for operating system handles.</a:t>
            </a:r>
            <a:r>
              <a:rPr lang="en-US" dirty="0"/>
              <a:t>"</a:t>
            </a:r>
            <a:br>
              <a:rPr lang="en-US" dirty="0"/>
            </a:br>
            <a:r>
              <a:rPr lang="en-US" sz="1200" dirty="0">
                <a:hlinkClick r:id="rId2"/>
              </a:rPr>
              <a:t>https://learn.microsoft.com/en-us/dotnet/api/system.runtime.interopservices.safehandle</a:t>
            </a:r>
            <a:endParaRPr lang="en-US" sz="1200" dirty="0"/>
          </a:p>
          <a:p>
            <a:r>
              <a:rPr lang="en-US" dirty="0"/>
              <a:t>…but works just as well with pointers! :)</a:t>
            </a:r>
            <a:endParaRPr lang="en-US" sz="1200" dirty="0"/>
          </a:p>
          <a:p>
            <a:r>
              <a:rPr lang="en-US" dirty="0"/>
              <a:t>P/Invoke infrastructure reference counts usage</a:t>
            </a:r>
          </a:p>
        </p:txBody>
      </p:sp>
    </p:spTree>
    <p:extLst>
      <p:ext uri="{BB962C8B-B14F-4D97-AF65-F5344CB8AC3E}">
        <p14:creationId xmlns:p14="http://schemas.microsoft.com/office/powerpoint/2010/main" val="114738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D598-7386-2EF8-E8BE-12B33E8E400C}"/>
              </a:ext>
            </a:extLst>
          </p:cNvPr>
          <p:cNvSpPr>
            <a:spLocks noGrp="1"/>
          </p:cNvSpPr>
          <p:nvPr>
            <p:ph type="title"/>
          </p:nvPr>
        </p:nvSpPr>
        <p:spPr/>
        <p:txBody>
          <a:bodyPr/>
          <a:lstStyle/>
          <a:p>
            <a:r>
              <a:rPr lang="en-US"/>
              <a:t>Managing resource lifetime</a:t>
            </a:r>
            <a:br>
              <a:rPr lang="en-US"/>
            </a:br>
            <a:r>
              <a:rPr lang="en-US">
                <a:latin typeface="Consolas" panose="020B0609020204030204" pitchFamily="49" charset="0"/>
              </a:rPr>
              <a:t>SafeDatabaseHandle</a:t>
            </a:r>
          </a:p>
        </p:txBody>
      </p:sp>
      <p:sp>
        <p:nvSpPr>
          <p:cNvPr id="3" name="Rectangle 1">
            <a:extLst>
              <a:ext uri="{FF2B5EF4-FFF2-40B4-BE49-F238E27FC236}">
                <a16:creationId xmlns:a16="http://schemas.microsoft.com/office/drawing/2014/main" id="{EB77A554-754A-892C-6FF5-703F4F8655FB}"/>
              </a:ext>
            </a:extLst>
          </p:cNvPr>
          <p:cNvSpPr>
            <a:spLocks noChangeArrowheads="1"/>
          </p:cNvSpPr>
          <p:nvPr/>
        </p:nvSpPr>
        <p:spPr bwMode="auto">
          <a:xfrm>
            <a:off x="1103312" y="2052920"/>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sealed class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SafeHandle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override bool </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0093A1"/>
                </a:solidFill>
                <a:effectLst/>
                <a:latin typeface="Consolas" panose="020B0609020204030204" pitchFamily="49" charset="0"/>
              </a:rPr>
              <a:t>handle </a:t>
            </a:r>
            <a:r>
              <a:rPr kumimoji="0" lang="en-US" altLang="en-US" b="0" i="0" u="none" strike="noStrike" cap="none" normalizeH="0" baseline="0" dirty="0">
                <a:ln>
                  <a:noFill/>
                </a:ln>
                <a:solidFill>
                  <a:srgbClr val="00855F"/>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true</a:t>
            </a:r>
            <a:r>
              <a:rPr kumimoji="0" lang="en-US" altLang="en-US" b="0" i="0" u="none" strike="noStrike" cap="none" normalizeH="0" baseline="0" dirty="0">
                <a:ln>
                  <a:noFill/>
                </a:ln>
                <a:solidFill>
                  <a:srgbClr val="383838"/>
                </a:solidFill>
                <a:effectLst/>
                <a:latin typeface="Consolas" panose="020B0609020204030204" pitchFamily="49" charset="0"/>
              </a:rPr>
              <a:t>) {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protected override bool </a:t>
            </a:r>
            <a:r>
              <a:rPr kumimoji="0" lang="en-US" altLang="en-US" b="0" i="0" u="none" strike="noStrike" cap="none" normalizeH="0" baseline="0" dirty="0" err="1">
                <a:ln>
                  <a:noFill/>
                </a:ln>
                <a:solidFill>
                  <a:srgbClr val="00855F"/>
                </a:solidFill>
                <a:effectLst/>
                <a:latin typeface="Consolas" panose="020B0609020204030204" pitchFamily="49" charset="0"/>
              </a:rPr>
              <a:t>ReleaseHandle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02020"/>
                </a:solidFill>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9324874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p:txBody>
          <a:bodyPr/>
          <a:lstStyle/>
          <a:p>
            <a:r>
              <a:rPr lang="en-US"/>
              <a:t>Managing resource lifetime</a:t>
            </a:r>
            <a:br>
              <a:rPr lang="en-US"/>
            </a:br>
            <a:r>
              <a:rPr lang="en-US"/>
              <a:t>Database wrapper class I</a:t>
            </a:r>
          </a:p>
        </p:txBody>
      </p:sp>
      <p:sp>
        <p:nvSpPr>
          <p:cNvPr id="3" name="Rectangle 1">
            <a:extLst>
              <a:ext uri="{FF2B5EF4-FFF2-40B4-BE49-F238E27FC236}">
                <a16:creationId xmlns:a16="http://schemas.microsoft.com/office/drawing/2014/main" id="{AB6E1FCC-8E5F-2E5A-DA2D-915349EBD8DC}"/>
              </a:ext>
            </a:extLst>
          </p:cNvPr>
          <p:cNvSpPr>
            <a:spLocks noChangeArrowheads="1"/>
          </p:cNvSpPr>
          <p:nvPr/>
        </p:nvSpPr>
        <p:spPr bwMode="auto">
          <a:xfrm>
            <a:off x="1103313" y="2052919"/>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sealed class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IDisposable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private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(filename,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"Failed to open database."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finalizer!</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540901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a:xfrm>
            <a:off x="646111" y="455984"/>
            <a:ext cx="9404723" cy="1400530"/>
          </a:xfrm>
        </p:spPr>
        <p:txBody>
          <a:bodyPr/>
          <a:lstStyle/>
          <a:p>
            <a:r>
              <a:rPr lang="en-US"/>
              <a:t>Managing resource lifetime</a:t>
            </a:r>
            <a:br>
              <a:rPr lang="en-US"/>
            </a:br>
            <a:r>
              <a:rPr lang="en-US"/>
              <a:t>Database wrapper class II</a:t>
            </a:r>
          </a:p>
        </p:txBody>
      </p:sp>
      <p:sp>
        <p:nvSpPr>
          <p:cNvPr id="3" name="Rectangle 1">
            <a:extLst>
              <a:ext uri="{FF2B5EF4-FFF2-40B4-BE49-F238E27FC236}">
                <a16:creationId xmlns:a16="http://schemas.microsoft.com/office/drawing/2014/main" id="{55D3A035-061E-4519-1692-E7A906A118F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'disposed' check!</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No need for overloads since the class is sealed.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 </a:t>
            </a:r>
            <a:r>
              <a:rPr kumimoji="0" lang="en-US" altLang="en-US" b="0" i="0" u="none" strike="noStrike" cap="none" normalizeH="0" baseline="0" dirty="0">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false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7272269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Callbacks</a:t>
            </a:r>
          </a:p>
        </p:txBody>
      </p:sp>
    </p:spTree>
    <p:extLst>
      <p:ext uri="{BB962C8B-B14F-4D97-AF65-F5344CB8AC3E}">
        <p14:creationId xmlns:p14="http://schemas.microsoft.com/office/powerpoint/2010/main" val="30120399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Callbacks</a:t>
            </a:r>
            <a:br>
              <a:rPr lang="en-US" dirty="0"/>
            </a:br>
            <a:r>
              <a:rPr lang="en-US" dirty="0"/>
              <a:t>The .NET Framework way 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MarshalAs</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UnmanagedType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1" i="0" u="none" strike="noStrike" cap="none" normalizeH="0" baseline="0" dirty="0">
                <a:ln>
                  <a:noFill/>
                </a:ln>
                <a:solidFill>
                  <a:srgbClr val="0093A1">
                    <a:alpha val="25000"/>
                  </a:srgbClr>
                </a:solidFill>
                <a:effectLst/>
                <a:latin typeface="Consolas" panose="020B0609020204030204" pitchFamily="49" charset="0"/>
              </a:rPr>
              <a:t>LPUTF8Str</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string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out </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SafeDatabaseHandle</a:t>
            </a:r>
            <a:r>
              <a:rPr kumimoji="0" lang="en-US" altLang="en-US" b="0" i="0" u="none" strike="noStrike" cap="none" normalizeH="0" baseline="0" dirty="0">
                <a:ln>
                  <a:noFill/>
                </a:ln>
                <a:solidFill>
                  <a:srgbClr val="6B2FBA">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"sqlite3_close_v2"</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Close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300073">
                    <a:alpha val="25000"/>
                  </a:srgbClr>
                </a:solidFill>
                <a:effectLst/>
                <a:latin typeface="Consolas" panose="020B0609020204030204" pitchFamily="49" charset="0"/>
              </a:rPr>
              <a:t>IntPtr</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grpSp>
        <p:nvGrpSpPr>
          <p:cNvPr id="6" name="Group 5">
            <a:extLst>
              <a:ext uri="{FF2B5EF4-FFF2-40B4-BE49-F238E27FC236}">
                <a16:creationId xmlns:a16="http://schemas.microsoft.com/office/drawing/2014/main" id="{F2AA9608-FBCF-91C5-3A36-412F5F3EC2D9}"/>
              </a:ext>
            </a:extLst>
          </p:cNvPr>
          <p:cNvGrpSpPr/>
          <p:nvPr/>
        </p:nvGrpSpPr>
        <p:grpSpPr>
          <a:xfrm>
            <a:off x="1710395" y="2841271"/>
            <a:ext cx="7348000" cy="2027143"/>
            <a:chOff x="1710395" y="2841271"/>
            <a:chExt cx="7348000" cy="2027143"/>
          </a:xfrm>
        </p:grpSpPr>
        <p:pic>
          <p:nvPicPr>
            <p:cNvPr id="5" name="Picture 4" descr="SQLite One-Step Query Execution Interface">
              <a:extLst>
                <a:ext uri="{FF2B5EF4-FFF2-40B4-BE49-F238E27FC236}">
                  <a16:creationId xmlns:a16="http://schemas.microsoft.com/office/drawing/2014/main" id="{B9F548EC-7BBF-FF3A-ECC0-2EB11B790355}"/>
                </a:ext>
              </a:extLst>
            </p:cNvPr>
            <p:cNvPicPr>
              <a:picLocks noChangeAspect="1"/>
            </p:cNvPicPr>
            <p:nvPr/>
          </p:nvPicPr>
          <p:blipFill>
            <a:blip r:embed="rId2"/>
            <a:stretch>
              <a:fillRect/>
            </a:stretch>
          </p:blipFill>
          <p:spPr>
            <a:xfrm>
              <a:off x="1710395" y="2841271"/>
              <a:ext cx="7348000" cy="202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
          <p:nvSpPr>
            <p:cNvPr id="4" name="Rectangle 3">
              <a:extLst>
                <a:ext uri="{FF2B5EF4-FFF2-40B4-BE49-F238E27FC236}">
                  <a16:creationId xmlns:a16="http://schemas.microsoft.com/office/drawing/2014/main" id="{3B03D61F-A87F-B791-EBD3-2CC417CEA2DE}"/>
                </a:ext>
              </a:extLst>
            </p:cNvPr>
            <p:cNvSpPr/>
            <p:nvPr/>
          </p:nvSpPr>
          <p:spPr>
            <a:xfrm>
              <a:off x="2390503" y="4026626"/>
              <a:ext cx="6018711" cy="231865"/>
            </a:xfrm>
            <a:prstGeom prst="rect">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8079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EC88-F900-E2CB-9C7F-901B1821D5C6}"/>
              </a:ext>
            </a:extLst>
          </p:cNvPr>
          <p:cNvSpPr>
            <a:spLocks noGrp="1"/>
          </p:cNvSpPr>
          <p:nvPr>
            <p:ph type="title"/>
          </p:nvPr>
        </p:nvSpPr>
        <p:spPr/>
        <p:txBody>
          <a:bodyPr/>
          <a:lstStyle/>
          <a:p>
            <a:r>
              <a:rPr lang="en-US" dirty="0"/>
              <a:t>Callbacks</a:t>
            </a:r>
            <a:br>
              <a:rPr lang="en-US" dirty="0"/>
            </a:br>
            <a:r>
              <a:rPr lang="en-US" dirty="0"/>
              <a:t>The .NET Framework way II</a:t>
            </a:r>
          </a:p>
        </p:txBody>
      </p:sp>
      <p:sp>
        <p:nvSpPr>
          <p:cNvPr id="4" name="Rectangle 1">
            <a:extLst>
              <a:ext uri="{FF2B5EF4-FFF2-40B4-BE49-F238E27FC236}">
                <a16:creationId xmlns:a16="http://schemas.microsoft.com/office/drawing/2014/main" id="{44583B39-D6EA-D2FB-7D16-4CA55BA8BDC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801086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FDBA-ADBB-239F-A158-F2CEC1806C5B}"/>
              </a:ext>
            </a:extLst>
          </p:cNvPr>
          <p:cNvSpPr>
            <a:spLocks noGrp="1"/>
          </p:cNvSpPr>
          <p:nvPr>
            <p:ph type="title"/>
          </p:nvPr>
        </p:nvSpPr>
        <p:spPr/>
        <p:txBody>
          <a:bodyPr/>
          <a:lstStyle/>
          <a:p>
            <a:r>
              <a:rPr lang="en-US" dirty="0"/>
              <a:t>What is unsafe code?</a:t>
            </a:r>
            <a:br>
              <a:rPr lang="en-US" dirty="0"/>
            </a:br>
            <a:r>
              <a:rPr lang="en-US" dirty="0"/>
              <a:t>Mutating the immutable</a:t>
            </a:r>
          </a:p>
        </p:txBody>
      </p:sp>
      <p:sp>
        <p:nvSpPr>
          <p:cNvPr id="6" name="Rectangle 3">
            <a:extLst>
              <a:ext uri="{FF2B5EF4-FFF2-40B4-BE49-F238E27FC236}">
                <a16:creationId xmlns:a16="http://schemas.microsoft.com/office/drawing/2014/main" id="{18478F97-948F-AF46-3AB7-0D47D90B108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err="1">
                <a:ln>
                  <a:noFill/>
                </a:ln>
                <a:solidFill>
                  <a:srgbClr val="6B2FBA"/>
                </a:solidFill>
                <a:effectLst/>
                <a:latin typeface="Consolas" panose="020B0609020204030204" pitchFamily="49" charset="0"/>
              </a:rPr>
              <a:t>StringMutation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8C6C41"/>
                </a:solidFill>
                <a:effectLst/>
                <a:latin typeface="Consolas" panose="020B0609020204030204" pitchFamily="49" charset="0"/>
              </a:rPr>
              <a:t>"Hello, World!"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(s); </a:t>
            </a:r>
            <a:r>
              <a:rPr kumimoji="0" lang="en-US" altLang="en-US" b="0" i="1" u="none" strike="noStrike" cap="none" normalizeH="0" baseline="0" dirty="0">
                <a:ln>
                  <a:noFill/>
                </a:ln>
                <a:solidFill>
                  <a:srgbClr val="248700"/>
                </a:solidFill>
                <a:effectLst/>
                <a:latin typeface="Consolas" panose="020B0609020204030204" pitchFamily="49" charset="0"/>
              </a:rPr>
              <a:t>// prints "HELLO, WORLD!"</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13357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B756-7D29-769B-60F8-8C1FE609DCF4}"/>
              </a:ext>
            </a:extLst>
          </p:cNvPr>
          <p:cNvSpPr>
            <a:spLocks noGrp="1"/>
          </p:cNvSpPr>
          <p:nvPr>
            <p:ph type="title"/>
          </p:nvPr>
        </p:nvSpPr>
        <p:spPr/>
        <p:txBody>
          <a:bodyPr/>
          <a:lstStyle/>
          <a:p>
            <a:r>
              <a:rPr lang="en-US" dirty="0"/>
              <a:t>Callbacks</a:t>
            </a:r>
            <a:br>
              <a:rPr lang="en-US" dirty="0"/>
            </a:br>
            <a:r>
              <a:rPr lang="en-US" dirty="0"/>
              <a:t>The .NET Framework way III</a:t>
            </a:r>
          </a:p>
        </p:txBody>
      </p:sp>
      <p:sp>
        <p:nvSpPr>
          <p:cNvPr id="4" name="Rectangle 1">
            <a:extLst>
              <a:ext uri="{FF2B5EF4-FFF2-40B4-BE49-F238E27FC236}">
                <a16:creationId xmlns:a16="http://schemas.microsoft.com/office/drawing/2014/main" id="{37547000-7A7D-6518-F339-C7BE4933073D}"/>
              </a:ext>
            </a:extLst>
          </p:cNvPr>
          <p:cNvSpPr>
            <a:spLocks noChangeArrowheads="1"/>
          </p:cNvSpPr>
          <p:nvPr/>
        </p:nvSpPr>
        <p:spPr bwMode="auto">
          <a:xfrm>
            <a:off x="1103311"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"SELECT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FROM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(_, columns, values, names)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try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columns;)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(names[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(values[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columns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Environment</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NewLine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Ok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Error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int_column: 47, text_column: Hello, World!&#10;int_column: 23, text_column: Hello, SQLite!">
            <a:extLst>
              <a:ext uri="{FF2B5EF4-FFF2-40B4-BE49-F238E27FC236}">
                <a16:creationId xmlns:a16="http://schemas.microsoft.com/office/drawing/2014/main" id="{03D7FF57-64F4-8C69-1C98-4C8D9EE7FC97}"/>
              </a:ext>
            </a:extLst>
          </p:cNvPr>
          <p:cNvPicPr>
            <a:picLocks noChangeAspect="1"/>
          </p:cNvPicPr>
          <p:nvPr/>
        </p:nvPicPr>
        <p:blipFill>
          <a:blip r:embed="rId2"/>
          <a:stretch>
            <a:fillRect/>
          </a:stretch>
        </p:blipFill>
        <p:spPr>
          <a:xfrm>
            <a:off x="5348472" y="4150657"/>
            <a:ext cx="5629561" cy="12667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95391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3C71-E57F-8632-FEAE-9EF2A5090CE2}"/>
              </a:ext>
            </a:extLst>
          </p:cNvPr>
          <p:cNvSpPr>
            <a:spLocks noGrp="1"/>
          </p:cNvSpPr>
          <p:nvPr>
            <p:ph type="title"/>
          </p:nvPr>
        </p:nvSpPr>
        <p:spPr/>
        <p:txBody>
          <a:bodyPr/>
          <a:lstStyle/>
          <a:p>
            <a:r>
              <a:rPr lang="en-US" dirty="0"/>
              <a:t>Callbacks</a:t>
            </a:r>
            <a:br>
              <a:rPr lang="en-US" dirty="0"/>
            </a:br>
            <a:r>
              <a:rPr lang="en-US" dirty="0"/>
              <a:t>Callback delegate lifetime I</a:t>
            </a:r>
          </a:p>
        </p:txBody>
      </p:sp>
      <p:sp>
        <p:nvSpPr>
          <p:cNvPr id="5" name="TextBox 4">
            <a:extLst>
              <a:ext uri="{FF2B5EF4-FFF2-40B4-BE49-F238E27FC236}">
                <a16:creationId xmlns:a16="http://schemas.microsoft.com/office/drawing/2014/main" id="{35BB9A3C-BEF7-B47F-CA95-C263A4C864A2}"/>
              </a:ext>
            </a:extLst>
          </p:cNvPr>
          <p:cNvSpPr txBox="1"/>
          <p:nvPr/>
        </p:nvSpPr>
        <p:spPr>
          <a:xfrm>
            <a:off x="1103313" y="2052918"/>
            <a:ext cx="8946540" cy="4195481"/>
          </a:xfrm>
          <a:prstGeom prst="rect">
            <a:avLst/>
          </a:prstGeom>
          <a:solidFill>
            <a:srgbClr val="FFFFFF"/>
          </a:solidFill>
          <a:ln w="15875">
            <a:solidFill>
              <a:schemeClr val="accent1"/>
            </a:solidFill>
          </a:ln>
        </p:spPr>
        <p:txBody>
          <a:bodyPr wrap="square">
            <a:no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 </a:t>
            </a:r>
            <a:r>
              <a:rPr lang="en-US" sz="1800" dirty="0">
                <a:solidFill>
                  <a:srgbClr val="6F008A"/>
                </a:solidFill>
                <a:latin typeface="Consolas" panose="020B0609020204030204" pitchFamily="49" charset="0"/>
              </a:rPr>
              <a:t>NULL</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 =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endParaRPr lang="en-US" dirty="0">
              <a:latin typeface="Consolas" panose="020B0609020204030204" pitchFamily="49" charset="0"/>
            </a:endParaRPr>
          </a:p>
        </p:txBody>
      </p:sp>
    </p:spTree>
    <p:extLst>
      <p:ext uri="{BB962C8B-B14F-4D97-AF65-F5344CB8AC3E}">
        <p14:creationId xmlns:p14="http://schemas.microsoft.com/office/powerpoint/2010/main" val="2508708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31AF-CD22-4139-D0F1-ACC0DC328CF1}"/>
              </a:ext>
            </a:extLst>
          </p:cNvPr>
          <p:cNvSpPr>
            <a:spLocks noGrp="1"/>
          </p:cNvSpPr>
          <p:nvPr>
            <p:ph type="title"/>
          </p:nvPr>
        </p:nvSpPr>
        <p:spPr/>
        <p:txBody>
          <a:bodyPr/>
          <a:lstStyle/>
          <a:p>
            <a:r>
              <a:rPr lang="en-US" dirty="0"/>
              <a:t>Callbacks</a:t>
            </a:r>
            <a:br>
              <a:rPr lang="en-US" dirty="0"/>
            </a:br>
            <a:r>
              <a:rPr lang="en-US" dirty="0"/>
              <a:t>Callback delegate lifetime II</a:t>
            </a:r>
          </a:p>
        </p:txBody>
      </p:sp>
      <p:sp>
        <p:nvSpPr>
          <p:cNvPr id="6" name="Rectangle 1">
            <a:extLst>
              <a:ext uri="{FF2B5EF4-FFF2-40B4-BE49-F238E27FC236}">
                <a16:creationId xmlns:a16="http://schemas.microsoft.com/office/drawing/2014/main" id="{FE4F6911-15B4-A11F-3CA5-7AE3DA1AC9B7}"/>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"Hello, .NET!"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SetCallback</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8" name="Picture 7" descr="Console window with output &quot;Hello, .NET!&quot;">
            <a:extLst>
              <a:ext uri="{FF2B5EF4-FFF2-40B4-BE49-F238E27FC236}">
                <a16:creationId xmlns:a16="http://schemas.microsoft.com/office/drawing/2014/main" id="{DCD1866C-9E5F-1CC9-2589-6589BE6C7B9D}"/>
              </a:ext>
            </a:extLst>
          </p:cNvPr>
          <p:cNvPicPr>
            <a:picLocks noChangeAspect="1"/>
          </p:cNvPicPr>
          <p:nvPr/>
        </p:nvPicPr>
        <p:blipFill>
          <a:blip r:embed="rId2"/>
          <a:stretch>
            <a:fillRect/>
          </a:stretch>
        </p:blipFill>
        <p:spPr>
          <a:xfrm>
            <a:off x="3060237" y="4588318"/>
            <a:ext cx="6456236" cy="120386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1560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3EEF7-09A9-F1D5-134E-97D441A9DAC1}"/>
              </a:ext>
            </a:extLst>
          </p:cNvPr>
          <p:cNvSpPr>
            <a:spLocks noGrp="1"/>
          </p:cNvSpPr>
          <p:nvPr>
            <p:ph type="title"/>
          </p:nvPr>
        </p:nvSpPr>
        <p:spPr/>
        <p:txBody>
          <a:bodyPr/>
          <a:lstStyle/>
          <a:p>
            <a:r>
              <a:rPr lang="en-US" dirty="0"/>
              <a:t>Callbacks</a:t>
            </a:r>
            <a:br>
              <a:rPr lang="en-US" dirty="0"/>
            </a:br>
            <a:r>
              <a:rPr lang="en-US" dirty="0"/>
              <a:t>Callback delegate lifetime III</a:t>
            </a:r>
          </a:p>
        </p:txBody>
      </p:sp>
      <p:sp>
        <p:nvSpPr>
          <p:cNvPr id="5" name="Rectangle 2">
            <a:extLst>
              <a:ext uri="{FF2B5EF4-FFF2-40B4-BE49-F238E27FC236}">
                <a16:creationId xmlns:a16="http://schemas.microsoft.com/office/drawing/2014/main" id="{FA9A226C-2A32-68B4-09DD-078FE2A08A82}"/>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WaitForPendingFinalizers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Process terminated. A callback was made on a garbage collected delegate of type 'System.Private.CoreLib!System.Action::Invoke'.">
            <a:extLst>
              <a:ext uri="{FF2B5EF4-FFF2-40B4-BE49-F238E27FC236}">
                <a16:creationId xmlns:a16="http://schemas.microsoft.com/office/drawing/2014/main" id="{39ABE327-C600-E32E-57AA-BF4D32B4A01F}"/>
              </a:ext>
            </a:extLst>
          </p:cNvPr>
          <p:cNvPicPr>
            <a:picLocks noChangeAspect="1"/>
          </p:cNvPicPr>
          <p:nvPr/>
        </p:nvPicPr>
        <p:blipFill>
          <a:blip r:embed="rId2"/>
          <a:stretch>
            <a:fillRect/>
          </a:stretch>
        </p:blipFill>
        <p:spPr>
          <a:xfrm>
            <a:off x="4186646" y="2746867"/>
            <a:ext cx="5517833" cy="17259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5488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9A224-B7A4-D559-7B9C-1A5043727AD0}"/>
              </a:ext>
            </a:extLst>
          </p:cNvPr>
          <p:cNvSpPr>
            <a:spLocks noGrp="1"/>
          </p:cNvSpPr>
          <p:nvPr>
            <p:ph type="title"/>
          </p:nvPr>
        </p:nvSpPr>
        <p:spPr/>
        <p:txBody>
          <a:bodyPr/>
          <a:lstStyle/>
          <a:p>
            <a:r>
              <a:rPr lang="en-US" dirty="0"/>
              <a:t>Callbacks</a:t>
            </a:r>
            <a:br>
              <a:rPr lang="en-US" dirty="0"/>
            </a:br>
            <a:r>
              <a:rPr lang="en-US" dirty="0"/>
              <a:t>Callback delegate lifetime IV</a:t>
            </a:r>
          </a:p>
        </p:txBody>
      </p:sp>
      <p:sp>
        <p:nvSpPr>
          <p:cNvPr id="6" name="Rectangle 1">
            <a:extLst>
              <a:ext uri="{FF2B5EF4-FFF2-40B4-BE49-F238E27FC236}">
                <a16:creationId xmlns:a16="http://schemas.microsoft.com/office/drawing/2014/main" id="{A582C859-30B8-4F0C-FBF8-C8111617B1D1}"/>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Let's not wait for the finalizers</a:t>
            </a:r>
            <a:br>
              <a:rPr kumimoji="0" lang="en-US" altLang="en-US" b="0" i="1" u="none" strike="noStrike" cap="none" normalizeH="0" baseline="0" dirty="0">
                <a:ln>
                  <a:noFill/>
                </a:ln>
                <a:solidFill>
                  <a:srgbClr val="248700"/>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Callback threw exception of type System.NullReferenceException: Object reference not set to an instance of an object.">
            <a:extLst>
              <a:ext uri="{FF2B5EF4-FFF2-40B4-BE49-F238E27FC236}">
                <a16:creationId xmlns:a16="http://schemas.microsoft.com/office/drawing/2014/main" id="{62E05726-1788-BC4D-8CB9-36ED7B226FFE}"/>
              </a:ext>
            </a:extLst>
          </p:cNvPr>
          <p:cNvPicPr>
            <a:picLocks noChangeAspect="1"/>
          </p:cNvPicPr>
          <p:nvPr/>
        </p:nvPicPr>
        <p:blipFill>
          <a:blip r:embed="rId2"/>
          <a:stretch>
            <a:fillRect/>
          </a:stretch>
        </p:blipFill>
        <p:spPr>
          <a:xfrm>
            <a:off x="3834473" y="3025877"/>
            <a:ext cx="5374958" cy="160305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05219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4B8B-E3DE-3C1E-BE93-350F765E0BAF}"/>
              </a:ext>
            </a:extLst>
          </p:cNvPr>
          <p:cNvSpPr>
            <a:spLocks noGrp="1"/>
          </p:cNvSpPr>
          <p:nvPr>
            <p:ph type="title"/>
          </p:nvPr>
        </p:nvSpPr>
        <p:spPr/>
        <p:txBody>
          <a:bodyPr/>
          <a:lstStyle/>
          <a:p>
            <a:r>
              <a:rPr lang="en-US" dirty="0"/>
              <a:t>Callbacks</a:t>
            </a:r>
            <a:br>
              <a:rPr lang="en-US" dirty="0"/>
            </a:br>
            <a:r>
              <a:rPr lang="en-US" dirty="0"/>
              <a:t>The .NET 5 way I</a:t>
            </a:r>
          </a:p>
        </p:txBody>
      </p:sp>
      <p:sp>
        <p:nvSpPr>
          <p:cNvPr id="4" name="Rectangle 1">
            <a:extLst>
              <a:ext uri="{FF2B5EF4-FFF2-40B4-BE49-F238E27FC236}">
                <a16:creationId xmlns:a16="http://schemas.microsoft.com/office/drawing/2014/main" id="{EF2C9796-F445-132B-6F8F-56F79697172A}"/>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sz="1800"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delegate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202020"/>
                </a:solidFill>
                <a:effectLst/>
                <a:highlight>
                  <a:srgbClr val="FFFF00"/>
                </a:highlight>
                <a:latin typeface="Consolas" panose="020B0609020204030204" pitchFamily="49" charset="0"/>
              </a:rPr>
              <a:t>unmanaged</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a:t>
            </a:r>
            <a:r>
              <a:rPr kumimoji="0" lang="en-US" altLang="en-US" b="0" i="0" u="none" strike="noStrike" cap="none" normalizeH="0" baseline="0" dirty="0" err="1">
                <a:ln>
                  <a:noFill/>
                </a:ln>
                <a:solidFill>
                  <a:srgbClr val="383838"/>
                </a:solidFill>
                <a:effectLst/>
                <a:highlight>
                  <a:srgbClr val="FFFF00"/>
                </a:highlight>
                <a:latin typeface="Consolas" panose="020B0609020204030204" pitchFamily="49" charset="0"/>
              </a:rPr>
              <a:t>Cdecl</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&lt;</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void</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int</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byte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byte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err="1">
                <a:ln>
                  <a:noFill/>
                </a:ln>
                <a:solidFill>
                  <a:srgbClr val="300073"/>
                </a:solidFill>
                <a:effectLst/>
                <a:highlight>
                  <a:srgbClr val="FFFF00"/>
                </a:highlight>
                <a:latin typeface="Consolas" panose="020B0609020204030204" pitchFamily="49" charset="0"/>
              </a:rPr>
              <a:t>ResultCode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&gt; 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889477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7349-3668-1694-59A3-82EAEF33A19D}"/>
              </a:ext>
            </a:extLst>
          </p:cNvPr>
          <p:cNvSpPr>
            <a:spLocks noGrp="1"/>
          </p:cNvSpPr>
          <p:nvPr>
            <p:ph type="title"/>
          </p:nvPr>
        </p:nvSpPr>
        <p:spPr/>
        <p:txBody>
          <a:bodyPr/>
          <a:lstStyle/>
          <a:p>
            <a:r>
              <a:rPr lang="en-US" dirty="0"/>
              <a:t>Callbacks</a:t>
            </a:r>
            <a:br>
              <a:rPr lang="en-US" dirty="0"/>
            </a:br>
            <a:r>
              <a:rPr lang="en-US" dirty="0"/>
              <a:t>The .NET 5 way II</a:t>
            </a:r>
          </a:p>
        </p:txBody>
      </p:sp>
      <p:sp>
        <p:nvSpPr>
          <p:cNvPr id="4" name="Rectangle 1">
            <a:extLst>
              <a:ext uri="{FF2B5EF4-FFF2-40B4-BE49-F238E27FC236}">
                <a16:creationId xmlns:a16="http://schemas.microsoft.com/office/drawing/2014/main" id="{5A5DC751-9DE1-9238-0C17-DDD5298887B0}"/>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delegate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202020"/>
                </a:solidFill>
                <a:effectLst/>
                <a:highlight>
                  <a:srgbClr val="FFFF00"/>
                </a:highlight>
                <a:latin typeface="Consolas" panose="020B0609020204030204" pitchFamily="49" charset="0"/>
              </a:rPr>
              <a:t>unmanaged</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a:t>
            </a:r>
            <a:r>
              <a:rPr kumimoji="0" lang="en-US" altLang="en-US" b="0" i="0" u="none" strike="noStrike" cap="none" normalizeH="0" baseline="0" dirty="0" err="1">
                <a:ln>
                  <a:noFill/>
                </a:ln>
                <a:solidFill>
                  <a:srgbClr val="383838"/>
                </a:solidFill>
                <a:effectLst/>
                <a:highlight>
                  <a:srgbClr val="FFFF00"/>
                </a:highlight>
                <a:latin typeface="Consolas" panose="020B0609020204030204" pitchFamily="49" charset="0"/>
              </a:rPr>
              <a:t>Cdecl</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&lt;</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void</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int</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byte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a:ln>
                  <a:noFill/>
                </a:ln>
                <a:solidFill>
                  <a:srgbClr val="0F54D6"/>
                </a:solidFill>
                <a:effectLst/>
                <a:highlight>
                  <a:srgbClr val="FFFF00"/>
                </a:highlight>
                <a:latin typeface="Consolas" panose="020B0609020204030204" pitchFamily="49" charset="0"/>
              </a:rPr>
              <a:t>byte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 </a:t>
            </a:r>
            <a:r>
              <a:rPr kumimoji="0" lang="en-US" altLang="en-US" b="0" i="0" u="none" strike="noStrike" cap="none" normalizeH="0" baseline="0" dirty="0" err="1">
                <a:ln>
                  <a:noFill/>
                </a:ln>
                <a:solidFill>
                  <a:srgbClr val="300073"/>
                </a:solidFill>
                <a:effectLst/>
                <a:highlight>
                  <a:srgbClr val="FFFF00"/>
                </a:highlight>
                <a:latin typeface="Consolas" panose="020B0609020204030204" pitchFamily="49" charset="0"/>
              </a:rPr>
              <a:t>ResultCode</a:t>
            </a:r>
            <a:r>
              <a:rPr kumimoji="0" lang="en-US" altLang="en-US" b="0" i="0" u="none" strike="noStrike" cap="none" normalizeH="0" baseline="0" dirty="0">
                <a:ln>
                  <a:noFill/>
                </a:ln>
                <a:solidFill>
                  <a:srgbClr val="383838"/>
                </a:solidFill>
                <a:effectLst/>
                <a:highlight>
                  <a:srgbClr val="FFFF00"/>
                </a:highlight>
                <a:latin typeface="Consolas" panose="020B0609020204030204" pitchFamily="49" charset="0"/>
              </a:rPr>
              <a:t>&gt; callback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7071880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11BF-11D7-800F-34D5-0D212A801031}"/>
              </a:ext>
            </a:extLst>
          </p:cNvPr>
          <p:cNvSpPr>
            <a:spLocks noGrp="1"/>
          </p:cNvSpPr>
          <p:nvPr>
            <p:ph type="title"/>
          </p:nvPr>
        </p:nvSpPr>
        <p:spPr/>
        <p:txBody>
          <a:bodyPr/>
          <a:lstStyle/>
          <a:p>
            <a:r>
              <a:rPr lang="en-US" dirty="0"/>
              <a:t>Callbacks</a:t>
            </a:r>
            <a:br>
              <a:rPr lang="en-US" dirty="0"/>
            </a:br>
            <a:r>
              <a:rPr lang="en-US" dirty="0"/>
              <a:t>The .NET 5 way III</a:t>
            </a:r>
          </a:p>
        </p:txBody>
      </p:sp>
      <p:sp>
        <p:nvSpPr>
          <p:cNvPr id="5" name="Rectangle 2">
            <a:extLst>
              <a:ext uri="{FF2B5EF4-FFF2-40B4-BE49-F238E27FC236}">
                <a16:creationId xmlns:a16="http://schemas.microsoft.com/office/drawing/2014/main" id="{09384147-C6FD-683F-F4D0-3B15AAA646A3}"/>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UnmanagedCallersOnly</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CallConvs</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new</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err="1">
                <a:ln>
                  <a:noFill/>
                </a:ln>
                <a:solidFill>
                  <a:srgbClr val="0F54D6"/>
                </a:solidFill>
                <a:effectLst/>
                <a:latin typeface="Consolas" panose="020B0609020204030204" pitchFamily="49" charset="0"/>
              </a:rPr>
              <a:t>typeof</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CallConvCdecl</a:t>
            </a: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0F54D6"/>
                </a:solidFill>
                <a:effectLst/>
                <a:latin typeface="Consolas" panose="020B0609020204030204" pitchFamily="49" charset="0"/>
              </a:rPr>
              <a:t>static unsafe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a:ln>
                  <a:noFill/>
                </a:ln>
                <a:solidFill>
                  <a:srgbClr val="300073"/>
                </a:solidFill>
                <a:effectLst/>
                <a:latin typeface="Consolas" panose="020B0609020204030204" pitchFamily="49" charset="0"/>
              </a:rPr>
              <a:t> </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383838"/>
                </a:solidFill>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void</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ptr</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a:ln>
                  <a:noFill/>
                </a:ln>
                <a:solidFill>
                  <a:srgbClr val="383838"/>
                </a:solidFill>
                <a:effectLst/>
                <a:latin typeface="Consolas" panose="020B0609020204030204" pitchFamily="49" charset="0"/>
              </a:rPr>
              <a:t>columns,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values,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names)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sz="1400" b="0" i="0" u="none" strike="noStrike" cap="none" normalizeH="0" baseline="0" dirty="0">
                <a:ln>
                  <a:noFill/>
                </a:ln>
                <a:solidFill>
                  <a:srgbClr val="0F54D6">
                    <a:alpha val="25000"/>
                  </a:srgbClr>
                </a:solidFill>
                <a:effectLst/>
                <a:latin typeface="Consolas" panose="020B0609020204030204" pitchFamily="49" charset="0"/>
              </a:rPr>
              <a:t>try </a:t>
            </a:r>
            <a:r>
              <a:rPr kumimoji="0" lang="en-US" altLang="en-US" sz="1400"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sz="1400"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sz="1400"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sz="1400" b="0" i="0" u="none" strike="noStrike" cap="none" normalizeH="0" baseline="0" dirty="0">
                <a:ln>
                  <a:noFill/>
                </a:ln>
                <a:solidFill>
                  <a:srgbClr val="0F54D6">
                    <a:alpha val="25000"/>
                  </a:srgbClr>
                </a:solidFill>
                <a:effectLst/>
                <a:latin typeface="Consolas" panose="020B0609020204030204" pitchFamily="49" charset="0"/>
              </a:rPr>
              <a:t>for </a:t>
            </a:r>
            <a:r>
              <a:rPr kumimoji="0" lang="en-US" altLang="en-US" sz="1400"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sz="1400" b="0" i="0" u="none" strike="noStrike" cap="none" normalizeH="0" baseline="0" dirty="0">
                <a:ln>
                  <a:noFill/>
                </a:ln>
                <a:solidFill>
                  <a:srgbClr val="0F54D6">
                    <a:alpha val="25000"/>
                  </a:srgbClr>
                </a:solidFill>
                <a:effectLst/>
                <a:latin typeface="Consolas" panose="020B0609020204030204" pitchFamily="49" charset="0"/>
              </a:rPr>
              <a:t>int </a:t>
            </a:r>
            <a:r>
              <a:rPr kumimoji="0" lang="en-US" altLang="en-US" sz="1400" b="0" i="0" u="none" strike="noStrike" cap="none" normalizeH="0" baseline="0" dirty="0" err="1">
                <a:ln>
                  <a:noFill/>
                </a:ln>
                <a:solidFill>
                  <a:srgbClr val="383838">
                    <a:alpha val="25000"/>
                  </a:srgbClr>
                </a:solidFill>
                <a:effectLst/>
                <a:latin typeface="Consolas" panose="020B0609020204030204" pitchFamily="49" charset="0"/>
              </a:rPr>
              <a:t>i</a:t>
            </a:r>
            <a:r>
              <a:rPr kumimoji="0" lang="en-US" altLang="en-US" sz="1400" b="0" i="0" u="none" strike="noStrike" cap="none" normalizeH="0" baseline="0" dirty="0">
                <a:ln>
                  <a:noFill/>
                </a:ln>
                <a:solidFill>
                  <a:srgbClr val="383838">
                    <a:alpha val="25000"/>
                  </a:srgbClr>
                </a:solidFill>
                <a:effectLst/>
                <a:latin typeface="Consolas" panose="020B0609020204030204" pitchFamily="49" charset="0"/>
              </a:rPr>
              <a:t> = </a:t>
            </a:r>
            <a:r>
              <a:rPr kumimoji="0" lang="en-US" altLang="en-US" sz="1400" b="0" i="0" u="none" strike="noStrike" cap="none" normalizeH="0" baseline="0" dirty="0">
                <a:ln>
                  <a:noFill/>
                </a:ln>
                <a:solidFill>
                  <a:srgbClr val="AB2F6B">
                    <a:alpha val="25000"/>
                  </a:srgbClr>
                </a:solidFill>
                <a:effectLst/>
                <a:latin typeface="Consolas" panose="020B0609020204030204" pitchFamily="49" charset="0"/>
              </a:rPr>
              <a:t>0</a:t>
            </a:r>
            <a:r>
              <a:rPr kumimoji="0" lang="en-US" altLang="en-US" sz="1400"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sz="1400" b="0" i="0" u="none" strike="noStrike" cap="none" normalizeH="0" baseline="0" dirty="0" err="1">
                <a:ln>
                  <a:noFill/>
                </a:ln>
                <a:solidFill>
                  <a:srgbClr val="383838">
                    <a:alpha val="25000"/>
                  </a:srgbClr>
                </a:solidFill>
                <a:effectLst/>
                <a:latin typeface="Consolas" panose="020B0609020204030204" pitchFamily="49" charset="0"/>
              </a:rPr>
              <a:t>i</a:t>
            </a:r>
            <a:r>
              <a:rPr kumimoji="0" lang="en-US" altLang="en-US" sz="1400" b="0" i="0" u="none" strike="noStrike" cap="none" normalizeH="0" baseline="0" dirty="0">
                <a:ln>
                  <a:noFill/>
                </a:ln>
                <a:solidFill>
                  <a:srgbClr val="383838">
                    <a:alpha val="25000"/>
                  </a:srgbClr>
                </a:solidFill>
                <a:effectLst/>
                <a:latin typeface="Consolas" panose="020B0609020204030204" pitchFamily="49" charset="0"/>
              </a:rPr>
              <a:t> &lt; columns;) {</a:t>
            </a:r>
            <a:br>
              <a:rPr kumimoji="0" lang="en-US" altLang="en-US" sz="1400"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sz="1400"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sz="1400" b="0" i="0" u="none" strike="noStrike" cap="none" normalizeH="0" baseline="0" dirty="0" err="1">
                <a:ln>
                  <a:noFill/>
                </a:ln>
                <a:solidFill>
                  <a:srgbClr val="6B2FBA">
                    <a:alpha val="25000"/>
                  </a:srgbClr>
                </a:solidFill>
                <a:effectLst/>
                <a:latin typeface="Consolas" panose="020B0609020204030204" pitchFamily="49" charset="0"/>
              </a:rPr>
              <a:t>Console</a:t>
            </a:r>
            <a:r>
              <a:rPr kumimoji="0" lang="en-US" altLang="en-US" sz="1400" b="0" i="0" u="none" strike="noStrike" cap="none" normalizeH="0" baseline="0" dirty="0" err="1">
                <a:ln>
                  <a:noFill/>
                </a:ln>
                <a:solidFill>
                  <a:srgbClr val="383838">
                    <a:alpha val="25000"/>
                  </a:srgbClr>
                </a:solidFill>
                <a:effectLst/>
                <a:latin typeface="Consolas" panose="020B0609020204030204" pitchFamily="49" charset="0"/>
              </a:rPr>
              <a:t>.</a:t>
            </a:r>
            <a:r>
              <a:rPr kumimoji="0" lang="en-US" altLang="en-US" sz="1400" b="0" i="0" u="none" strike="noStrike" cap="none" normalizeH="0" baseline="0" dirty="0" err="1">
                <a:ln>
                  <a:noFill/>
                </a:ln>
                <a:solidFill>
                  <a:srgbClr val="00855F">
                    <a:alpha val="25000"/>
                  </a:srgbClr>
                </a:solidFill>
                <a:effectLst/>
                <a:latin typeface="Consolas" panose="020B0609020204030204" pitchFamily="49" charset="0"/>
              </a:rPr>
              <a:t>Write</a:t>
            </a:r>
            <a:r>
              <a:rPr kumimoji="0" lang="en-US" altLang="en-US" sz="1400"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sz="1400" b="0" i="0" u="none" strike="noStrike" cap="none" normalizeH="0" baseline="0" dirty="0">
                <a:ln>
                  <a:noFill/>
                </a:ln>
                <a:solidFill>
                  <a:srgbClr val="8C6C41">
                    <a:alpha val="25000"/>
                  </a:srgbClr>
                </a:solidFill>
                <a:effectLst/>
                <a:latin typeface="Consolas" panose="020B0609020204030204" pitchFamily="49" charset="0"/>
              </a:rPr>
              <a:t>$"{</a:t>
            </a:r>
            <a:r>
              <a:rPr kumimoji="0" lang="en-US" altLang="en-US" sz="1400" b="0" i="0" u="none" strike="noStrike" cap="none" normalizeH="0" baseline="0" dirty="0">
                <a:ln>
                  <a:noFill/>
                </a:ln>
                <a:solidFill>
                  <a:srgbClr val="00855F">
                    <a:alpha val="25000"/>
                  </a:srgbClr>
                </a:solidFill>
                <a:effectLst/>
                <a:latin typeface="Consolas" panose="020B0609020204030204" pitchFamily="49" charset="0"/>
              </a:rPr>
              <a:t>FromUtf8</a:t>
            </a:r>
            <a:r>
              <a:rPr kumimoji="0" lang="en-US" altLang="en-US" sz="1400" b="0" i="0" u="none" strike="noStrike" cap="none" normalizeH="0" baseline="0" dirty="0">
                <a:ln>
                  <a:noFill/>
                </a:ln>
                <a:solidFill>
                  <a:srgbClr val="383838">
                    <a:alpha val="25000"/>
                  </a:srgbClr>
                </a:solidFill>
                <a:effectLst/>
                <a:latin typeface="Consolas" panose="020B0609020204030204" pitchFamily="49" charset="0"/>
              </a:rPr>
              <a:t>(names[</a:t>
            </a:r>
            <a:r>
              <a:rPr kumimoji="0" lang="en-US" altLang="en-US" sz="1400" b="0" i="0" u="none" strike="noStrike" cap="none" normalizeH="0" baseline="0" dirty="0" err="1">
                <a:ln>
                  <a:noFill/>
                </a:ln>
                <a:solidFill>
                  <a:srgbClr val="383838">
                    <a:alpha val="25000"/>
                  </a:srgbClr>
                </a:solidFill>
                <a:effectLst/>
                <a:latin typeface="Consolas" panose="020B0609020204030204" pitchFamily="49" charset="0"/>
              </a:rPr>
              <a:t>i</a:t>
            </a:r>
            <a:r>
              <a:rPr kumimoji="0" lang="en-US" altLang="en-US" sz="1400"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sz="1400" b="0" i="0" u="none" strike="noStrike" cap="none" normalizeH="0" baseline="0" dirty="0">
                <a:ln>
                  <a:noFill/>
                </a:ln>
                <a:solidFill>
                  <a:srgbClr val="8C6C41">
                    <a:alpha val="25000"/>
                  </a:srgbClr>
                </a:solidFill>
                <a:effectLst/>
                <a:latin typeface="Consolas" panose="020B0609020204030204" pitchFamily="49" charset="0"/>
              </a:rPr>
              <a:t>}: {</a:t>
            </a:r>
            <a:r>
              <a:rPr kumimoji="0" lang="en-US" altLang="en-US" sz="1400" b="0" i="0" u="none" strike="noStrike" cap="none" normalizeH="0" baseline="0" dirty="0">
                <a:ln>
                  <a:noFill/>
                </a:ln>
                <a:solidFill>
                  <a:srgbClr val="00855F">
                    <a:alpha val="25000"/>
                  </a:srgbClr>
                </a:solidFill>
                <a:effectLst/>
                <a:latin typeface="Consolas" panose="020B0609020204030204" pitchFamily="49" charset="0"/>
              </a:rPr>
              <a:t>FromUtf8</a:t>
            </a:r>
            <a:r>
              <a:rPr kumimoji="0" lang="en-US" altLang="en-US" sz="1400" b="0" i="0" u="none" strike="noStrike" cap="none" normalizeH="0" baseline="0" dirty="0">
                <a:ln>
                  <a:noFill/>
                </a:ln>
                <a:solidFill>
                  <a:srgbClr val="383838">
                    <a:alpha val="25000"/>
                  </a:srgbClr>
                </a:solidFill>
                <a:effectLst/>
                <a:latin typeface="Consolas" panose="020B0609020204030204" pitchFamily="49" charset="0"/>
              </a:rPr>
              <a:t>(values[</a:t>
            </a:r>
            <a:r>
              <a:rPr kumimoji="0" lang="en-US" altLang="en-US" sz="1400" b="0" i="0" u="none" strike="noStrike" cap="none" normalizeH="0" baseline="0" dirty="0" err="1">
                <a:ln>
                  <a:noFill/>
                </a:ln>
                <a:solidFill>
                  <a:srgbClr val="383838">
                    <a:alpha val="25000"/>
                  </a:srgbClr>
                </a:solidFill>
                <a:effectLst/>
                <a:latin typeface="Consolas" panose="020B0609020204030204" pitchFamily="49" charset="0"/>
              </a:rPr>
              <a:t>i</a:t>
            </a:r>
            <a:r>
              <a:rPr kumimoji="0" lang="en-US" altLang="en-US" sz="1400"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sz="1400" b="0" i="0" u="none" strike="noStrike" cap="none" normalizeH="0" baseline="0" dirty="0">
                <a:ln>
                  <a:noFill/>
                </a:ln>
                <a:solidFill>
                  <a:srgbClr val="8C6C41">
                    <a:alpha val="25000"/>
                  </a:srgbClr>
                </a:solidFill>
                <a:effectLst/>
                <a:latin typeface="Consolas" panose="020B0609020204030204" pitchFamily="49" charset="0"/>
              </a:rPr>
              <a:t>}"</a:t>
            </a:r>
            <a:r>
              <a:rPr kumimoji="0" lang="en-US" altLang="en-US" sz="1400"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sz="1400"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sz="1400"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sz="1400" b="0" i="0" u="none" strike="noStrike" cap="none" normalizeH="0" baseline="0" dirty="0" err="1">
                <a:ln>
                  <a:noFill/>
                </a:ln>
                <a:solidFill>
                  <a:srgbClr val="6B2FBA">
                    <a:alpha val="25000"/>
                  </a:srgbClr>
                </a:solidFill>
                <a:effectLst/>
                <a:latin typeface="Consolas" panose="020B0609020204030204" pitchFamily="49" charset="0"/>
              </a:rPr>
              <a:t>Console</a:t>
            </a:r>
            <a:r>
              <a:rPr kumimoji="0" lang="en-US" altLang="en-US" sz="1400" b="0" i="0" u="none" strike="noStrike" cap="none" normalizeH="0" baseline="0" dirty="0" err="1">
                <a:ln>
                  <a:noFill/>
                </a:ln>
                <a:solidFill>
                  <a:srgbClr val="383838">
                    <a:alpha val="25000"/>
                  </a:srgbClr>
                </a:solidFill>
                <a:effectLst/>
                <a:latin typeface="Consolas" panose="020B0609020204030204" pitchFamily="49" charset="0"/>
              </a:rPr>
              <a:t>.</a:t>
            </a:r>
            <a:r>
              <a:rPr kumimoji="0" lang="en-US" altLang="en-US" sz="1400" b="0" i="0" u="none" strike="noStrike" cap="none" normalizeH="0" baseline="0" dirty="0" err="1">
                <a:ln>
                  <a:noFill/>
                </a:ln>
                <a:solidFill>
                  <a:srgbClr val="00855F">
                    <a:alpha val="25000"/>
                  </a:srgbClr>
                </a:solidFill>
                <a:effectLst/>
                <a:latin typeface="Consolas" panose="020B0609020204030204" pitchFamily="49" charset="0"/>
              </a:rPr>
              <a:t>Write</a:t>
            </a:r>
            <a:r>
              <a:rPr kumimoji="0" lang="en-US" altLang="en-US" sz="1400"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sz="1400" b="0" i="0" u="none" strike="noStrike" cap="none" normalizeH="0" baseline="0" dirty="0" err="1">
                <a:ln>
                  <a:noFill/>
                </a:ln>
                <a:solidFill>
                  <a:srgbClr val="383838">
                    <a:alpha val="25000"/>
                  </a:srgbClr>
                </a:solidFill>
                <a:effectLst/>
                <a:latin typeface="Consolas" panose="020B0609020204030204" pitchFamily="49" charset="0"/>
              </a:rPr>
              <a:t>i</a:t>
            </a:r>
            <a:r>
              <a:rPr kumimoji="0" lang="en-US" altLang="en-US" sz="1400" b="0" i="0" u="none" strike="noStrike" cap="none" normalizeH="0" baseline="0" dirty="0">
                <a:ln>
                  <a:noFill/>
                </a:ln>
                <a:solidFill>
                  <a:srgbClr val="383838">
                    <a:alpha val="25000"/>
                  </a:srgbClr>
                </a:solidFill>
                <a:effectLst/>
                <a:latin typeface="Consolas" panose="020B0609020204030204" pitchFamily="49" charset="0"/>
              </a:rPr>
              <a:t> == columns </a:t>
            </a:r>
            <a:r>
              <a:rPr kumimoji="0" lang="en-US" altLang="en-US" sz="1400" b="0" i="0" u="none" strike="noStrike" cap="none" normalizeH="0" baseline="0" dirty="0">
                <a:ln>
                  <a:noFill/>
                </a:ln>
                <a:solidFill>
                  <a:srgbClr val="202020">
                    <a:alpha val="25000"/>
                  </a:srgbClr>
                </a:solidFill>
                <a:effectLst/>
                <a:latin typeface="Consolas" panose="020B0609020204030204" pitchFamily="49" charset="0"/>
              </a:rPr>
              <a:t>? </a:t>
            </a:r>
            <a:r>
              <a:rPr kumimoji="0" lang="en-US" altLang="en-US" sz="1400" b="0" i="0" u="none" strike="noStrike" cap="none" normalizeH="0" baseline="0" dirty="0" err="1">
                <a:ln>
                  <a:noFill/>
                </a:ln>
                <a:solidFill>
                  <a:srgbClr val="6B2FBA">
                    <a:alpha val="25000"/>
                  </a:srgbClr>
                </a:solidFill>
                <a:effectLst/>
                <a:latin typeface="Consolas" panose="020B0609020204030204" pitchFamily="49" charset="0"/>
              </a:rPr>
              <a:t>Environment</a:t>
            </a:r>
            <a:r>
              <a:rPr kumimoji="0" lang="en-US" altLang="en-US" sz="1400" b="0" i="0" u="none" strike="noStrike" cap="none" normalizeH="0" baseline="0" dirty="0" err="1">
                <a:ln>
                  <a:noFill/>
                </a:ln>
                <a:solidFill>
                  <a:srgbClr val="383838">
                    <a:alpha val="25000"/>
                  </a:srgbClr>
                </a:solidFill>
                <a:effectLst/>
                <a:latin typeface="Consolas" panose="020B0609020204030204" pitchFamily="49" charset="0"/>
              </a:rPr>
              <a:t>.</a:t>
            </a:r>
            <a:r>
              <a:rPr kumimoji="0" lang="en-US" altLang="en-US" sz="1400" b="0" i="0" u="none" strike="noStrike" cap="none" normalizeH="0" baseline="0" dirty="0" err="1">
                <a:ln>
                  <a:noFill/>
                </a:ln>
                <a:solidFill>
                  <a:srgbClr val="0093A1">
                    <a:alpha val="25000"/>
                  </a:srgbClr>
                </a:solidFill>
                <a:effectLst/>
                <a:latin typeface="Consolas" panose="020B0609020204030204" pitchFamily="49" charset="0"/>
              </a:rPr>
              <a:t>NewLine</a:t>
            </a:r>
            <a:r>
              <a:rPr kumimoji="0" lang="en-US" altLang="en-US" sz="1400"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sz="1400" b="0" i="0" u="none" strike="noStrike" cap="none" normalizeH="0" baseline="0" dirty="0">
                <a:ln>
                  <a:noFill/>
                </a:ln>
                <a:solidFill>
                  <a:srgbClr val="202020">
                    <a:alpha val="25000"/>
                  </a:srgbClr>
                </a:solidFill>
                <a:effectLst/>
                <a:latin typeface="Consolas" panose="020B0609020204030204" pitchFamily="49" charset="0"/>
              </a:rPr>
              <a:t>: </a:t>
            </a:r>
            <a:r>
              <a:rPr kumimoji="0" lang="en-US" altLang="en-US" sz="1400" b="0" i="0" u="none" strike="noStrike" cap="none" normalizeH="0" baseline="0" dirty="0">
                <a:ln>
                  <a:noFill/>
                </a:ln>
                <a:solidFill>
                  <a:srgbClr val="8C6C41">
                    <a:alpha val="25000"/>
                  </a:srgbClr>
                </a:solidFill>
                <a:effectLst/>
                <a:latin typeface="Consolas" panose="020B0609020204030204" pitchFamily="49" charset="0"/>
              </a:rPr>
              <a:t>", "</a:t>
            </a:r>
            <a:r>
              <a:rPr kumimoji="0" lang="en-US" altLang="en-US" sz="1400"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sz="1400"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sz="1400" b="0" i="0" u="none" strike="noStrike" cap="none" normalizeH="0" baseline="0" dirty="0">
                <a:ln>
                  <a:noFill/>
                </a:ln>
                <a:solidFill>
                  <a:srgbClr val="383838">
                    <a:alpha val="25000"/>
                  </a:srgbClr>
                </a:solidFill>
                <a:effectLst/>
                <a:latin typeface="Consolas" panose="020B0609020204030204" pitchFamily="49" charset="0"/>
              </a:rPr>
              <a:t>        }</a:t>
            </a:r>
            <a:br>
              <a:rPr kumimoji="0" lang="en-US" altLang="en-US" sz="1400" b="0" i="0" u="none" strike="noStrike" cap="none" normalizeH="0" baseline="0" dirty="0">
                <a:ln>
                  <a:noFill/>
                </a:ln>
                <a:solidFill>
                  <a:srgbClr val="383838">
                    <a:alpha val="25000"/>
                  </a:srgbClr>
                </a:solidFill>
                <a:effectLst/>
                <a:latin typeface="Consolas" panose="020B0609020204030204" pitchFamily="49" charset="0"/>
              </a:rPr>
            </a:br>
            <a:br>
              <a:rPr kumimoji="0" lang="en-US" altLang="en-US" sz="1400"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sz="1400"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sz="1400" b="0" i="0" u="none" strike="noStrike" cap="none" normalizeH="0" baseline="0" dirty="0">
                <a:ln>
                  <a:noFill/>
                </a:ln>
                <a:solidFill>
                  <a:srgbClr val="0F54D6">
                    <a:alpha val="25000"/>
                  </a:srgbClr>
                </a:solidFill>
                <a:effectLst/>
                <a:latin typeface="Consolas" panose="020B0609020204030204" pitchFamily="49" charset="0"/>
              </a:rPr>
              <a:t>return </a:t>
            </a:r>
            <a:r>
              <a:rPr kumimoji="0" lang="en-US" altLang="en-US" sz="1400" b="0" i="0" u="none" strike="noStrike" cap="none" normalizeH="0" baseline="0" dirty="0" err="1">
                <a:ln>
                  <a:noFill/>
                </a:ln>
                <a:solidFill>
                  <a:srgbClr val="300073">
                    <a:alpha val="25000"/>
                  </a:srgbClr>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alpha val="25000"/>
                  </a:srgbClr>
                </a:solidFill>
                <a:effectLst/>
                <a:latin typeface="Consolas" panose="020B0609020204030204" pitchFamily="49" charset="0"/>
              </a:rPr>
              <a:t>.</a:t>
            </a:r>
            <a:r>
              <a:rPr kumimoji="0" lang="en-US" altLang="en-US" sz="1400" b="1" i="0" u="none" strike="noStrike" cap="none" normalizeH="0" baseline="0" dirty="0" err="1">
                <a:ln>
                  <a:noFill/>
                </a:ln>
                <a:solidFill>
                  <a:srgbClr val="0093A1">
                    <a:alpha val="25000"/>
                  </a:srgbClr>
                </a:solidFill>
                <a:effectLst/>
                <a:latin typeface="Consolas" panose="020B0609020204030204" pitchFamily="49" charset="0"/>
              </a:rPr>
              <a:t>Ok</a:t>
            </a:r>
            <a:r>
              <a:rPr kumimoji="0" lang="en-US" altLang="en-US" sz="1400"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sz="1400"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sz="1400" b="0" i="0" u="none" strike="noStrike" cap="none" normalizeH="0" baseline="0" dirty="0">
                <a:ln>
                  <a:noFill/>
                </a:ln>
                <a:solidFill>
                  <a:srgbClr val="383838">
                    <a:alpha val="25000"/>
                  </a:srgbClr>
                </a:solidFill>
                <a:effectLst/>
                <a:latin typeface="Consolas" panose="020B0609020204030204" pitchFamily="49" charset="0"/>
              </a:rPr>
              <a:t>    }</a:t>
            </a:r>
            <a:br>
              <a:rPr kumimoji="0" lang="en-US" altLang="en-US" sz="1400"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sz="1400"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sz="1400" b="0" i="0" u="none" strike="noStrike" cap="none" normalizeH="0" baseline="0" dirty="0">
                <a:ln>
                  <a:noFill/>
                </a:ln>
                <a:solidFill>
                  <a:srgbClr val="0F54D6">
                    <a:alpha val="25000"/>
                  </a:srgbClr>
                </a:solidFill>
                <a:effectLst/>
                <a:latin typeface="Consolas" panose="020B0609020204030204" pitchFamily="49" charset="0"/>
              </a:rPr>
              <a:t>catch </a:t>
            </a:r>
            <a:r>
              <a:rPr kumimoji="0" lang="en-US" altLang="en-US" sz="1400"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sz="1400"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sz="1400"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sz="1400" b="0" i="0" u="none" strike="noStrike" cap="none" normalizeH="0" baseline="0" dirty="0">
                <a:ln>
                  <a:noFill/>
                </a:ln>
                <a:solidFill>
                  <a:srgbClr val="0F54D6">
                    <a:alpha val="25000"/>
                  </a:srgbClr>
                </a:solidFill>
                <a:effectLst/>
                <a:latin typeface="Consolas" panose="020B0609020204030204" pitchFamily="49" charset="0"/>
              </a:rPr>
              <a:t>return </a:t>
            </a:r>
            <a:r>
              <a:rPr kumimoji="0" lang="en-US" altLang="en-US" sz="1400" b="0" i="0" u="none" strike="noStrike" cap="none" normalizeH="0" baseline="0" dirty="0" err="1">
                <a:ln>
                  <a:noFill/>
                </a:ln>
                <a:solidFill>
                  <a:srgbClr val="300073">
                    <a:alpha val="25000"/>
                  </a:srgbClr>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alpha val="25000"/>
                  </a:srgbClr>
                </a:solidFill>
                <a:effectLst/>
                <a:latin typeface="Consolas" panose="020B0609020204030204" pitchFamily="49" charset="0"/>
              </a:rPr>
              <a:t>.</a:t>
            </a:r>
            <a:r>
              <a:rPr kumimoji="0" lang="en-US" altLang="en-US" sz="1400" b="1" i="0" u="none" strike="noStrike" cap="none" normalizeH="0" baseline="0" dirty="0" err="1">
                <a:ln>
                  <a:noFill/>
                </a:ln>
                <a:solidFill>
                  <a:srgbClr val="0093A1">
                    <a:alpha val="25000"/>
                  </a:srgbClr>
                </a:solidFill>
                <a:effectLst/>
                <a:latin typeface="Consolas" panose="020B0609020204030204" pitchFamily="49" charset="0"/>
              </a:rPr>
              <a:t>Error</a:t>
            </a:r>
            <a:r>
              <a:rPr kumimoji="0" lang="en-US" altLang="en-US" sz="1400"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sz="1400"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sz="1400" b="0" i="0" u="none" strike="noStrike" cap="none" normalizeH="0" baseline="0" dirty="0">
                <a:ln>
                  <a:noFill/>
                </a:ln>
                <a:solidFill>
                  <a:srgbClr val="383838">
                    <a:alpha val="25000"/>
                  </a:srgbClr>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383838"/>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F54D6"/>
                </a:solidFill>
                <a:effectLst/>
                <a:latin typeface="Consolas" panose="020B0609020204030204" pitchFamily="49" charset="0"/>
              </a:rPr>
              <a:t>unsafe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db.</a:t>
            </a:r>
            <a:r>
              <a:rPr kumimoji="0" lang="en-US" altLang="en-US" sz="1400" b="0" i="0" u="none" strike="noStrike" cap="none" normalizeH="0" baseline="0" dirty="0" err="1">
                <a:ln>
                  <a:noFill/>
                </a:ln>
                <a:solidFill>
                  <a:srgbClr val="00855F"/>
                </a:solidFill>
                <a:effectLst/>
                <a:latin typeface="Consolas" panose="020B0609020204030204" pitchFamily="49" charset="0"/>
              </a:rPr>
              <a:t>Execute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"SELECT </a:t>
            </a:r>
            <a:r>
              <a:rPr kumimoji="0" lang="en-US" altLang="en-US" sz="1400" b="0" i="0" u="none" strike="noStrike" cap="none" normalizeH="0" baseline="0" dirty="0" err="1">
                <a:ln>
                  <a:noFill/>
                </a:ln>
                <a:solidFill>
                  <a:srgbClr val="8C6C41"/>
                </a:solidFill>
                <a:effectLst/>
                <a:latin typeface="Consolas" panose="020B0609020204030204" pitchFamily="49" charset="0"/>
              </a:rPr>
              <a:t>int_column</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err="1">
                <a:ln>
                  <a:noFill/>
                </a:ln>
                <a:solidFill>
                  <a:srgbClr val="8C6C41"/>
                </a:solidFill>
                <a:effectLst/>
                <a:latin typeface="Consolas" panose="020B0609020204030204" pitchFamily="49" charset="0"/>
              </a:rPr>
              <a:t>text_column</a:t>
            </a:r>
            <a:r>
              <a:rPr kumimoji="0" lang="en-US" altLang="en-US" sz="1400" b="0" i="0" u="none" strike="noStrike" cap="none" normalizeH="0" baseline="0" dirty="0">
                <a:ln>
                  <a:noFill/>
                </a:ln>
                <a:solidFill>
                  <a:srgbClr val="8C6C41"/>
                </a:solidFill>
                <a:effectLst/>
                <a:latin typeface="Consolas" panose="020B0609020204030204" pitchFamily="49" charset="0"/>
              </a:rPr>
              <a:t> FROM </a:t>
            </a:r>
            <a:r>
              <a:rPr kumimoji="0" lang="en-US" altLang="en-US" sz="1400" b="0" i="0" u="none" strike="noStrike" cap="none" normalizeH="0" baseline="0" dirty="0" err="1">
                <a:ln>
                  <a:noFill/>
                </a:ln>
                <a:solidFill>
                  <a:srgbClr val="8C6C41"/>
                </a:solidFill>
                <a:effectLst/>
                <a:latin typeface="Consolas" panose="020B0609020204030204" pitchFamily="49" charset="0"/>
              </a:rPr>
              <a:t>db_demo</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 &amp;</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9279316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Further resources</a:t>
            </a:r>
          </a:p>
        </p:txBody>
      </p:sp>
    </p:spTree>
    <p:extLst>
      <p:ext uri="{BB962C8B-B14F-4D97-AF65-F5344CB8AC3E}">
        <p14:creationId xmlns:p14="http://schemas.microsoft.com/office/powerpoint/2010/main" val="19803334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87E0-0A0E-25A4-9A7B-E35A9DAAA0E0}"/>
              </a:ext>
            </a:extLst>
          </p:cNvPr>
          <p:cNvSpPr>
            <a:spLocks noGrp="1"/>
          </p:cNvSpPr>
          <p:nvPr>
            <p:ph type="title"/>
          </p:nvPr>
        </p:nvSpPr>
        <p:spPr/>
        <p:txBody>
          <a:bodyPr/>
          <a:lstStyle/>
          <a:p>
            <a:r>
              <a:rPr lang="en-US" dirty="0"/>
              <a:t>Further resources</a:t>
            </a:r>
            <a:br>
              <a:rPr lang="en-US" dirty="0"/>
            </a:br>
            <a:r>
              <a:rPr lang="en-US" dirty="0"/>
              <a:t>Microsoft Learn</a:t>
            </a:r>
          </a:p>
        </p:txBody>
      </p:sp>
      <p:sp>
        <p:nvSpPr>
          <p:cNvPr id="3" name="Content Placeholder 2">
            <a:extLst>
              <a:ext uri="{FF2B5EF4-FFF2-40B4-BE49-F238E27FC236}">
                <a16:creationId xmlns:a16="http://schemas.microsoft.com/office/drawing/2014/main" id="{59453B05-3DBF-8C4C-5BE5-5A2524EE1BF9}"/>
              </a:ext>
            </a:extLst>
          </p:cNvPr>
          <p:cNvSpPr>
            <a:spLocks noGrp="1"/>
          </p:cNvSpPr>
          <p:nvPr>
            <p:ph idx="1"/>
          </p:nvPr>
        </p:nvSpPr>
        <p:spPr/>
        <p:txBody>
          <a:bodyPr/>
          <a:lstStyle/>
          <a:p>
            <a:r>
              <a:rPr lang="en-US" i="1" dirty="0"/>
              <a:t>Unsafe code, pointer types, and function pointers</a:t>
            </a:r>
            <a:br>
              <a:rPr lang="en-US" dirty="0"/>
            </a:br>
            <a:r>
              <a:rPr lang="en-US" sz="1200" dirty="0">
                <a:hlinkClick r:id="rId2"/>
              </a:rPr>
              <a:t>https://learn.microsoft.com/en-us/dotnet/csharp/language-reference/unsafe-code</a:t>
            </a:r>
            <a:endParaRPr lang="en-US" sz="1200" dirty="0"/>
          </a:p>
          <a:p>
            <a:r>
              <a:rPr lang="en-US" i="1" dirty="0"/>
              <a:t>Unsafe code</a:t>
            </a:r>
            <a:r>
              <a:rPr lang="en-US" dirty="0"/>
              <a:t> (C# language specification)</a:t>
            </a:r>
            <a:br>
              <a:rPr lang="en-US" dirty="0"/>
            </a:br>
            <a:r>
              <a:rPr lang="en-US" sz="1200" dirty="0">
                <a:hlinkClick r:id="rId3"/>
              </a:rPr>
              <a:t>https://learn.microsoft.com/en-us/dotnet/csharp/language-reference/language-specification/unsafe-code</a:t>
            </a:r>
            <a:endParaRPr lang="en-US" sz="1200" dirty="0"/>
          </a:p>
          <a:p>
            <a:r>
              <a:rPr lang="en-US" i="1" dirty="0"/>
              <a:t>Native interoperability</a:t>
            </a:r>
            <a:br>
              <a:rPr lang="en-US" dirty="0"/>
            </a:br>
            <a:r>
              <a:rPr lang="en-US" sz="1200" dirty="0">
                <a:hlinkClick r:id="rId4"/>
              </a:rPr>
              <a:t>https://learn.microsoft.com/en-us/dotnet/standard/native-interop/</a:t>
            </a:r>
            <a:endParaRPr lang="en-US" sz="1200" dirty="0"/>
          </a:p>
        </p:txBody>
      </p:sp>
    </p:spTree>
    <p:extLst>
      <p:ext uri="{BB962C8B-B14F-4D97-AF65-F5344CB8AC3E}">
        <p14:creationId xmlns:p14="http://schemas.microsoft.com/office/powerpoint/2010/main" val="370744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36A0-41B0-8D9D-D99B-94F20F475E82}"/>
              </a:ext>
            </a:extLst>
          </p:cNvPr>
          <p:cNvSpPr>
            <a:spLocks noGrp="1"/>
          </p:cNvSpPr>
          <p:nvPr>
            <p:ph type="title"/>
          </p:nvPr>
        </p:nvSpPr>
        <p:spPr>
          <a:xfrm>
            <a:off x="646111" y="455984"/>
            <a:ext cx="9404723" cy="1400530"/>
          </a:xfrm>
        </p:spPr>
        <p:txBody>
          <a:bodyPr/>
          <a:lstStyle/>
          <a:p>
            <a:r>
              <a:rPr lang="en-US" dirty="0"/>
              <a:t>What is unsafe code?</a:t>
            </a:r>
            <a:br>
              <a:rPr lang="en-US" dirty="0"/>
            </a:br>
            <a:r>
              <a:rPr lang="en-US" dirty="0"/>
              <a:t>Code that can break the rules!</a:t>
            </a:r>
          </a:p>
        </p:txBody>
      </p:sp>
      <p:sp>
        <p:nvSpPr>
          <p:cNvPr id="3" name="Rectangle 1">
            <a:extLst>
              <a:ext uri="{FF2B5EF4-FFF2-40B4-BE49-F238E27FC236}">
                <a16:creationId xmlns:a16="http://schemas.microsoft.com/office/drawing/2014/main" id="{E9C85BB8-4A0D-6CA8-E454-DF842FCC72F3}"/>
              </a:ext>
            </a:extLst>
          </p:cNvPr>
          <p:cNvSpPr>
            <a:spLocks noChangeArrowheads="1"/>
          </p:cNvSpPr>
          <p:nvPr/>
        </p:nvSpPr>
        <p:spPr bwMode="auto">
          <a:xfrm>
            <a:off x="1103312" y="2059451"/>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7ABFC38E-CDA0-A4A5-3CA8-D45E46537BE8}"/>
              </a:ext>
            </a:extLst>
          </p:cNvPr>
          <p:cNvSpPr txBox="1"/>
          <p:nvPr/>
        </p:nvSpPr>
        <p:spPr>
          <a:xfrm>
            <a:off x="6096000" y="4157191"/>
            <a:ext cx="2400554" cy="646331"/>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Please don‘t do this; it’s a very bad idea!</a:t>
            </a:r>
          </a:p>
        </p:txBody>
      </p:sp>
    </p:spTree>
    <p:extLst>
      <p:ext uri="{BB962C8B-B14F-4D97-AF65-F5344CB8AC3E}">
        <p14:creationId xmlns:p14="http://schemas.microsoft.com/office/powerpoint/2010/main" val="274835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77C04-B877-5454-55C6-CEF10470DECB}"/>
              </a:ext>
            </a:extLst>
          </p:cNvPr>
          <p:cNvSpPr>
            <a:spLocks noGrp="1"/>
          </p:cNvSpPr>
          <p:nvPr>
            <p:ph type="title"/>
          </p:nvPr>
        </p:nvSpPr>
        <p:spPr/>
        <p:txBody>
          <a:bodyPr/>
          <a:lstStyle/>
          <a:p>
            <a:r>
              <a:rPr lang="en-US" dirty="0"/>
              <a:t>Further resources</a:t>
            </a:r>
            <a:br>
              <a:rPr lang="en-US" dirty="0"/>
            </a:br>
            <a:r>
              <a:rPr lang="en-US" dirty="0"/>
              <a:t>.NET Framework</a:t>
            </a:r>
          </a:p>
        </p:txBody>
      </p:sp>
      <p:sp>
        <p:nvSpPr>
          <p:cNvPr id="3" name="Content Placeholder 2">
            <a:extLst>
              <a:ext uri="{FF2B5EF4-FFF2-40B4-BE49-F238E27FC236}">
                <a16:creationId xmlns:a16="http://schemas.microsoft.com/office/drawing/2014/main" id="{E7ADA9F2-B834-0701-956E-35638093CA9B}"/>
              </a:ext>
            </a:extLst>
          </p:cNvPr>
          <p:cNvSpPr>
            <a:spLocks noGrp="1"/>
          </p:cNvSpPr>
          <p:nvPr>
            <p:ph idx="1"/>
          </p:nvPr>
        </p:nvSpPr>
        <p:spPr/>
        <p:txBody>
          <a:bodyPr/>
          <a:lstStyle/>
          <a:p>
            <a:r>
              <a:rPr lang="en-US" dirty="0"/>
              <a:t>Do use </a:t>
            </a:r>
            <a:r>
              <a:rPr lang="en-US" dirty="0" err="1">
                <a:latin typeface="Consolas" panose="020B0609020204030204" pitchFamily="49" charset="0"/>
                <a:cs typeface="Consolas" panose="020B0609020204030204" pitchFamily="49" charset="0"/>
              </a:rPr>
              <a:t>HeapAlloc</a:t>
            </a:r>
            <a:r>
              <a:rPr lang="en-US" dirty="0">
                <a:latin typeface="Consolas" panose="020B0609020204030204" pitchFamily="49" charset="0"/>
                <a:cs typeface="Consolas" panose="020B0609020204030204" pitchFamily="49" charset="0"/>
              </a:rPr>
              <a:t>()</a:t>
            </a:r>
            <a:r>
              <a:rPr lang="en-US" dirty="0"/>
              <a:t> and </a:t>
            </a:r>
            <a:r>
              <a:rPr lang="en-US" dirty="0" err="1">
                <a:latin typeface="Consolas" panose="020B0609020204030204" pitchFamily="49" charset="0"/>
                <a:cs typeface="Consolas" panose="020B0609020204030204" pitchFamily="49" charset="0"/>
              </a:rPr>
              <a:t>HeapFree</a:t>
            </a:r>
            <a:r>
              <a:rPr lang="en-US" dirty="0">
                <a:latin typeface="Consolas" panose="020B0609020204030204" pitchFamily="49" charset="0"/>
                <a:cs typeface="Consolas" panose="020B0609020204030204" pitchFamily="49" charset="0"/>
              </a:rPr>
              <a:t>()</a:t>
            </a:r>
            <a:r>
              <a:rPr lang="en-US" dirty="0"/>
              <a:t> for unmanaged heap allocations</a:t>
            </a:r>
            <a:br>
              <a:rPr lang="en-US" dirty="0"/>
            </a:br>
            <a:r>
              <a:rPr lang="en-US" sz="1200" dirty="0">
                <a:hlinkClick r:id="rId2"/>
              </a:rPr>
              <a:t>https://learn.microsoft.com/en-us/windows/win32/api/heapapi/nf-heapapi-heapalloc</a:t>
            </a:r>
            <a:br>
              <a:rPr lang="en-US" dirty="0"/>
            </a:br>
            <a:r>
              <a:rPr lang="en-US" sz="1200" dirty="0">
                <a:hlinkClick r:id="rId3"/>
              </a:rPr>
              <a:t>https://learn.microsoft.com/en-us/windows/win32/api/heapapi/nf-heapapi-heapfree</a:t>
            </a:r>
            <a:endParaRPr lang="en-US" sz="1200" dirty="0"/>
          </a:p>
          <a:p>
            <a:r>
              <a:rPr lang="en-US" dirty="0"/>
              <a:t>Do not use </a:t>
            </a:r>
            <a:r>
              <a:rPr lang="en-US" dirty="0" err="1">
                <a:latin typeface="Consolas" panose="020B0609020204030204" pitchFamily="49" charset="0"/>
                <a:cs typeface="Consolas" panose="020B0609020204030204" pitchFamily="49" charset="0"/>
              </a:rPr>
              <a:t>Marshal.AllocHGlobal</a:t>
            </a:r>
            <a:r>
              <a:rPr lang="en-US" dirty="0">
                <a:latin typeface="Consolas" panose="020B0609020204030204" pitchFamily="49" charset="0"/>
                <a:cs typeface="Consolas" panose="020B0609020204030204" pitchFamily="49" charset="0"/>
              </a:rPr>
              <a:t>()</a:t>
            </a:r>
            <a:r>
              <a:rPr lang="en-US" dirty="0"/>
              <a:t> and </a:t>
            </a:r>
            <a:r>
              <a:rPr lang="en-US" dirty="0" err="1">
                <a:latin typeface="Consolas" panose="020B0609020204030204" pitchFamily="49" charset="0"/>
                <a:cs typeface="Consolas" panose="020B0609020204030204" pitchFamily="49" charset="0"/>
              </a:rPr>
              <a:t>Marshal.FreeHGlobal</a:t>
            </a:r>
            <a:r>
              <a:rPr lang="en-US" dirty="0">
                <a:latin typeface="Consolas" panose="020B0609020204030204" pitchFamily="49" charset="0"/>
                <a:cs typeface="Consolas" panose="020B0609020204030204" pitchFamily="49" charset="0"/>
              </a:rPr>
              <a:t>()</a:t>
            </a:r>
            <a:br>
              <a:rPr lang="en-US" dirty="0"/>
            </a:br>
            <a:r>
              <a:rPr lang="en-US" sz="1200" dirty="0">
                <a:hlinkClick r:id="rId4"/>
              </a:rPr>
              <a:t>https://learn.microsoft.com/en-us/dotnet/api/system.runtime.interopservices.marshal.allochglobal</a:t>
            </a:r>
            <a:br>
              <a:rPr lang="en-US" dirty="0"/>
            </a:br>
            <a:r>
              <a:rPr lang="en-US" sz="1200" dirty="0">
                <a:hlinkClick r:id="rId5"/>
              </a:rPr>
              <a:t>https://learn.microsoft.com/en-us/dotnet/api/system.runtime.interopservices.marshal.freehglobal</a:t>
            </a:r>
            <a:endParaRPr lang="en-US" sz="1200" dirty="0"/>
          </a:p>
          <a:p>
            <a:r>
              <a:rPr lang="en-US" dirty="0"/>
              <a:t>Safe handles run finalization in a constrained execution region (CER)</a:t>
            </a:r>
            <a:br>
              <a:rPr lang="en-US" dirty="0"/>
            </a:br>
            <a:r>
              <a:rPr lang="en-US" sz="1200" dirty="0">
                <a:hlinkClick r:id="rId6"/>
              </a:rPr>
              <a:t>https://learn.microsoft.com/en-us/dotnet/framework/performance/constrained-execution-regions</a:t>
            </a:r>
            <a:br>
              <a:rPr lang="en-US" dirty="0"/>
            </a:br>
            <a:endParaRPr lang="en-US" dirty="0"/>
          </a:p>
        </p:txBody>
      </p:sp>
    </p:spTree>
    <p:extLst>
      <p:ext uri="{BB962C8B-B14F-4D97-AF65-F5344CB8AC3E}">
        <p14:creationId xmlns:p14="http://schemas.microsoft.com/office/powerpoint/2010/main" val="373814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Questions?</a:t>
            </a:r>
          </a:p>
        </p:txBody>
      </p:sp>
      <p:pic>
        <p:nvPicPr>
          <p:cNvPr id="9" name="Picture 8" descr="GitHub">
            <a:extLst>
              <a:ext uri="{FF2B5EF4-FFF2-40B4-BE49-F238E27FC236}">
                <a16:creationId xmlns:a16="http://schemas.microsoft.com/office/drawing/2014/main" id="{D413AEAD-8A92-6186-D075-5F3D3F946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10" name="TextBox 9">
            <a:extLst>
              <a:ext uri="{FF2B5EF4-FFF2-40B4-BE49-F238E27FC236}">
                <a16:creationId xmlns:a16="http://schemas.microsoft.com/office/drawing/2014/main" id="{888E3480-3A92-8D18-6D43-A59A2C6A1260}"/>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11" name="Picture 10" descr="LinkedIn">
            <a:extLst>
              <a:ext uri="{FF2B5EF4-FFF2-40B4-BE49-F238E27FC236}">
                <a16:creationId xmlns:a16="http://schemas.microsoft.com/office/drawing/2014/main" id="{5498B0FC-EAA9-1A93-9862-02CC73B5EE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12" name="TextBox 11">
            <a:extLst>
              <a:ext uri="{FF2B5EF4-FFF2-40B4-BE49-F238E27FC236}">
                <a16:creationId xmlns:a16="http://schemas.microsoft.com/office/drawing/2014/main" id="{E80021A4-348A-BF7C-63BF-6C89D7630DCC}"/>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13" name="Graphic 12" descr="Mastodon">
            <a:extLst>
              <a:ext uri="{FF2B5EF4-FFF2-40B4-BE49-F238E27FC236}">
                <a16:creationId xmlns:a16="http://schemas.microsoft.com/office/drawing/2014/main" id="{DCED133C-A505-FBA4-FD79-26B84EFC19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 y="6126480"/>
            <a:ext cx="274320" cy="292855"/>
          </a:xfrm>
          <a:prstGeom prst="rect">
            <a:avLst/>
          </a:prstGeom>
        </p:spPr>
      </p:pic>
      <p:sp>
        <p:nvSpPr>
          <p:cNvPr id="14" name="TextBox 13">
            <a:extLst>
              <a:ext uri="{FF2B5EF4-FFF2-40B4-BE49-F238E27FC236}">
                <a16:creationId xmlns:a16="http://schemas.microsoft.com/office/drawing/2014/main" id="{E5813634-0CE6-B509-5B60-E9061F6A69C4}"/>
              </a:ext>
            </a:extLst>
          </p:cNvPr>
          <p:cNvSpPr txBox="1"/>
          <p:nvPr/>
        </p:nvSpPr>
        <p:spPr>
          <a:xfrm>
            <a:off x="800100" y="6064431"/>
            <a:ext cx="5935551" cy="400110"/>
          </a:xfrm>
          <a:prstGeom prst="rect">
            <a:avLst/>
          </a:prstGeom>
          <a:noFill/>
        </p:spPr>
        <p:txBody>
          <a:bodyPr wrap="square" rtlCol="0">
            <a:spAutoFit/>
          </a:bodyPr>
          <a:lstStyle/>
          <a:p>
            <a:r>
              <a:rPr lang="en-US" sz="2000" dirty="0"/>
              <a:t>@dc@social.advancedsoftware.engineering</a:t>
            </a:r>
          </a:p>
        </p:txBody>
      </p:sp>
    </p:spTree>
    <p:extLst>
      <p:ext uri="{BB962C8B-B14F-4D97-AF65-F5344CB8AC3E}">
        <p14:creationId xmlns:p14="http://schemas.microsoft.com/office/powerpoint/2010/main" val="18707712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Thanks for listening!</a:t>
            </a:r>
          </a:p>
        </p:txBody>
      </p:sp>
      <p:pic>
        <p:nvPicPr>
          <p:cNvPr id="3" name="Picture 2" descr="GitHub">
            <a:extLst>
              <a:ext uri="{FF2B5EF4-FFF2-40B4-BE49-F238E27FC236}">
                <a16:creationId xmlns:a16="http://schemas.microsoft.com/office/drawing/2014/main" id="{1C6807BB-2FE0-8AC1-C000-303938DA6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4" name="TextBox 3">
            <a:extLst>
              <a:ext uri="{FF2B5EF4-FFF2-40B4-BE49-F238E27FC236}">
                <a16:creationId xmlns:a16="http://schemas.microsoft.com/office/drawing/2014/main" id="{7C00689C-58BE-8CB3-A3BE-5AC4726F5F67}"/>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7" name="Picture 6" descr="LinkedIn">
            <a:extLst>
              <a:ext uri="{FF2B5EF4-FFF2-40B4-BE49-F238E27FC236}">
                <a16:creationId xmlns:a16="http://schemas.microsoft.com/office/drawing/2014/main" id="{8FAF0638-CCFD-84A0-547A-EA307F2E70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8" name="TextBox 7">
            <a:extLst>
              <a:ext uri="{FF2B5EF4-FFF2-40B4-BE49-F238E27FC236}">
                <a16:creationId xmlns:a16="http://schemas.microsoft.com/office/drawing/2014/main" id="{338AE759-2568-CC79-5E0A-3FDD566C7DDA}"/>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9" name="Graphic 8" descr="Mastodon">
            <a:extLst>
              <a:ext uri="{FF2B5EF4-FFF2-40B4-BE49-F238E27FC236}">
                <a16:creationId xmlns:a16="http://schemas.microsoft.com/office/drawing/2014/main" id="{BF98801E-9928-B651-1FAE-635F24D543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 y="6126480"/>
            <a:ext cx="274320" cy="292855"/>
          </a:xfrm>
          <a:prstGeom prst="rect">
            <a:avLst/>
          </a:prstGeom>
        </p:spPr>
      </p:pic>
      <p:sp>
        <p:nvSpPr>
          <p:cNvPr id="10" name="TextBox 9">
            <a:extLst>
              <a:ext uri="{FF2B5EF4-FFF2-40B4-BE49-F238E27FC236}">
                <a16:creationId xmlns:a16="http://schemas.microsoft.com/office/drawing/2014/main" id="{FFDCD6FD-B230-C7B5-B746-B2489B5E1A1A}"/>
              </a:ext>
            </a:extLst>
          </p:cNvPr>
          <p:cNvSpPr txBox="1"/>
          <p:nvPr/>
        </p:nvSpPr>
        <p:spPr>
          <a:xfrm>
            <a:off x="800100" y="6064431"/>
            <a:ext cx="5935551" cy="400110"/>
          </a:xfrm>
          <a:prstGeom prst="rect">
            <a:avLst/>
          </a:prstGeom>
          <a:noFill/>
        </p:spPr>
        <p:txBody>
          <a:bodyPr wrap="square" rtlCol="0">
            <a:spAutoFit/>
          </a:bodyPr>
          <a:lstStyle/>
          <a:p>
            <a:r>
              <a:rPr lang="en-US" sz="2000" dirty="0"/>
              <a:t>@dc@social.advancedsoftware.engineering</a:t>
            </a:r>
          </a:p>
        </p:txBody>
      </p:sp>
    </p:spTree>
    <p:extLst>
      <p:ext uri="{BB962C8B-B14F-4D97-AF65-F5344CB8AC3E}">
        <p14:creationId xmlns:p14="http://schemas.microsoft.com/office/powerpoint/2010/main" val="4124308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3F12-D621-0E5F-6FD5-28222E51CBF7}"/>
              </a:ext>
            </a:extLst>
          </p:cNvPr>
          <p:cNvSpPr>
            <a:spLocks noGrp="1"/>
          </p:cNvSpPr>
          <p:nvPr>
            <p:ph type="title"/>
          </p:nvPr>
        </p:nvSpPr>
        <p:spPr/>
        <p:txBody>
          <a:bodyPr/>
          <a:lstStyle/>
          <a:p>
            <a:r>
              <a:rPr lang="en-US" dirty="0"/>
              <a:t>What is unsafe code?</a:t>
            </a:r>
            <a:br>
              <a:rPr lang="en-US" dirty="0"/>
            </a:br>
            <a:r>
              <a:rPr lang="en-US" dirty="0"/>
              <a:t>According to the specification:</a:t>
            </a:r>
          </a:p>
        </p:txBody>
      </p:sp>
      <p:sp>
        <p:nvSpPr>
          <p:cNvPr id="3" name="Content Placeholder 2">
            <a:extLst>
              <a:ext uri="{FF2B5EF4-FFF2-40B4-BE49-F238E27FC236}">
                <a16:creationId xmlns:a16="http://schemas.microsoft.com/office/drawing/2014/main" id="{8AD88C11-F452-50B4-9E9B-C424BFF0263F}"/>
              </a:ext>
            </a:extLst>
          </p:cNvPr>
          <p:cNvSpPr>
            <a:spLocks noGrp="1"/>
          </p:cNvSpPr>
          <p:nvPr>
            <p:ph idx="1"/>
          </p:nvPr>
        </p:nvSpPr>
        <p:spPr/>
        <p:txBody>
          <a:bodyPr/>
          <a:lstStyle/>
          <a:p>
            <a:pPr marL="0" indent="0">
              <a:buNone/>
            </a:pPr>
            <a:r>
              <a:rPr lang="en-US" dirty="0"/>
              <a:t>"</a:t>
            </a:r>
            <a:r>
              <a:rPr lang="en-US" i="1" dirty="0"/>
              <a:t>In unsafe code, it is possible to declare and operate on pointers, to perform conversions between pointers and integral types, to take the address of variables, and so forth. </a:t>
            </a:r>
            <a:r>
              <a:rPr lang="en-US" b="1" i="1" dirty="0"/>
              <a:t>In a sense, writing unsafe code is much like writing C code within a C# program.</a:t>
            </a:r>
            <a:r>
              <a:rPr lang="en-US" dirty="0"/>
              <a:t>"</a:t>
            </a:r>
          </a:p>
          <a:p>
            <a:pPr marL="0" indent="0">
              <a:buNone/>
            </a:pPr>
            <a:r>
              <a:rPr lang="en-US" sz="1200" dirty="0">
                <a:hlinkClick r:id="rId2"/>
              </a:rPr>
              <a:t>https://learn.microsoft.com/en-us/dotnet/csharp/language-reference/language-specification/unsafe-code</a:t>
            </a:r>
            <a:endParaRPr lang="en-US" sz="1200" dirty="0"/>
          </a:p>
        </p:txBody>
      </p:sp>
    </p:spTree>
    <p:extLst>
      <p:ext uri="{BB962C8B-B14F-4D97-AF65-F5344CB8AC3E}">
        <p14:creationId xmlns:p14="http://schemas.microsoft.com/office/powerpoint/2010/main" val="337552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9AFA-E27E-4332-1E32-AE5FD1C09F06}"/>
              </a:ext>
            </a:extLst>
          </p:cNvPr>
          <p:cNvSpPr>
            <a:spLocks noGrp="1"/>
          </p:cNvSpPr>
          <p:nvPr>
            <p:ph type="title"/>
          </p:nvPr>
        </p:nvSpPr>
        <p:spPr/>
        <p:txBody>
          <a:bodyPr/>
          <a:lstStyle/>
          <a:p>
            <a:r>
              <a:rPr lang="en-US"/>
              <a:t>What is unsafe code?</a:t>
            </a:r>
            <a:br>
              <a:rPr lang="en-US"/>
            </a:br>
            <a:r>
              <a:rPr lang="en-US"/>
              <a:t>New bugs!</a:t>
            </a:r>
          </a:p>
        </p:txBody>
      </p:sp>
      <p:sp>
        <p:nvSpPr>
          <p:cNvPr id="3" name="Content Placeholder 2">
            <a:extLst>
              <a:ext uri="{FF2B5EF4-FFF2-40B4-BE49-F238E27FC236}">
                <a16:creationId xmlns:a16="http://schemas.microsoft.com/office/drawing/2014/main" id="{D76B249D-E2BF-429F-3552-CB2D44D80BDA}"/>
              </a:ext>
            </a:extLst>
          </p:cNvPr>
          <p:cNvSpPr>
            <a:spLocks noGrp="1"/>
          </p:cNvSpPr>
          <p:nvPr>
            <p:ph idx="1"/>
          </p:nvPr>
        </p:nvSpPr>
        <p:spPr/>
        <p:txBody>
          <a:bodyPr/>
          <a:lstStyle/>
          <a:p>
            <a:r>
              <a:rPr lang="en-US" dirty="0"/>
              <a:t>Buffer overflows</a:t>
            </a:r>
          </a:p>
          <a:p>
            <a:r>
              <a:rPr lang="en-US" dirty="0"/>
              <a:t>Access violations</a:t>
            </a:r>
          </a:p>
          <a:p>
            <a:r>
              <a:rPr lang="en-US" dirty="0"/>
              <a:t>Stack and heap corruptions</a:t>
            </a:r>
          </a:p>
          <a:p>
            <a:r>
              <a:rPr lang="en-US" dirty="0"/>
              <a:t>Dangling pointers</a:t>
            </a:r>
          </a:p>
          <a:p>
            <a:pPr lvl="1"/>
            <a:r>
              <a:rPr lang="en-US" dirty="0"/>
              <a:t>Use after free</a:t>
            </a:r>
          </a:p>
          <a:p>
            <a:pPr lvl="1"/>
            <a:r>
              <a:rPr lang="en-US" dirty="0"/>
              <a:t>Use after relocation</a:t>
            </a:r>
          </a:p>
          <a:p>
            <a:r>
              <a:rPr lang="en-US" dirty="0"/>
              <a:t>Memory leaks</a:t>
            </a:r>
          </a:p>
        </p:txBody>
      </p:sp>
    </p:spTree>
    <p:extLst>
      <p:ext uri="{BB962C8B-B14F-4D97-AF65-F5344CB8AC3E}">
        <p14:creationId xmlns:p14="http://schemas.microsoft.com/office/powerpoint/2010/main" val="180211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Unsafe C# features</a:t>
            </a:r>
          </a:p>
        </p:txBody>
      </p:sp>
    </p:spTree>
    <p:extLst>
      <p:ext uri="{BB962C8B-B14F-4D97-AF65-F5344CB8AC3E}">
        <p14:creationId xmlns:p14="http://schemas.microsoft.com/office/powerpoint/2010/main" val="369702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24B2-FFB6-EE1C-988E-6AA242BCC521}"/>
              </a:ext>
            </a:extLst>
          </p:cNvPr>
          <p:cNvSpPr>
            <a:spLocks noGrp="1"/>
          </p:cNvSpPr>
          <p:nvPr>
            <p:ph type="title"/>
          </p:nvPr>
        </p:nvSpPr>
        <p:spPr/>
        <p:txBody>
          <a:bodyPr/>
          <a:lstStyle/>
          <a:p>
            <a:r>
              <a:rPr lang="en-US" dirty="0"/>
              <a:t>Unsafe C# features</a:t>
            </a:r>
            <a:br>
              <a:rPr lang="en-US" dirty="0"/>
            </a:br>
            <a:r>
              <a:rPr lang="en-US" dirty="0"/>
              <a:t>Breaking down the example</a:t>
            </a:r>
          </a:p>
        </p:txBody>
      </p:sp>
      <p:sp>
        <p:nvSpPr>
          <p:cNvPr id="3" name="Rectangle 1">
            <a:extLst>
              <a:ext uri="{FF2B5EF4-FFF2-40B4-BE49-F238E27FC236}">
                <a16:creationId xmlns:a16="http://schemas.microsoft.com/office/drawing/2014/main" id="{9A2B9913-2A0C-7BA6-6AF4-0593E20E1857}"/>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Method is declared unsafe</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i="0" u="none" strike="noStrike" cap="none" normalizeH="0" baseline="0" dirty="0" err="1">
                <a:ln>
                  <a:noFill/>
                </a:ln>
                <a:solidFill>
                  <a:srgbClr val="00855F"/>
                </a:solidFill>
                <a:effectLst/>
                <a:latin typeface="Consolas" panose="020B0609020204030204" pitchFamily="49" charset="0"/>
              </a:rPr>
              <a:t>AsciiToUpper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this string </a:t>
            </a:r>
            <a:r>
              <a:rPr kumimoji="0" lang="en-US" altLang="en-US" i="0" u="none" strike="noStrike" cap="none" normalizeH="0" baseline="0" dirty="0">
                <a:ln>
                  <a:noFill/>
                </a:ln>
                <a:solidFill>
                  <a:srgbClr val="383838"/>
                </a:solidFill>
                <a:effectLst/>
                <a:latin typeface="Consolas" panose="020B0609020204030204" pitchFamily="49" charset="0"/>
              </a:rPr>
              <a:t>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Pins string and gets address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 of first element of char array</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fixed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 p = 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for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int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AB2F6B"/>
                </a:solidFill>
                <a:effectLst/>
                <a:latin typeface="Consolas" panose="020B0609020204030204" pitchFamily="49" charset="0"/>
              </a:rPr>
              <a:t>0</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err="1">
                <a:ln>
                  <a:noFill/>
                </a:ln>
                <a:solidFill>
                  <a:srgbClr val="383838"/>
                </a:solidFill>
                <a:effectLst/>
                <a:latin typeface="Consolas" panose="020B0609020204030204" pitchFamily="49" charset="0"/>
              </a:rPr>
              <a:t>s.</a:t>
            </a:r>
            <a:r>
              <a:rPr kumimoji="0" lang="en-US" altLang="en-US" i="0" u="none" strike="noStrike" cap="none" normalizeH="0" baseline="0" dirty="0" err="1">
                <a:ln>
                  <a:noFill/>
                </a:ln>
                <a:solidFill>
                  <a:srgbClr val="0093A1"/>
                </a:solidFill>
                <a:effectLst/>
                <a:latin typeface="Consolas" panose="020B0609020204030204" pitchFamily="49" charset="0"/>
              </a:rPr>
              <a:t>Length</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Pointer element access</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if </a:t>
            </a:r>
            <a:r>
              <a:rPr kumimoji="0" lang="en-US" altLang="en-US" i="0" u="none" strike="noStrike" cap="none" normalizeH="0" baseline="0" dirty="0">
                <a:ln>
                  <a:noFill/>
                </a:ln>
                <a:solidFill>
                  <a:srgbClr val="383838"/>
                </a:solidFill>
                <a:effectLst/>
                <a:latin typeface="Consolas" panose="020B0609020204030204" pitchFamily="49" charset="0"/>
              </a:rPr>
              <a:t>(p[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&gt;= </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&amp;&amp;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a:ln>
                  <a:noFill/>
                </a:ln>
                <a:solidFill>
                  <a:srgbClr val="8C6C41"/>
                </a:solidFill>
                <a:effectLst/>
                <a:latin typeface="Consolas" panose="020B0609020204030204" pitchFamily="49" charset="0"/>
              </a:rPr>
              <a:t>'z'</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8C6C41"/>
                </a:solidFill>
                <a:effectLst/>
                <a:latin typeface="Consolas" panose="020B0609020204030204" pitchFamily="49" charset="0"/>
              </a:rPr>
              <a:t>'A'</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endParaRPr kumimoji="0" lang="en-US" altLang="en-US" i="0" u="none" strike="noStrike" cap="none" normalizeH="0" baseline="0" dirty="0">
              <a:ln>
                <a:noFill/>
              </a:ln>
              <a:solidFill>
                <a:schemeClr val="tx1"/>
              </a:solidFill>
              <a:effectLst/>
              <a:latin typeface="Consolas" panose="020B0609020204030204" pitchFamily="49" charset="0"/>
            </a:endParaRPr>
          </a:p>
        </p:txBody>
      </p:sp>
      <p:pic>
        <p:nvPicPr>
          <p:cNvPr id="6" name="Picture 5" descr="The AllowUnsafeBlocks compiler option allows code that uses the unsafe keyword to compile. The default value for this option is false, meaning unsafe code is not allowed.">
            <a:extLst>
              <a:ext uri="{FF2B5EF4-FFF2-40B4-BE49-F238E27FC236}">
                <a16:creationId xmlns:a16="http://schemas.microsoft.com/office/drawing/2014/main" id="{04F1556D-5F99-4F64-655B-56E61F18CB24}"/>
              </a:ext>
            </a:extLst>
          </p:cNvPr>
          <p:cNvPicPr>
            <a:picLocks noChangeAspect="1"/>
          </p:cNvPicPr>
          <p:nvPr/>
        </p:nvPicPr>
        <p:blipFill>
          <a:blip r:embed="rId2"/>
          <a:stretch>
            <a:fillRect/>
          </a:stretch>
        </p:blipFill>
        <p:spPr>
          <a:xfrm>
            <a:off x="551907" y="2686294"/>
            <a:ext cx="6046857" cy="227542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Compiler error CS0227: Unsafe code may only appear if compiling with /unsafe">
            <a:extLst>
              <a:ext uri="{FF2B5EF4-FFF2-40B4-BE49-F238E27FC236}">
                <a16:creationId xmlns:a16="http://schemas.microsoft.com/office/drawing/2014/main" id="{6BDEAAC3-D7B0-8476-DA82-8155DC7F996D}"/>
              </a:ext>
            </a:extLst>
          </p:cNvPr>
          <p:cNvPicPr>
            <a:picLocks noChangeAspect="1"/>
          </p:cNvPicPr>
          <p:nvPr/>
        </p:nvPicPr>
        <p:blipFill>
          <a:blip r:embed="rId3"/>
          <a:stretch>
            <a:fillRect/>
          </a:stretch>
        </p:blipFill>
        <p:spPr>
          <a:xfrm>
            <a:off x="4330337" y="4223493"/>
            <a:ext cx="7172897" cy="242658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6496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7867195-f2b8-4ac2-b0b6-6bb73cb33af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Ion</Template>
  <TotalTime>3634</TotalTime>
  <Words>4171</Words>
  <Application>Microsoft Macintosh PowerPoint</Application>
  <PresentationFormat>Widescreen</PresentationFormat>
  <Paragraphs>229</Paragraphs>
  <Slides>52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Century Gothic</vt:lpstr>
      <vt:lpstr>Consolas</vt:lpstr>
      <vt:lpstr>Wingdings 3</vt:lpstr>
      <vt:lpstr>Ion</vt:lpstr>
      <vt:lpstr>Introduction to unsafe C#</vt:lpstr>
      <vt:lpstr>Overview</vt:lpstr>
      <vt:lpstr>What is unsafe code?</vt:lpstr>
      <vt:lpstr>What is unsafe code? Mutating the immutable</vt:lpstr>
      <vt:lpstr>What is unsafe code? Code that can break the rules!</vt:lpstr>
      <vt:lpstr>What is unsafe code? According to the specification:</vt:lpstr>
      <vt:lpstr>What is unsafe code? New bugs!</vt:lpstr>
      <vt:lpstr>Unsafe C# features</vt:lpstr>
      <vt:lpstr>Unsafe C# features Breaking down the example</vt:lpstr>
      <vt:lpstr>Unsafe C# features Pointer operations I</vt:lpstr>
      <vt:lpstr>Unsafe C# features Pointer operations II</vt:lpstr>
      <vt:lpstr>Unsafe C# features Pointer operations III</vt:lpstr>
      <vt:lpstr>Unsafe C# features What can you get the address of?</vt:lpstr>
      <vt:lpstr>Unsafe C# features …unless you’re using C# 11</vt:lpstr>
      <vt:lpstr>Unsafe C# features Fixed-sized buffers</vt:lpstr>
      <vt:lpstr>Memory layout</vt:lpstr>
      <vt:lpstr>Memory layout Packing Size</vt:lpstr>
      <vt:lpstr>Memory layout Explicit struct layout I</vt:lpstr>
      <vt:lpstr>Memory layout Explicit struct layout II</vt:lpstr>
      <vt:lpstr>Memory layout Explicit struct layout III</vt:lpstr>
      <vt:lpstr>Platform Invoke (P/Invoke)</vt:lpstr>
      <vt:lpstr>Platform Invoke (P/Invoke) Unmanaged heap allocations I</vt:lpstr>
      <vt:lpstr>Platform Invoke (P/Invoke) Unmanaged heap allocations II</vt:lpstr>
      <vt:lpstr>Platform Invoke (P/Invoke) DLL imports</vt:lpstr>
      <vt:lpstr>Platform Invoke (P/Invoke) Calling external functions</vt:lpstr>
      <vt:lpstr>Platform Invoke (P/Invoke) Data type resources</vt:lpstr>
      <vt:lpstr>Platform Invoke (P/Invoke) Code generators</vt:lpstr>
      <vt:lpstr>Platform Invoke (P/Invoke) Calling conventions I</vt:lpstr>
      <vt:lpstr>Platform Invoke (P/Invoke) Calling conventions II</vt:lpstr>
      <vt:lpstr>Managing resource lifetime</vt:lpstr>
      <vt:lpstr>Managing resource lifetime Example: SQLite database</vt:lpstr>
      <vt:lpstr>Managing resource lifetime SQLite API</vt:lpstr>
      <vt:lpstr>Managing resource lifetime What‘s a safe handle?</vt:lpstr>
      <vt:lpstr>Managing resource lifetime SafeDatabaseHandle</vt:lpstr>
      <vt:lpstr>Managing resource lifetime Database wrapper class I</vt:lpstr>
      <vt:lpstr>Managing resource lifetime Database wrapper class II</vt:lpstr>
      <vt:lpstr>Callbacks</vt:lpstr>
      <vt:lpstr>Callbacks The .NET Framework way I</vt:lpstr>
      <vt:lpstr>Callbacks The .NET Framework way II</vt:lpstr>
      <vt:lpstr>Callbacks The .NET Framework way III</vt:lpstr>
      <vt:lpstr>Callbacks Callback delegate lifetime I</vt:lpstr>
      <vt:lpstr>Callbacks Callback delegate lifetime II</vt:lpstr>
      <vt:lpstr>Callbacks Callback delegate lifetime III</vt:lpstr>
      <vt:lpstr>Callbacks Callback delegate lifetime IV</vt:lpstr>
      <vt:lpstr>Callbacks The .NET 5 way I</vt:lpstr>
      <vt:lpstr>Callbacks The .NET 5 way II</vt:lpstr>
      <vt:lpstr>Callbacks The .NET 5 way III</vt:lpstr>
      <vt:lpstr>Further resources</vt:lpstr>
      <vt:lpstr>Further resources Microsoft Learn</vt:lpstr>
      <vt:lpstr>Further resources .NET Framework</vt:lpstr>
      <vt:lpstr>Questions?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unsafe C#</dc:title>
  <dc:creator>Dennis Dietrich</dc:creator>
  <cp:lastModifiedBy>Microsoft Office User</cp:lastModifiedBy>
  <cp:revision>175</cp:revision>
  <dcterms:created xsi:type="dcterms:W3CDTF">2022-06-17T15:35:12Z</dcterms:created>
  <dcterms:modified xsi:type="dcterms:W3CDTF">2023-10-15T01:10:38Z</dcterms:modified>
</cp:coreProperties>
</file>