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2" r:id="rId5"/>
    <p:sldId id="283" r:id="rId6"/>
    <p:sldId id="300" r:id="rId7"/>
    <p:sldId id="298" r:id="rId8"/>
    <p:sldId id="301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574" autoAdjust="0"/>
  </p:normalViewPr>
  <p:slideViewPr>
    <p:cSldViewPr snapToGrid="0">
      <p:cViewPr varScale="1">
        <p:scale>
          <a:sx n="125" d="100"/>
          <a:sy n="125" d="100"/>
        </p:scale>
        <p:origin x="8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901FAF19-EC05-4368-9C23-D1307429BBA4}"/>
              </a:ext>
            </a:extLst>
          </p:cNvPr>
          <p:cNvSpPr/>
          <p:nvPr userDrawn="1"/>
        </p:nvSpPr>
        <p:spPr>
          <a:xfrm>
            <a:off x="8266176" y="4754879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96D70-8C54-475E-8440-66769A72C583}"/>
              </a:ext>
            </a:extLst>
          </p:cNvPr>
          <p:cNvSpPr/>
          <p:nvPr userDrawn="1"/>
        </p:nvSpPr>
        <p:spPr>
          <a:xfrm>
            <a:off x="11832336" y="1097280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94054031-2BEC-4DA9-90C3-616D2D61A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3550" y="5233270"/>
            <a:ext cx="3396887" cy="196707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0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F6E7EBFD-F776-4FA5-B67B-AEAB104C7125}"/>
              </a:ext>
            </a:extLst>
          </p:cNvPr>
          <p:cNvSpPr/>
          <p:nvPr userDrawn="1"/>
        </p:nvSpPr>
        <p:spPr>
          <a:xfrm>
            <a:off x="8418576" y="4907280"/>
            <a:ext cx="1554480" cy="1103376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01C03F-F087-4546-A9C3-5B5B81E3BD7B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F7BF0-5084-45F6-AF52-A3013D43946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18816" y="2673350"/>
            <a:ext cx="6754368" cy="1511300"/>
          </a:xfrm>
        </p:spPr>
        <p:txBody>
          <a:bodyPr anchor="ctr"/>
          <a:lstStyle>
            <a:lvl1pPr marL="0" indent="0" algn="ctr">
              <a:buNone/>
              <a:defRPr sz="4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443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AB7A8BA-0531-4A37-BB60-9E1CA4764B40}"/>
              </a:ext>
            </a:extLst>
          </p:cNvPr>
          <p:cNvSpPr/>
          <p:nvPr userDrawn="1"/>
        </p:nvSpPr>
        <p:spPr>
          <a:xfrm>
            <a:off x="1450848" y="653845"/>
            <a:ext cx="2657856" cy="2450592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255372"/>
            <a:ext cx="5472000" cy="606015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And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0E4BE4-B049-4B9B-8A05-D695E1B41452}"/>
              </a:ext>
            </a:extLst>
          </p:cNvPr>
          <p:cNvSpPr/>
          <p:nvPr userDrawn="1"/>
        </p:nvSpPr>
        <p:spPr>
          <a:xfrm>
            <a:off x="5791200" y="144000"/>
            <a:ext cx="6045199" cy="60601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72000" tIns="180000" rIns="180000" bIns="0" rtlCol="0" anchor="t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rPr>
              <a:t>&lt;CODE&gt;</a:t>
            </a:r>
          </a:p>
        </p:txBody>
      </p:sp>
    </p:spTree>
    <p:extLst>
      <p:ext uri="{BB962C8B-B14F-4D97-AF65-F5344CB8AC3E}">
        <p14:creationId xmlns:p14="http://schemas.microsoft.com/office/powerpoint/2010/main" val="6553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914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91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1E6E8-7B1F-464A-899F-FB9C74D37275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5" r:id="rId6"/>
    <p:sldLayoutId id="2147483673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71" r:id="rId13"/>
    <p:sldLayoutId id="2147483656" r:id="rId14"/>
    <p:sldLayoutId id="2147483657" r:id="rId15"/>
    <p:sldLayoutId id="2147483667" r:id="rId16"/>
    <p:sldLayoutId id="2147483668" r:id="rId17"/>
    <p:sldLayoutId id="2147483669" r:id="rId18"/>
    <p:sldLayoutId id="2147483672" r:id="rId19"/>
    <p:sldLayoutId id="2147483654" r:id="rId20"/>
    <p:sldLayoutId id="2147483674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Montserrat Light" panose="00000400000000000000" pitchFamily="50" charset="0"/>
        <a:buChar char="-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Montserrat Light" panose="00000400000000000000" pitchFamily="50" charset="0"/>
        <a:buChar char="-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Montserrat Light" panose="00000400000000000000" pitchFamily="50" charset="0"/>
        <a:buChar char="-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Montserrat Light" panose="00000400000000000000" pitchFamily="50" charset="0"/>
        <a:buChar char="-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Montserrat Light" panose="00000400000000000000" pitchFamily="50" charset="0"/>
        <a:buChar char="-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pngimg.com/download/26955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pngimg.com/download/26955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360000"/>
            <a:ext cx="4416588" cy="4824828"/>
          </a:xfrm>
        </p:spPr>
        <p:txBody>
          <a:bodyPr/>
          <a:lstStyle/>
          <a:p>
            <a:r>
              <a:rPr lang="en-US" dirty="0"/>
              <a:t>Real World Minimal APIs</a:t>
            </a:r>
          </a:p>
        </p:txBody>
      </p:sp>
      <p:sp>
        <p:nvSpPr>
          <p:cNvPr id="5" name="design box">
            <a:extLst>
              <a:ext uri="{FF2B5EF4-FFF2-40B4-BE49-F238E27FC236}">
                <a16:creationId xmlns:a16="http://schemas.microsoft.com/office/drawing/2014/main" id="{0CFB985E-804B-4A59-982C-43AA095F6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60000" y="5184827"/>
            <a:ext cx="4416587" cy="142142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None/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 Placeholder 40">
            <a:extLst>
              <a:ext uri="{FF2B5EF4-FFF2-40B4-BE49-F238E27FC236}">
                <a16:creationId xmlns:a16="http://schemas.microsoft.com/office/drawing/2014/main" id="{ADCCB712-2246-42AD-AD58-6E5461698F6A}"/>
              </a:ext>
            </a:extLst>
          </p:cNvPr>
          <p:cNvSpPr txBox="1">
            <a:spLocks/>
          </p:cNvSpPr>
          <p:nvPr/>
        </p:nvSpPr>
        <p:spPr>
          <a:xfrm>
            <a:off x="888137" y="5341525"/>
            <a:ext cx="3396887" cy="115647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Char char="▶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Char char="▶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Char char="▶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Char char="▶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Char char="▶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400"/>
              </a:spcAft>
              <a:buNone/>
            </a:pPr>
            <a:r>
              <a:rPr lang="en-US" sz="1400" dirty="0"/>
              <a:t>Shawn Wildermuth</a:t>
            </a:r>
          </a:p>
          <a:p>
            <a:pPr marL="0" indent="0" algn="r">
              <a:spcAft>
                <a:spcPts val="400"/>
              </a:spcAft>
              <a:buNone/>
            </a:pPr>
            <a:r>
              <a:rPr lang="en-US" sz="1400" dirty="0"/>
              <a:t>@shawnwildermuth</a:t>
            </a:r>
          </a:p>
          <a:p>
            <a:pPr marL="0" indent="0" algn="r">
              <a:spcAft>
                <a:spcPts val="400"/>
              </a:spcAft>
              <a:buNone/>
            </a:pPr>
            <a:r>
              <a:rPr lang="en-US" sz="1400" dirty="0"/>
              <a:t>shawn@wildermuth.com</a:t>
            </a:r>
          </a:p>
          <a:p>
            <a:pPr marL="0" indent="0" algn="r">
              <a:spcAft>
                <a:spcPts val="400"/>
              </a:spcAft>
              <a:buNone/>
            </a:pPr>
            <a:r>
              <a:rPr lang="en-US" sz="1400" dirty="0"/>
              <a:t>https://wilderminds.com</a:t>
            </a:r>
          </a:p>
        </p:txBody>
      </p:sp>
      <p:pic>
        <p:nvPicPr>
          <p:cNvPr id="7" name="Graphic 6" descr="User" title="Icon - Presenter Name">
            <a:extLst>
              <a:ext uri="{FF2B5EF4-FFF2-40B4-BE49-F238E27FC236}">
                <a16:creationId xmlns:a16="http://schemas.microsoft.com/office/drawing/2014/main" id="{E3A9F82A-A54F-4DA0-AEEA-E96FE900E64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4442930" y="5370521"/>
            <a:ext cx="180909" cy="1809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7094FDC-1BBD-462A-A6A0-6BBC4851F30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 bwMode="ltGray">
          <a:xfrm>
            <a:off x="4442930" y="5691369"/>
            <a:ext cx="180909" cy="147077"/>
          </a:xfrm>
          <a:prstGeom prst="rect">
            <a:avLst/>
          </a:prstGeom>
        </p:spPr>
      </p:pic>
      <p:pic>
        <p:nvPicPr>
          <p:cNvPr id="12" name="Graphic 11" descr="Envelope" title="Icon Presenter Email">
            <a:extLst>
              <a:ext uri="{FF2B5EF4-FFF2-40B4-BE49-F238E27FC236}">
                <a16:creationId xmlns:a16="http://schemas.microsoft.com/office/drawing/2014/main" id="{EF4B28D3-F2E4-47F2-91BE-1571C285733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ltGray">
          <a:xfrm>
            <a:off x="4442930" y="5994861"/>
            <a:ext cx="180909" cy="180909"/>
          </a:xfrm>
          <a:prstGeom prst="rect">
            <a:avLst/>
          </a:prstGeom>
        </p:spPr>
      </p:pic>
      <p:pic>
        <p:nvPicPr>
          <p:cNvPr id="14" name="Graphic 13" descr="Link">
            <a:extLst>
              <a:ext uri="{FF2B5EF4-FFF2-40B4-BE49-F238E27FC236}">
                <a16:creationId xmlns:a16="http://schemas.microsoft.com/office/drawing/2014/main" id="{D42B59BB-C87C-43E2-B25D-510DBB4EA2E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 bwMode="ltGray">
          <a:xfrm>
            <a:off x="4432233" y="6282317"/>
            <a:ext cx="202303" cy="2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A7943F9-B739-42DB-8439-2892A8140F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40102" y="291830"/>
            <a:ext cx="4445540" cy="6030569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659026"/>
            <a:ext cx="5960562" cy="5532973"/>
          </a:xfrm>
        </p:spPr>
        <p:txBody>
          <a:bodyPr anchor="ctr"/>
          <a:lstStyle/>
          <a:p>
            <a:r>
              <a:rPr lang="en-US" sz="3200" dirty="0"/>
              <a:t>Author, Instructor, Coach</a:t>
            </a:r>
          </a:p>
          <a:p>
            <a:pPr lvl="1"/>
            <a:r>
              <a:rPr lang="en-US" sz="2800" dirty="0"/>
              <a:t>Pluralsight Author</a:t>
            </a:r>
          </a:p>
          <a:p>
            <a:pPr lvl="2"/>
            <a:r>
              <a:rPr lang="en-US" sz="2400" dirty="0"/>
              <a:t>&gt; 25 Courses to my name</a:t>
            </a:r>
          </a:p>
          <a:p>
            <a:pPr lvl="2"/>
            <a:r>
              <a:rPr lang="en-US" sz="2400" dirty="0"/>
              <a:t>http://shawnl.ink/psauthor</a:t>
            </a:r>
          </a:p>
          <a:p>
            <a:pPr lvl="1"/>
            <a:r>
              <a:rPr lang="en-US" sz="2800" dirty="0"/>
              <a:t>YouTuber</a:t>
            </a:r>
          </a:p>
          <a:p>
            <a:pPr lvl="2"/>
            <a:r>
              <a:rPr lang="en-US" sz="2400" dirty="0"/>
              <a:t>https://shawnl.ink/yt</a:t>
            </a:r>
          </a:p>
          <a:p>
            <a:pPr lvl="1"/>
            <a:r>
              <a:rPr lang="en-US" sz="2800" dirty="0"/>
              <a:t>Makes Films</a:t>
            </a:r>
          </a:p>
          <a:p>
            <a:pPr lvl="2"/>
            <a:r>
              <a:rPr lang="en-US" sz="2400" dirty="0"/>
              <a:t>http://twainfilms.com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I Am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165599"/>
            <a:ext cx="3372329" cy="11478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Shawn Wildermuth</a:t>
            </a:r>
          </a:p>
          <a:p>
            <a:r>
              <a:rPr lang="en-US" dirty="0"/>
              <a:t>Author/Speaker/Filmmaker</a:t>
            </a:r>
          </a:p>
          <a:p>
            <a:r>
              <a:rPr lang="en-US" dirty="0"/>
              <a:t>shawn@wildermuth.com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grayWhite">
          <a:xfrm>
            <a:off x="11677425" y="6322399"/>
            <a:ext cx="370575" cy="365125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6916ADB8-80DD-4F46-B6CC-63302F37E2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234" y="579658"/>
            <a:ext cx="4445540" cy="603056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000" y="2811293"/>
            <a:ext cx="4162009" cy="2100169"/>
          </a:xfrm>
        </p:spPr>
        <p:txBody>
          <a:bodyPr/>
          <a:lstStyle/>
          <a:p>
            <a:r>
              <a:rPr lang="en-US" dirty="0"/>
              <a:t>What Are Minimal APIs?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grayWhite">
          <a:xfrm>
            <a:off x="11677425" y="6322399"/>
            <a:ext cx="370575" cy="365125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000" y="4911463"/>
            <a:ext cx="4162009" cy="816075"/>
          </a:xfrm>
        </p:spPr>
        <p:txBody>
          <a:bodyPr/>
          <a:lstStyle/>
          <a:p>
            <a:r>
              <a:rPr lang="en-US" dirty="0"/>
              <a:t>Building APIs without Controllers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350213" y="255372"/>
            <a:ext cx="6217787" cy="6060155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200" dirty="0"/>
              <a:t>Simplifying APIs</a:t>
            </a:r>
          </a:p>
          <a:p>
            <a:r>
              <a:rPr lang="en-US" dirty="0"/>
              <a:t>Extension of Top-Level Statements</a:t>
            </a:r>
          </a:p>
          <a:p>
            <a:r>
              <a:rPr lang="en-US" dirty="0"/>
              <a:t>Limited to .NET 6+</a:t>
            </a:r>
          </a:p>
          <a:p>
            <a:r>
              <a:rPr lang="en-US" dirty="0"/>
              <a:t>Great for Prototyping &amp; Microservices</a:t>
            </a:r>
          </a:p>
          <a:p>
            <a:r>
              <a:rPr lang="en-US" dirty="0"/>
              <a:t>Have a ceiling of complexity</a:t>
            </a:r>
          </a:p>
        </p:txBody>
      </p:sp>
    </p:spTree>
    <p:extLst>
      <p:ext uri="{BB962C8B-B14F-4D97-AF65-F5344CB8AC3E}">
        <p14:creationId xmlns:p14="http://schemas.microsoft.com/office/powerpoint/2010/main" val="153115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7">
            <a:extLst>
              <a:ext uri="{FF2B5EF4-FFF2-40B4-BE49-F238E27FC236}">
                <a16:creationId xmlns:a16="http://schemas.microsoft.com/office/drawing/2014/main" id="{8AA0BBE0-8F30-4178-AB2F-27A9F40DC3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234" y="413715"/>
            <a:ext cx="4445540" cy="603056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000" y="2811293"/>
            <a:ext cx="4162009" cy="2100169"/>
          </a:xfrm>
        </p:spPr>
        <p:txBody>
          <a:bodyPr/>
          <a:lstStyle/>
          <a:p>
            <a:r>
              <a:rPr lang="en-US" dirty="0"/>
              <a:t>Structuring Minimal APIs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grayWhite">
          <a:xfrm>
            <a:off x="11677425" y="6322399"/>
            <a:ext cx="370575" cy="365125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000" y="4911463"/>
            <a:ext cx="4162009" cy="816075"/>
          </a:xfrm>
        </p:spPr>
        <p:txBody>
          <a:bodyPr/>
          <a:lstStyle/>
          <a:p>
            <a:r>
              <a:rPr lang="en-US" dirty="0"/>
              <a:t>Freedom from Convention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350213" y="255372"/>
            <a:ext cx="6217787" cy="6060155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200" dirty="0"/>
              <a:t>Controller-Like are Common</a:t>
            </a:r>
          </a:p>
          <a:p>
            <a:r>
              <a:rPr lang="en-US" dirty="0"/>
              <a:t>Minimal APIs give you a lot of control</a:t>
            </a:r>
          </a:p>
          <a:p>
            <a:r>
              <a:rPr lang="en-US" dirty="0"/>
              <a:t>But with power, comes responsibility</a:t>
            </a:r>
          </a:p>
          <a:p>
            <a:r>
              <a:rPr lang="en-US" dirty="0"/>
              <a:t>Controllers are better sometimes</a:t>
            </a:r>
          </a:p>
        </p:txBody>
      </p:sp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38F44-934F-4825-9CE7-9AE05AF829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saturation sat="33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C5369-EB4B-45BF-BA46-50ECC1CFC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EE1D4-1B08-4B51-9950-00321BC92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3039" y="4479264"/>
            <a:ext cx="2927561" cy="749534"/>
          </a:xfrm>
        </p:spPr>
        <p:txBody>
          <a:bodyPr/>
          <a:lstStyle/>
          <a:p>
            <a:r>
              <a:rPr lang="en-US" dirty="0"/>
              <a:t>Let’s Write Some Code!</a:t>
            </a:r>
          </a:p>
        </p:txBody>
      </p:sp>
    </p:spTree>
    <p:extLst>
      <p:ext uri="{BB962C8B-B14F-4D97-AF65-F5344CB8AC3E}">
        <p14:creationId xmlns:p14="http://schemas.microsoft.com/office/powerpoint/2010/main" val="67596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Moving fast through a curved tunnel" title="Moving fast through a curved tunnel">
            <a:extLst>
              <a:ext uri="{FF2B5EF4-FFF2-40B4-BE49-F238E27FC236}">
                <a16:creationId xmlns:a16="http://schemas.microsoft.com/office/drawing/2014/main" id="{8F627737-7D1C-4923-A8FA-20DF09D0A2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design box">
            <a:extLst>
              <a:ext uri="{FF2B5EF4-FFF2-40B4-BE49-F238E27FC236}">
                <a16:creationId xmlns:a16="http://schemas.microsoft.com/office/drawing/2014/main" id="{C9AEF562-1B88-4933-832C-6BD075D10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sp>
        <p:nvSpPr>
          <p:cNvPr id="25" name="Content Placeholder 12">
            <a:extLst>
              <a:ext uri="{FF2B5EF4-FFF2-40B4-BE49-F238E27FC236}">
                <a16:creationId xmlns:a16="http://schemas.microsoft.com/office/drawing/2014/main" id="{E8AB2D7C-3B78-4A66-AE4F-D3B4C62BED38}"/>
              </a:ext>
            </a:extLst>
          </p:cNvPr>
          <p:cNvSpPr txBox="1">
            <a:spLocks/>
          </p:cNvSpPr>
          <p:nvPr/>
        </p:nvSpPr>
        <p:spPr>
          <a:xfrm>
            <a:off x="432000" y="659026"/>
            <a:ext cx="5960562" cy="553297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  <a:alpha val="83000"/>
                </a:schemeClr>
              </a:gs>
              <a:gs pos="100000">
                <a:schemeClr val="accent2">
                  <a:lumMod val="60000"/>
                  <a:alpha val="67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anchor="ctr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Char char="▶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Char char="▶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Char char="▶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Char char="▶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Char char="▶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900"/>
              </a:spcBef>
              <a:buNone/>
            </a:pPr>
            <a:r>
              <a:rPr lang="en-US" dirty="0"/>
              <a:t>Official Docs</a:t>
            </a:r>
          </a:p>
          <a:p>
            <a:pPr marL="276225" lvl="1" indent="0">
              <a:buNone/>
            </a:pPr>
            <a:r>
              <a:rPr lang="en-US" dirty="0"/>
              <a:t>https://shawnl.ink/minimal-api-docs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dirty="0"/>
              <a:t>Video About Minimal APIs</a:t>
            </a:r>
          </a:p>
          <a:p>
            <a:pPr marL="276225" lvl="1" indent="0">
              <a:spcBef>
                <a:spcPts val="900"/>
              </a:spcBef>
              <a:buNone/>
            </a:pPr>
            <a:r>
              <a:rPr lang="en-US" dirty="0"/>
              <a:t>https://shawnl.ink/yt-minimal-api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dirty="0"/>
              <a:t>YouTube Channel</a:t>
            </a:r>
          </a:p>
          <a:p>
            <a:pPr marL="266700" lvl="1" indent="0">
              <a:buNone/>
            </a:pPr>
            <a:r>
              <a:rPr lang="en-US" dirty="0"/>
              <a:t>https://shawnl.ink/yt</a:t>
            </a:r>
          </a:p>
        </p:txBody>
      </p:sp>
      <p:sp>
        <p:nvSpPr>
          <p:cNvPr id="26" name="design box">
            <a:extLst>
              <a:ext uri="{FF2B5EF4-FFF2-40B4-BE49-F238E27FC236}">
                <a16:creationId xmlns:a16="http://schemas.microsoft.com/office/drawing/2014/main" id="{D5CD9A2A-EF26-4AE8-ADE9-A3327ADCC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7415411" y="5076572"/>
            <a:ext cx="4416587" cy="142142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None/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7" name="Text Placeholder 40">
            <a:extLst>
              <a:ext uri="{FF2B5EF4-FFF2-40B4-BE49-F238E27FC236}">
                <a16:creationId xmlns:a16="http://schemas.microsoft.com/office/drawing/2014/main" id="{049F9BA7-2BC9-455E-9543-D7A63897A641}"/>
              </a:ext>
            </a:extLst>
          </p:cNvPr>
          <p:cNvSpPr txBox="1">
            <a:spLocks/>
          </p:cNvSpPr>
          <p:nvPr/>
        </p:nvSpPr>
        <p:spPr>
          <a:xfrm>
            <a:off x="7943548" y="5233270"/>
            <a:ext cx="3396887" cy="115647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Char char="▶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Char char="▶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Char char="▶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Char char="▶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Montserrat Light" panose="00000400000000000000" pitchFamily="2" charset="0"/>
              <a:buChar char="▶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400"/>
              </a:spcAft>
              <a:buNone/>
            </a:pPr>
            <a:r>
              <a:rPr lang="en-US" sz="1400" dirty="0"/>
              <a:t>Shawn Wildermuth</a:t>
            </a:r>
          </a:p>
          <a:p>
            <a:pPr marL="0" indent="0" algn="r">
              <a:spcAft>
                <a:spcPts val="400"/>
              </a:spcAft>
              <a:buNone/>
            </a:pPr>
            <a:r>
              <a:rPr lang="en-US" sz="1400" dirty="0"/>
              <a:t>@shawnwildermuth</a:t>
            </a:r>
          </a:p>
          <a:p>
            <a:pPr marL="0" indent="0" algn="r">
              <a:spcAft>
                <a:spcPts val="400"/>
              </a:spcAft>
              <a:buNone/>
            </a:pPr>
            <a:r>
              <a:rPr lang="en-US" sz="1400" dirty="0"/>
              <a:t>shawn@wildermuth.com</a:t>
            </a:r>
          </a:p>
          <a:p>
            <a:pPr marL="0" indent="0" algn="r">
              <a:spcAft>
                <a:spcPts val="400"/>
              </a:spcAft>
              <a:buNone/>
            </a:pPr>
            <a:r>
              <a:rPr lang="en-US" sz="1400" dirty="0"/>
              <a:t>https://wilderminds.com</a:t>
            </a:r>
          </a:p>
        </p:txBody>
      </p:sp>
      <p:pic>
        <p:nvPicPr>
          <p:cNvPr id="28" name="Graphic 27" descr="User" title="Icon - Presenter Name">
            <a:extLst>
              <a:ext uri="{FF2B5EF4-FFF2-40B4-BE49-F238E27FC236}">
                <a16:creationId xmlns:a16="http://schemas.microsoft.com/office/drawing/2014/main" id="{87BB6EC3-4FD3-482A-BA93-A596F62F12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ltGray">
          <a:xfrm>
            <a:off x="11498341" y="5262266"/>
            <a:ext cx="180909" cy="180909"/>
          </a:xfrm>
          <a:prstGeom prst="rect">
            <a:avLst/>
          </a:prstGeom>
        </p:spPr>
      </p:pic>
      <p:pic>
        <p:nvPicPr>
          <p:cNvPr id="29" name="Graphic 9">
            <a:extLst>
              <a:ext uri="{FF2B5EF4-FFF2-40B4-BE49-F238E27FC236}">
                <a16:creationId xmlns:a16="http://schemas.microsoft.com/office/drawing/2014/main" id="{5DEBB85A-A715-40CE-9060-A592AC2E6DC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 bwMode="ltGray">
          <a:xfrm>
            <a:off x="11498341" y="5583114"/>
            <a:ext cx="180909" cy="147077"/>
          </a:xfrm>
          <a:prstGeom prst="rect">
            <a:avLst/>
          </a:prstGeom>
        </p:spPr>
      </p:pic>
      <p:pic>
        <p:nvPicPr>
          <p:cNvPr id="30" name="Graphic 29" descr="Envelope" title="Icon Presenter Email">
            <a:extLst>
              <a:ext uri="{FF2B5EF4-FFF2-40B4-BE49-F238E27FC236}">
                <a16:creationId xmlns:a16="http://schemas.microsoft.com/office/drawing/2014/main" id="{861A8912-55FD-41B0-BE85-43FE2303319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ltGray">
          <a:xfrm>
            <a:off x="11498341" y="5886606"/>
            <a:ext cx="180909" cy="180909"/>
          </a:xfrm>
          <a:prstGeom prst="rect">
            <a:avLst/>
          </a:prstGeom>
        </p:spPr>
      </p:pic>
      <p:pic>
        <p:nvPicPr>
          <p:cNvPr id="31" name="Graphic 30" descr="Link">
            <a:extLst>
              <a:ext uri="{FF2B5EF4-FFF2-40B4-BE49-F238E27FC236}">
                <a16:creationId xmlns:a16="http://schemas.microsoft.com/office/drawing/2014/main" id="{1FAC04D8-2BAC-4706-A0E0-6609338D70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ltGray">
          <a:xfrm>
            <a:off x="11487644" y="6174062"/>
            <a:ext cx="202303" cy="2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FF5F33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Custom 3">
      <a:majorFont>
        <a:latin typeface="Montserrat SemiBold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wildercourses.potx" id="{91801036-52C6-4CFD-A520-DA17A9A99CC5}" vid="{0C007E29-581C-48D5-AB2B-19C5FB9949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94B36EA-CF11-40D0-93CA-F9002F3EA3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4D3619-0FAE-444B-BDB2-2354531561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35D37E-7F4E-4FAA-AEBF-D3016C5066C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wildercourses</Template>
  <TotalTime>956</TotalTime>
  <Words>183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Fira Code Retina</vt:lpstr>
      <vt:lpstr>Montserrat Light</vt:lpstr>
      <vt:lpstr>Montserrat SemiBold</vt:lpstr>
      <vt:lpstr>Rockwell</vt:lpstr>
      <vt:lpstr>Times New Roman</vt:lpstr>
      <vt:lpstr>Office Theme</vt:lpstr>
      <vt:lpstr>Real World Minimal APIs</vt:lpstr>
      <vt:lpstr>Who I Am</vt:lpstr>
      <vt:lpstr>What Are Minimal APIs?</vt:lpstr>
      <vt:lpstr>Structuring Minimal APIs</vt:lpstr>
      <vt:lpstr>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 APIs</dc:title>
  <dc:creator>Shawn Wildermuth</dc:creator>
  <cp:lastModifiedBy>Shawn Wildermuth</cp:lastModifiedBy>
  <cp:revision>16</cp:revision>
  <dcterms:created xsi:type="dcterms:W3CDTF">2021-12-01T08:56:08Z</dcterms:created>
  <dcterms:modified xsi:type="dcterms:W3CDTF">2024-05-03T00:00:42Z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