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73" r:id="rId7"/>
    <p:sldId id="260" r:id="rId8"/>
    <p:sldId id="274" r:id="rId9"/>
    <p:sldId id="261" r:id="rId10"/>
    <p:sldId id="268" r:id="rId11"/>
    <p:sldId id="275" r:id="rId12"/>
    <p:sldId id="262" r:id="rId13"/>
    <p:sldId id="272" r:id="rId14"/>
    <p:sldId id="276" r:id="rId15"/>
    <p:sldId id="265" r:id="rId16"/>
    <p:sldId id="269" r:id="rId17"/>
    <p:sldId id="282" r:id="rId18"/>
    <p:sldId id="271" r:id="rId19"/>
    <p:sldId id="277" r:id="rId20"/>
    <p:sldId id="278" r:id="rId21"/>
    <p:sldId id="263" r:id="rId22"/>
    <p:sldId id="279" r:id="rId23"/>
    <p:sldId id="280" r:id="rId24"/>
    <p:sldId id="281" r:id="rId25"/>
    <p:sldId id="26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0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5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5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1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DCA6AC-BA79-4B06-9597-FAD30F8A044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0EF1AF-A920-45EF-8B12-C99108C7FA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2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Reservoir_sampl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odur.let.rug.nl/~vannoord/TextCat/textcat.pdf" TargetMode="External"/><Relationship Id="rId3" Type="http://schemas.openxmlformats.org/officeDocument/2006/relationships/hyperlink" Target="http://www.tweepy.org/" TargetMode="External"/><Relationship Id="rId7" Type="http://schemas.openxmlformats.org/officeDocument/2006/relationships/hyperlink" Target="http://www2.imm.dtu.dk/pubdb/views/publication_details.php?id=6010" TargetMode="External"/><Relationship Id="rId2" Type="http://schemas.openxmlformats.org/officeDocument/2006/relationships/hyperlink" Target="http://ieeexplore.ieee.org/xpl/articleDetails.jsp?arnumber=73639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ntiwordnet.isti.cnr.it/" TargetMode="External"/><Relationship Id="rId5" Type="http://schemas.openxmlformats.org/officeDocument/2006/relationships/hyperlink" Target="http://nmis.isti.cnr.it/sebastiani/Publications/LREC10.pdf" TargetMode="External"/><Relationship Id="rId4" Type="http://schemas.openxmlformats.org/officeDocument/2006/relationships/hyperlink" Target="https://en.wikipedia.org/wiki/Reservoir_sampling" TargetMode="External"/><Relationship Id="rId9" Type="http://schemas.openxmlformats.org/officeDocument/2006/relationships/hyperlink" Target="https://github.com/denniseh7/CS26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Political Online Sentiment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Presenter: Dennis Hsu</a:t>
            </a:r>
          </a:p>
          <a:p>
            <a:r>
              <a:rPr lang="en-US" dirty="0"/>
              <a:t>CS 262</a:t>
            </a:r>
          </a:p>
          <a:p>
            <a:r>
              <a:rPr lang="en-US" dirty="0"/>
              <a:t>November 30, 2016</a:t>
            </a:r>
          </a:p>
        </p:txBody>
      </p:sp>
    </p:spTree>
    <p:extLst>
      <p:ext uri="{BB962C8B-B14F-4D97-AF65-F5344CB8AC3E}">
        <p14:creationId xmlns:p14="http://schemas.microsoft.com/office/powerpoint/2010/main" val="309862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Random smaller sample used instead of a larger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Decrease time to train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Goal: Maintain accuracy of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Expectation: Drop in accuracy of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Reservoir Sampling—keep a smaller sample of tweets to represent larger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Online: Smaller Sample to keep to represent current set of classified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Goal: Reduce amount of tweets needed to be kept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Expectation: Reservoir Sample should closely represent all tweets classified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2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8575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Keep the first tweet in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the 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tweet arrives (for </a:t>
            </a:r>
            <a:r>
              <a:rPr lang="en-US" i="1" dirty="0" err="1"/>
              <a:t>i</a:t>
            </a:r>
            <a:r>
              <a:rPr lang="en-US" dirty="0"/>
              <a:t>&gt;1):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probability 1/</a:t>
            </a:r>
            <a:r>
              <a:rPr lang="en-US" i="1" dirty="0"/>
              <a:t>i</a:t>
            </a:r>
            <a:r>
              <a:rPr lang="en-US" dirty="0"/>
              <a:t>, keep the new item(discard an old tweet)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probability 1 – 1/</a:t>
            </a:r>
            <a:r>
              <a:rPr lang="en-US" i="1" dirty="0" err="1"/>
              <a:t>i</a:t>
            </a:r>
            <a:r>
              <a:rPr lang="en-US" dirty="0"/>
              <a:t>, keep old items(ignore new tweet)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Induction: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there is only one item, it is kept with probability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there are 2 items, each of them is kept with probability ½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there are 3 items, the third item is kept with probability 1/3, and each of the previous 2 items is also kept with probability (1/2)(1-1/3) = (1/2)(2/3) = 1/3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by induction, it is easy to prove that when there are </a:t>
            </a:r>
            <a:r>
              <a:rPr lang="en-US" i="1" dirty="0"/>
              <a:t>n</a:t>
            </a:r>
            <a:r>
              <a:rPr lang="en-US" dirty="0"/>
              <a:t> items, each item is kept with probability 1/</a:t>
            </a:r>
            <a:r>
              <a:rPr lang="en-US" i="1" dirty="0"/>
              <a:t>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From: </a:t>
            </a:r>
            <a:r>
              <a:rPr lang="en-US" dirty="0">
                <a:hlinkClick r:id="rId2"/>
              </a:rPr>
              <a:t>https://en.wikipedia.org/wiki/Reservoir_sampling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030" y="2460048"/>
            <a:ext cx="4667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 Laptop was stolen Dec.5</a:t>
            </a:r>
            <a:r>
              <a:rPr lang="en-US" baseline="30000" dirty="0"/>
              <a:t>th</a:t>
            </a:r>
            <a:r>
              <a:rPr lang="en-US" dirty="0"/>
              <a:t> evening, lost data/results/</a:t>
            </a:r>
            <a:r>
              <a:rPr lang="en-US" dirty="0" err="1"/>
              <a:t>powerpoint</a:t>
            </a:r>
            <a:r>
              <a:rPr lang="en-US" dirty="0"/>
              <a:t>; had to redo it from scratch; All of the following slides were from the before results(will have update slides later)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Tweepy</a:t>
            </a:r>
            <a:r>
              <a:rPr lang="en-US" dirty="0"/>
              <a:t>—Filtered tweets related to “Hillary Clinton” and “Donald Trump”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1,000,000 tweets per candidate filtered on election day (Nov 8, 2016) and day before (Nov 7)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Dataset—“Hillary Clinton”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Labeled tweets for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402 tweets used to train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Smaller random sample: 200 tweets used to train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Balanced dataset: half positive, half negative/neutral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1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Tweet Pre-Processing to reduce noise, spam—Regex, Natural Language </a:t>
            </a:r>
            <a:r>
              <a:rPr lang="en-US" dirty="0" err="1"/>
              <a:t>ToolKit</a:t>
            </a:r>
            <a:r>
              <a:rPr lang="en-US" dirty="0"/>
              <a:t>(NLTK)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Filter out tweets with links; filter out retweets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similar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Similarity Index: 0.6 was found to be the best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Python’s diff library </a:t>
            </a:r>
            <a:r>
              <a:rPr lang="en-US" dirty="0" err="1"/>
              <a:t>SequenceMatcher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symbols, punctuation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Tokenization into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Lemmatization—Base form of words to reduce noise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6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filter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RT @</a:t>
            </a:r>
            <a:r>
              <a:rPr lang="en-US" dirty="0" err="1"/>
              <a:t>joshtpm</a:t>
            </a:r>
            <a:r>
              <a:rPr lang="en-US" dirty="0"/>
              <a:t>: Hillary Clinton's popular vote lead now stands at 2.654 million votes, a 2 percentage point lead over Donald Trump, 48.2% to 4…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"CPAC 2013: Donald Trump: Immigration reform is a ‘suicide mission’ for GOP" http://t.co/WdMLJcXZLL by @SethMcLaughlin1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'A lot depends on who the real Donald Trump is.' - @BT_SDSC @</a:t>
            </a:r>
            <a:r>
              <a:rPr lang="en-US" dirty="0" err="1"/>
              <a:t>PerthUSAsia</a:t>
            </a:r>
            <a:r>
              <a:rPr lang="en-US" dirty="0"/>
              <a:t> #</a:t>
            </a:r>
            <a:r>
              <a:rPr lang="en-US" dirty="0" err="1"/>
              <a:t>perthusasiatalks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lot depends on who the real Donald Trump is </a:t>
            </a:r>
            <a:r>
              <a:rPr lang="en-US" dirty="0" err="1"/>
              <a:t>perthusasiatalks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5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Implementation—Get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Analysis—lexicons—get a sentiment score for each tweet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Sentiwordnet</a:t>
            </a:r>
            <a:r>
              <a:rPr lang="en-US" dirty="0"/>
              <a:t>—combine positive/negative scores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AFINN—get sum of scores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N-grams—convert text into set of n-grams as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Unigrams, bigrams—convert into sets of one word/two words as well as one character/two characters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Combine together into set of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Convert features into a feature matrix using a vectorizer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Implementation--Classifier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 Classifier using feature matrix generated from labeled tweets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Classifiers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Gaussian Naïve Bayes(</a:t>
            </a:r>
            <a:r>
              <a:rPr lang="en-US" dirty="0" err="1"/>
              <a:t>gnb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Support Vector Classifier(svc)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Regression(</a:t>
            </a:r>
            <a:r>
              <a:rPr lang="en-US" dirty="0" err="1"/>
              <a:t>lgr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k-Nearest Neighbors(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Decision Tree(</a:t>
            </a:r>
            <a:r>
              <a:rPr lang="en-US" dirty="0" err="1"/>
              <a:t>dtc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Stochastic Gradient Descent(</a:t>
            </a:r>
            <a:r>
              <a:rPr lang="en-US" dirty="0" err="1"/>
              <a:t>sgd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Forest Classifier(</a:t>
            </a:r>
            <a:r>
              <a:rPr lang="en-US" dirty="0" err="1"/>
              <a:t>rfc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Ensemble Classifier(</a:t>
            </a:r>
            <a:r>
              <a:rPr lang="en-US" dirty="0" err="1"/>
              <a:t>gNB,SVC,LGR,kNN,DT,SGD</a:t>
            </a:r>
            <a:r>
              <a:rPr lang="en-US" dirty="0"/>
              <a:t>)—(soft </a:t>
            </a:r>
            <a:r>
              <a:rPr lang="en-US" dirty="0" err="1"/>
              <a:t>voc</a:t>
            </a:r>
            <a:r>
              <a:rPr lang="en-US" dirty="0"/>
              <a:t>, hard </a:t>
            </a:r>
            <a:r>
              <a:rPr lang="en-US" dirty="0" err="1"/>
              <a:t>voc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Hard: majority vote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Soft: weighted probabilities of the vote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Cross Validation(5-fold)—split dataset into 5 and trained/tested 5 times; collected f1 score</a:t>
            </a:r>
          </a:p>
        </p:txBody>
      </p:sp>
    </p:spTree>
    <p:extLst>
      <p:ext uri="{BB962C8B-B14F-4D97-AF65-F5344CB8AC3E}">
        <p14:creationId xmlns:p14="http://schemas.microsoft.com/office/powerpoint/2010/main" val="284944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40" y="1846263"/>
            <a:ext cx="6496245" cy="4022725"/>
          </a:xfrm>
        </p:spPr>
      </p:pic>
    </p:spTree>
    <p:extLst>
      <p:ext uri="{BB962C8B-B14F-4D97-AF65-F5344CB8AC3E}">
        <p14:creationId xmlns:p14="http://schemas.microsoft.com/office/powerpoint/2010/main" val="256425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Implementation—</a:t>
            </a:r>
            <a:r>
              <a:rPr lang="en-US" dirty="0" err="1"/>
              <a:t>Resevoir</a:t>
            </a:r>
            <a:r>
              <a:rPr lang="en-US" dirty="0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Size of all tweets: 10,000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Size of Reservoir Sample: 1,000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the algorithm in one of the previous slides, implementation was done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Loaded first 1000 tweets (if count &lt; 1000)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Picked random number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random number is less than or equal to 999, do replacement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&lt;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#do prediction and replacement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Compared with taking a random sample of 1000 from all tweets so far each time a new tweet comes in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Results—Old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Stolen Laptop: Lost </a:t>
            </a:r>
            <a:r>
              <a:rPr lang="en-US" b="1" u="sng" dirty="0" err="1"/>
              <a:t>dataset,results</a:t>
            </a:r>
            <a:r>
              <a:rPr lang="en-US" b="1" u="sng" dirty="0"/>
              <a:t>, graphs, tweets of Hillary Clinton and Donald Trump from Election Days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below was from what I remembered and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of smaller sample used to classify: Hillary Clinton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402 tweets: best classifier was Ensemble Classifier(~71-72%)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200 tweets: best classifier was SVC(~71%)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of smaller sample kept: Hillary Clinton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From what I remember, Hillary had an approval rating of around 42% with full 10,000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Smaller Sample of 1000: approval rating varied above and below the full set, but error average was 1.8%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Reservoir Sampling of 1000: approval rating was below the full 10,000 tweets, but only by average error rate of 1.2%</a:t>
            </a:r>
          </a:p>
        </p:txBody>
      </p:sp>
    </p:spTree>
    <p:extLst>
      <p:ext uri="{BB962C8B-B14F-4D97-AF65-F5344CB8AC3E}">
        <p14:creationId xmlns:p14="http://schemas.microsoft.com/office/powerpoint/2010/main" val="382997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Randomization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Experiment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Conclusion/Future Work</a:t>
            </a:r>
          </a:p>
        </p:txBody>
      </p:sp>
      <p:pic>
        <p:nvPicPr>
          <p:cNvPr id="1028" name="Picture 4" descr="https://tribwgno.files.wordpress.com/2016/09/s060774058-3001.jpg?quality=85&amp;strip=all&amp;w=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57" y="1966924"/>
            <a:ext cx="6105525" cy="343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6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Results—New(After 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US" b="1" u="sng" dirty="0"/>
              <a:t>Update: Since laptop was stolen, I have re-mined tweets again this time focusing on Donald Trump (Tweets from Dec. 6</a:t>
            </a:r>
            <a:r>
              <a:rPr lang="en-US" b="1" u="sng" baseline="30000" dirty="0"/>
              <a:t>th</a:t>
            </a:r>
            <a:r>
              <a:rPr lang="en-US" b="1" u="sng" dirty="0"/>
              <a:t>) and his current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Labeled sample of 400 tweets (200 positive, 200 negative)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With smaller random sample of 200 tweets for 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reservoir sample testing: used 6000 tweets this time around of Donald Trump from Dec. 6,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Tested accuracy comparison of averages for 400 tweet-classifier on total, reservoir, and random sampling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7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 Results—400 Sample Size; </a:t>
            </a:r>
            <a:r>
              <a:rPr lang="en-US" dirty="0">
                <a:solidFill>
                  <a:schemeClr val="tx1"/>
                </a:solidFill>
              </a:rPr>
              <a:t>(f1 scores for each 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331533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count(</a:t>
            </a:r>
            <a:r>
              <a:rPr lang="en-US" u="sng" dirty="0" err="1"/>
              <a:t>word+score</a:t>
            </a:r>
            <a:r>
              <a:rPr lang="en-US" u="sng" dirty="0"/>
              <a:t>)(2-3) </a:t>
            </a:r>
            <a:r>
              <a:rPr lang="en-US" b="1" u="sng" dirty="0"/>
              <a:t>93.146s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svc: 0.649561568085</a:t>
            </a:r>
          </a:p>
          <a:p>
            <a:pPr marL="0" indent="0">
              <a:buNone/>
            </a:pPr>
            <a:r>
              <a:rPr lang="en-US" dirty="0" err="1"/>
              <a:t>gnb</a:t>
            </a:r>
            <a:r>
              <a:rPr lang="en-US" dirty="0"/>
              <a:t>: 0.5208608176</a:t>
            </a:r>
          </a:p>
          <a:p>
            <a:pPr marL="0" indent="0">
              <a:buNone/>
            </a:pPr>
            <a:r>
              <a:rPr lang="en-US" dirty="0" err="1"/>
              <a:t>lgr</a:t>
            </a:r>
            <a:r>
              <a:rPr lang="en-US" dirty="0"/>
              <a:t>: 0.641805527404</a:t>
            </a:r>
          </a:p>
          <a:p>
            <a:pPr marL="0" indent="0">
              <a:buNone/>
            </a:pPr>
            <a:r>
              <a:rPr lang="en-US" dirty="0" err="1"/>
              <a:t>sgd</a:t>
            </a:r>
            <a:r>
              <a:rPr lang="en-US" dirty="0"/>
              <a:t>: 0.632294487482</a:t>
            </a:r>
          </a:p>
          <a:p>
            <a:pPr marL="0" indent="0">
              <a:buNone/>
            </a:pPr>
            <a:r>
              <a:rPr lang="en-US" dirty="0" err="1"/>
              <a:t>knn</a:t>
            </a:r>
            <a:r>
              <a:rPr lang="en-US" dirty="0"/>
              <a:t>: 0.466596353505</a:t>
            </a:r>
          </a:p>
          <a:p>
            <a:pPr marL="0" indent="0">
              <a:buNone/>
            </a:pPr>
            <a:r>
              <a:rPr lang="en-US" dirty="0" err="1"/>
              <a:t>dtc</a:t>
            </a:r>
            <a:r>
              <a:rPr lang="en-US" dirty="0"/>
              <a:t>: 0.571007872994</a:t>
            </a:r>
          </a:p>
          <a:p>
            <a:pPr marL="0" indent="0">
              <a:buNone/>
            </a:pPr>
            <a:r>
              <a:rPr lang="en-US" dirty="0" err="1"/>
              <a:t>rfc</a:t>
            </a:r>
            <a:r>
              <a:rPr lang="en-US" dirty="0"/>
              <a:t>: 0.463463336887</a:t>
            </a:r>
          </a:p>
          <a:p>
            <a:pPr marL="0" indent="0">
              <a:buNone/>
            </a:pPr>
            <a:r>
              <a:rPr lang="en-US" dirty="0"/>
              <a:t>soft </a:t>
            </a:r>
            <a:r>
              <a:rPr lang="en-US" dirty="0" err="1"/>
              <a:t>voc</a:t>
            </a:r>
            <a:r>
              <a:rPr lang="en-US" dirty="0"/>
              <a:t>: 0.594174633452</a:t>
            </a:r>
          </a:p>
          <a:p>
            <a:pPr marL="0" indent="0">
              <a:buNone/>
            </a:pPr>
            <a:r>
              <a:rPr lang="en-US" dirty="0"/>
              <a:t>hard </a:t>
            </a:r>
            <a:r>
              <a:rPr lang="en-US" dirty="0" err="1"/>
              <a:t>voc</a:t>
            </a:r>
            <a:r>
              <a:rPr lang="en-US" dirty="0"/>
              <a:t>: 0.608975062333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2609" y="1845734"/>
            <a:ext cx="331533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err="1"/>
              <a:t>tfidf</a:t>
            </a:r>
            <a:r>
              <a:rPr lang="en-US" u="sng" dirty="0"/>
              <a:t>(</a:t>
            </a:r>
            <a:r>
              <a:rPr lang="en-US" u="sng" dirty="0" err="1"/>
              <a:t>char+score</a:t>
            </a:r>
            <a:r>
              <a:rPr lang="en-US" u="sng" dirty="0"/>
              <a:t>)(1-4) </a:t>
            </a:r>
            <a:r>
              <a:rPr lang="en-US" b="1" u="sng" dirty="0"/>
              <a:t>102.172s</a:t>
            </a:r>
            <a:r>
              <a:rPr lang="en-US" u="sng" dirty="0"/>
              <a:t> </a:t>
            </a:r>
          </a:p>
          <a:p>
            <a:pPr marL="0" indent="0">
              <a:buNone/>
            </a:pPr>
            <a:r>
              <a:rPr lang="en-US" dirty="0"/>
              <a:t>svc: 0.689612222526</a:t>
            </a:r>
          </a:p>
          <a:p>
            <a:pPr marL="0" indent="0">
              <a:buNone/>
            </a:pPr>
            <a:r>
              <a:rPr lang="en-US" dirty="0" err="1"/>
              <a:t>gnb</a:t>
            </a:r>
            <a:r>
              <a:rPr lang="en-US" dirty="0"/>
              <a:t>: 0.601457339317</a:t>
            </a:r>
          </a:p>
          <a:p>
            <a:pPr marL="0" indent="0">
              <a:buNone/>
            </a:pPr>
            <a:r>
              <a:rPr lang="en-US" dirty="0" err="1"/>
              <a:t>lgr</a:t>
            </a:r>
            <a:r>
              <a:rPr lang="en-US" dirty="0"/>
              <a:t>: 0.694846586696</a:t>
            </a:r>
          </a:p>
          <a:p>
            <a:pPr marL="0" indent="0">
              <a:buNone/>
            </a:pPr>
            <a:r>
              <a:rPr lang="en-US" dirty="0" err="1"/>
              <a:t>sgd</a:t>
            </a:r>
            <a:r>
              <a:rPr lang="en-US" dirty="0"/>
              <a:t>: 0.579201178901</a:t>
            </a:r>
          </a:p>
          <a:p>
            <a:pPr marL="0" indent="0">
              <a:buNone/>
            </a:pPr>
            <a:r>
              <a:rPr lang="en-US" dirty="0" err="1"/>
              <a:t>knn</a:t>
            </a:r>
            <a:r>
              <a:rPr lang="en-US" dirty="0"/>
              <a:t>: 0.596530272476</a:t>
            </a:r>
          </a:p>
          <a:p>
            <a:pPr marL="0" indent="0">
              <a:buNone/>
            </a:pPr>
            <a:r>
              <a:rPr lang="en-US" dirty="0" err="1"/>
              <a:t>dtc</a:t>
            </a:r>
            <a:r>
              <a:rPr lang="en-US" dirty="0"/>
              <a:t>: 0.583951333026</a:t>
            </a:r>
          </a:p>
          <a:p>
            <a:pPr marL="0" indent="0">
              <a:buNone/>
            </a:pPr>
            <a:r>
              <a:rPr lang="en-US" dirty="0" err="1"/>
              <a:t>rfc</a:t>
            </a:r>
            <a:r>
              <a:rPr lang="en-US" dirty="0"/>
              <a:t>: 0.575218866183</a:t>
            </a:r>
          </a:p>
          <a:p>
            <a:pPr marL="0" indent="0">
              <a:buNone/>
            </a:pPr>
            <a:r>
              <a:rPr lang="en-US" dirty="0"/>
              <a:t>soft </a:t>
            </a:r>
            <a:r>
              <a:rPr lang="en-US" dirty="0" err="1"/>
              <a:t>voc</a:t>
            </a:r>
            <a:r>
              <a:rPr lang="en-US" dirty="0"/>
              <a:t>: 0.674683097813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hard </a:t>
            </a:r>
            <a:r>
              <a:rPr lang="en-US" b="1" dirty="0" err="1">
                <a:solidFill>
                  <a:srgbClr val="FF0000"/>
                </a:solidFill>
              </a:rPr>
              <a:t>voc</a:t>
            </a:r>
            <a:r>
              <a:rPr lang="en-US" b="1" dirty="0">
                <a:solidFill>
                  <a:srgbClr val="FF0000"/>
                </a:solidFill>
              </a:rPr>
              <a:t>: 0.696358144974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27939" y="1845734"/>
            <a:ext cx="331533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err="1"/>
              <a:t>tfidf</a:t>
            </a:r>
            <a:r>
              <a:rPr lang="en-US" u="sng" dirty="0"/>
              <a:t>(</a:t>
            </a:r>
            <a:r>
              <a:rPr lang="en-US" u="sng" dirty="0" err="1"/>
              <a:t>word+score</a:t>
            </a:r>
            <a:r>
              <a:rPr lang="en-US" u="sng" dirty="0"/>
              <a:t>)(1-3) </a:t>
            </a:r>
            <a:r>
              <a:rPr lang="en-US" b="1" u="sng" dirty="0"/>
              <a:t>107.248s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svc: 0.684670519728</a:t>
            </a:r>
          </a:p>
          <a:p>
            <a:pPr marL="0" indent="0">
              <a:buNone/>
            </a:pPr>
            <a:r>
              <a:rPr lang="en-US" dirty="0" err="1"/>
              <a:t>gnb</a:t>
            </a:r>
            <a:r>
              <a:rPr lang="en-US" dirty="0"/>
              <a:t>: 0.559498762542</a:t>
            </a:r>
          </a:p>
          <a:p>
            <a:pPr marL="0" indent="0">
              <a:buNone/>
            </a:pPr>
            <a:r>
              <a:rPr lang="en-US" dirty="0" err="1"/>
              <a:t>lgr</a:t>
            </a:r>
            <a:r>
              <a:rPr lang="en-US" dirty="0"/>
              <a:t>: 0.679301918208</a:t>
            </a:r>
          </a:p>
          <a:p>
            <a:pPr marL="0" indent="0">
              <a:buNone/>
            </a:pPr>
            <a:r>
              <a:rPr lang="en-US" dirty="0" err="1"/>
              <a:t>sgd</a:t>
            </a:r>
            <a:r>
              <a:rPr lang="en-US" dirty="0"/>
              <a:t>: 0.584666727607</a:t>
            </a:r>
          </a:p>
          <a:p>
            <a:pPr marL="0" indent="0">
              <a:buNone/>
            </a:pPr>
            <a:r>
              <a:rPr lang="en-US" dirty="0" err="1"/>
              <a:t>knn</a:t>
            </a:r>
            <a:r>
              <a:rPr lang="en-US" dirty="0"/>
              <a:t>: 0.600343549055</a:t>
            </a:r>
          </a:p>
          <a:p>
            <a:pPr marL="0" indent="0">
              <a:buNone/>
            </a:pPr>
            <a:r>
              <a:rPr lang="en-US" dirty="0" err="1"/>
              <a:t>dtc</a:t>
            </a:r>
            <a:r>
              <a:rPr lang="en-US" dirty="0"/>
              <a:t>: 0.528953643075</a:t>
            </a:r>
          </a:p>
          <a:p>
            <a:pPr marL="0" indent="0">
              <a:buNone/>
            </a:pPr>
            <a:r>
              <a:rPr lang="en-US" dirty="0" err="1"/>
              <a:t>rfc</a:t>
            </a:r>
            <a:r>
              <a:rPr lang="en-US" dirty="0"/>
              <a:t>: 0.533389033991</a:t>
            </a:r>
          </a:p>
          <a:p>
            <a:pPr marL="0" indent="0">
              <a:buNone/>
            </a:pPr>
            <a:r>
              <a:rPr lang="en-US" dirty="0"/>
              <a:t>soft </a:t>
            </a:r>
            <a:r>
              <a:rPr lang="en-US" dirty="0" err="1"/>
              <a:t>voc</a:t>
            </a:r>
            <a:r>
              <a:rPr lang="en-US" dirty="0"/>
              <a:t>: 0.60144131876</a:t>
            </a:r>
          </a:p>
          <a:p>
            <a:pPr marL="0" indent="0">
              <a:buNone/>
            </a:pPr>
            <a:r>
              <a:rPr lang="en-US" dirty="0"/>
              <a:t>hard </a:t>
            </a:r>
            <a:r>
              <a:rPr lang="en-US" dirty="0" err="1"/>
              <a:t>voc</a:t>
            </a:r>
            <a:r>
              <a:rPr lang="en-US" dirty="0"/>
              <a:t>: 0.679381774203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5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Results—200 sample size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79" y="1845734"/>
            <a:ext cx="331533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u="sng" dirty="0" err="1"/>
              <a:t>tfidf</a:t>
            </a:r>
            <a:r>
              <a:rPr lang="en-US" u="sng" dirty="0"/>
              <a:t>(</a:t>
            </a:r>
            <a:r>
              <a:rPr lang="en-US" u="sng" dirty="0" err="1"/>
              <a:t>word+score</a:t>
            </a:r>
            <a:r>
              <a:rPr lang="en-US" u="sng" dirty="0"/>
              <a:t>)(1-3) </a:t>
            </a:r>
            <a:r>
              <a:rPr lang="en-US" b="1" u="sng" dirty="0"/>
              <a:t>15.493s</a:t>
            </a:r>
          </a:p>
          <a:p>
            <a:pPr marL="0" indent="0">
              <a:buNone/>
            </a:pPr>
            <a:r>
              <a:rPr lang="en-US" dirty="0"/>
              <a:t>svc: 0.519064566296</a:t>
            </a:r>
          </a:p>
          <a:p>
            <a:pPr marL="0" indent="0">
              <a:buNone/>
            </a:pPr>
            <a:r>
              <a:rPr lang="en-US" dirty="0" err="1"/>
              <a:t>gnb</a:t>
            </a:r>
            <a:r>
              <a:rPr lang="en-US" dirty="0"/>
              <a:t>: 0.59594614386</a:t>
            </a:r>
          </a:p>
          <a:p>
            <a:pPr marL="0" indent="0">
              <a:buNone/>
            </a:pPr>
            <a:r>
              <a:rPr lang="en-US" dirty="0" err="1"/>
              <a:t>lgr</a:t>
            </a:r>
            <a:r>
              <a:rPr lang="en-US" dirty="0"/>
              <a:t>: 0.520354460224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sgd</a:t>
            </a:r>
            <a:r>
              <a:rPr lang="en-US" b="1" dirty="0">
                <a:solidFill>
                  <a:srgbClr val="FF0000"/>
                </a:solidFill>
              </a:rPr>
              <a:t>: 0.642713979644</a:t>
            </a:r>
          </a:p>
          <a:p>
            <a:pPr marL="0" indent="0">
              <a:buNone/>
            </a:pPr>
            <a:r>
              <a:rPr lang="en-US" dirty="0" err="1"/>
              <a:t>knn</a:t>
            </a:r>
            <a:r>
              <a:rPr lang="en-US" dirty="0"/>
              <a:t>: 0.541998670405</a:t>
            </a:r>
          </a:p>
          <a:p>
            <a:pPr marL="0" indent="0">
              <a:buNone/>
            </a:pPr>
            <a:r>
              <a:rPr lang="en-US" dirty="0" err="1"/>
              <a:t>dtc</a:t>
            </a:r>
            <a:r>
              <a:rPr lang="en-US" dirty="0"/>
              <a:t>: 0.472733477694</a:t>
            </a:r>
          </a:p>
          <a:p>
            <a:pPr marL="0" indent="0">
              <a:buNone/>
            </a:pPr>
            <a:r>
              <a:rPr lang="en-US" dirty="0" err="1"/>
              <a:t>rfc</a:t>
            </a:r>
            <a:r>
              <a:rPr lang="en-US" dirty="0"/>
              <a:t>: 0.4963818842</a:t>
            </a:r>
          </a:p>
          <a:p>
            <a:pPr marL="0" indent="0">
              <a:buNone/>
            </a:pPr>
            <a:r>
              <a:rPr lang="en-US" dirty="0"/>
              <a:t>soft </a:t>
            </a:r>
            <a:r>
              <a:rPr lang="en-US" dirty="0" err="1"/>
              <a:t>voc</a:t>
            </a:r>
            <a:r>
              <a:rPr lang="en-US" dirty="0"/>
              <a:t>: 0.55935552889</a:t>
            </a:r>
          </a:p>
          <a:p>
            <a:pPr marL="0" indent="0">
              <a:buNone/>
            </a:pPr>
            <a:r>
              <a:rPr lang="en-US" dirty="0"/>
              <a:t>hard </a:t>
            </a:r>
            <a:r>
              <a:rPr lang="en-US" dirty="0" err="1"/>
              <a:t>voc</a:t>
            </a:r>
            <a:r>
              <a:rPr lang="en-US" dirty="0"/>
              <a:t>: 0.573636373611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2609" y="1845734"/>
            <a:ext cx="331533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u="sng" dirty="0" err="1"/>
              <a:t>tfidf</a:t>
            </a:r>
            <a:r>
              <a:rPr lang="en-US" u="sng" dirty="0"/>
              <a:t>(</a:t>
            </a:r>
            <a:r>
              <a:rPr lang="en-US" u="sng" dirty="0" err="1"/>
              <a:t>char+score</a:t>
            </a:r>
            <a:r>
              <a:rPr lang="en-US" u="sng" dirty="0"/>
              <a:t>)(1-4) </a:t>
            </a:r>
            <a:r>
              <a:rPr lang="en-US" b="1" u="sng" dirty="0"/>
              <a:t>21.516s</a:t>
            </a:r>
          </a:p>
          <a:p>
            <a:pPr marL="0" indent="0">
              <a:buNone/>
            </a:pPr>
            <a:r>
              <a:rPr lang="en-US" dirty="0"/>
              <a:t>svc: 0.569200893497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gnb</a:t>
            </a:r>
            <a:r>
              <a:rPr lang="en-US" b="1" dirty="0">
                <a:solidFill>
                  <a:srgbClr val="FF0000"/>
                </a:solidFill>
              </a:rPr>
              <a:t>: 0.635151969981</a:t>
            </a:r>
          </a:p>
          <a:p>
            <a:pPr marL="0" indent="0">
              <a:buNone/>
            </a:pPr>
            <a:r>
              <a:rPr lang="en-US" dirty="0" err="1"/>
              <a:t>lgr</a:t>
            </a:r>
            <a:r>
              <a:rPr lang="en-US" dirty="0"/>
              <a:t>: 0.577686740766</a:t>
            </a:r>
          </a:p>
          <a:p>
            <a:pPr marL="0" indent="0">
              <a:buNone/>
            </a:pPr>
            <a:r>
              <a:rPr lang="en-US" dirty="0" err="1"/>
              <a:t>sgd</a:t>
            </a:r>
            <a:r>
              <a:rPr lang="en-US" dirty="0"/>
              <a:t>: 0.536354228685</a:t>
            </a:r>
          </a:p>
          <a:p>
            <a:pPr marL="0" indent="0">
              <a:buNone/>
            </a:pPr>
            <a:r>
              <a:rPr lang="en-US" dirty="0" err="1"/>
              <a:t>knn</a:t>
            </a:r>
            <a:r>
              <a:rPr lang="en-US" dirty="0"/>
              <a:t>: 0.546332346768</a:t>
            </a:r>
          </a:p>
          <a:p>
            <a:pPr marL="0" indent="0">
              <a:buNone/>
            </a:pPr>
            <a:r>
              <a:rPr lang="en-US" dirty="0" err="1"/>
              <a:t>dtc</a:t>
            </a:r>
            <a:r>
              <a:rPr lang="en-US" dirty="0"/>
              <a:t>: 0.587154029445</a:t>
            </a:r>
          </a:p>
          <a:p>
            <a:pPr marL="0" indent="0">
              <a:buNone/>
            </a:pPr>
            <a:r>
              <a:rPr lang="en-US" dirty="0" err="1"/>
              <a:t>rfc</a:t>
            </a:r>
            <a:r>
              <a:rPr lang="en-US" dirty="0"/>
              <a:t>: 0.491128224627</a:t>
            </a:r>
          </a:p>
          <a:p>
            <a:pPr marL="0" indent="0">
              <a:buNone/>
            </a:pPr>
            <a:r>
              <a:rPr lang="en-US" dirty="0"/>
              <a:t>soft </a:t>
            </a:r>
            <a:r>
              <a:rPr lang="en-US" dirty="0" err="1"/>
              <a:t>voc</a:t>
            </a:r>
            <a:r>
              <a:rPr lang="en-US" dirty="0"/>
              <a:t>: 0.6133339599</a:t>
            </a:r>
          </a:p>
          <a:p>
            <a:pPr marL="0" indent="0">
              <a:buNone/>
            </a:pPr>
            <a:r>
              <a:rPr lang="en-US" dirty="0"/>
              <a:t>hard </a:t>
            </a:r>
            <a:r>
              <a:rPr lang="en-US" dirty="0" err="1"/>
              <a:t>voc</a:t>
            </a:r>
            <a:r>
              <a:rPr lang="en-US" dirty="0"/>
              <a:t>: 0.613755190686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27939" y="1845734"/>
            <a:ext cx="3572032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u="sng" dirty="0" err="1"/>
              <a:t>tfidf</a:t>
            </a:r>
            <a:r>
              <a:rPr lang="en-US" u="sng" dirty="0"/>
              <a:t>(</a:t>
            </a:r>
            <a:r>
              <a:rPr lang="en-US" u="sng" dirty="0" err="1"/>
              <a:t>char_wb+score</a:t>
            </a:r>
            <a:r>
              <a:rPr lang="en-US" u="sng" dirty="0"/>
              <a:t>)(1-4) </a:t>
            </a:r>
            <a:r>
              <a:rPr lang="en-US" b="1" u="sng" dirty="0"/>
              <a:t>13.687s</a:t>
            </a:r>
          </a:p>
          <a:p>
            <a:pPr marL="0" indent="0">
              <a:buNone/>
            </a:pPr>
            <a:r>
              <a:rPr lang="en-US" dirty="0"/>
              <a:t>svc: 0.555067332602</a:t>
            </a:r>
          </a:p>
          <a:p>
            <a:pPr marL="0" indent="0">
              <a:buNone/>
            </a:pPr>
            <a:r>
              <a:rPr lang="en-US" dirty="0" err="1"/>
              <a:t>gnb</a:t>
            </a:r>
            <a:r>
              <a:rPr lang="en-US" dirty="0"/>
              <a:t>: 0.60772945497</a:t>
            </a:r>
          </a:p>
          <a:p>
            <a:pPr marL="0" indent="0">
              <a:buNone/>
            </a:pPr>
            <a:r>
              <a:rPr lang="en-US" dirty="0" err="1"/>
              <a:t>lgr</a:t>
            </a:r>
            <a:r>
              <a:rPr lang="en-US" dirty="0"/>
              <a:t>: 0.540404076944</a:t>
            </a:r>
          </a:p>
          <a:p>
            <a:pPr marL="0" indent="0">
              <a:buNone/>
            </a:pPr>
            <a:r>
              <a:rPr lang="en-US" dirty="0" err="1"/>
              <a:t>sgd</a:t>
            </a:r>
            <a:r>
              <a:rPr lang="en-US" dirty="0"/>
              <a:t>: 0.548920894017</a:t>
            </a:r>
          </a:p>
          <a:p>
            <a:pPr marL="0" indent="0">
              <a:buNone/>
            </a:pPr>
            <a:r>
              <a:rPr lang="en-US" dirty="0" err="1"/>
              <a:t>knn</a:t>
            </a:r>
            <a:r>
              <a:rPr lang="en-US" dirty="0"/>
              <a:t>: 0.543829672625</a:t>
            </a:r>
          </a:p>
          <a:p>
            <a:pPr marL="0" indent="0">
              <a:buNone/>
            </a:pPr>
            <a:r>
              <a:rPr lang="en-US" dirty="0" err="1"/>
              <a:t>dtc</a:t>
            </a:r>
            <a:r>
              <a:rPr lang="en-US" dirty="0"/>
              <a:t>: 0.566337112722</a:t>
            </a:r>
          </a:p>
          <a:p>
            <a:pPr marL="0" indent="0">
              <a:buNone/>
            </a:pPr>
            <a:r>
              <a:rPr lang="en-US" dirty="0" err="1"/>
              <a:t>rfc</a:t>
            </a:r>
            <a:r>
              <a:rPr lang="en-US" dirty="0"/>
              <a:t>: 0.598614631165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soft </a:t>
            </a:r>
            <a:r>
              <a:rPr lang="en-US" b="1" dirty="0" err="1">
                <a:solidFill>
                  <a:srgbClr val="FF0000"/>
                </a:solidFill>
              </a:rPr>
              <a:t>voc</a:t>
            </a:r>
            <a:r>
              <a:rPr lang="en-US" b="1" dirty="0">
                <a:solidFill>
                  <a:srgbClr val="FF0000"/>
                </a:solidFill>
              </a:rPr>
              <a:t>: 0.645151324792</a:t>
            </a:r>
          </a:p>
          <a:p>
            <a:pPr marL="0" indent="0">
              <a:buNone/>
            </a:pPr>
            <a:r>
              <a:rPr lang="en-US" dirty="0"/>
              <a:t>hard </a:t>
            </a:r>
            <a:r>
              <a:rPr lang="en-US" dirty="0" err="1"/>
              <a:t>voc</a:t>
            </a:r>
            <a:r>
              <a:rPr lang="en-US" dirty="0"/>
              <a:t>: 0.598973556753</a:t>
            </a:r>
          </a:p>
        </p:txBody>
      </p:sp>
    </p:spTree>
    <p:extLst>
      <p:ext uri="{BB962C8B-B14F-4D97-AF65-F5344CB8AC3E}">
        <p14:creationId xmlns:p14="http://schemas.microsoft.com/office/powerpoint/2010/main" val="493863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Results—Reservoir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6000 Tweets(Total) Run time: </a:t>
            </a:r>
            <a:r>
              <a:rPr lang="en-US" u="sng" dirty="0"/>
              <a:t>102.007 seconds</a:t>
            </a:r>
          </a:p>
          <a:p>
            <a:r>
              <a:rPr lang="en-US" dirty="0"/>
              <a:t>1000 Tweet Random Sampling runtime: </a:t>
            </a:r>
            <a:r>
              <a:rPr lang="en-US" u="sng" dirty="0"/>
              <a:t>118.039 seconds</a:t>
            </a:r>
          </a:p>
          <a:p>
            <a:r>
              <a:rPr lang="en-US" dirty="0"/>
              <a:t>1000 Tweet Reservoir Sampling runtime:</a:t>
            </a:r>
            <a:r>
              <a:rPr lang="en-US" b="1" u="sng" dirty="0">
                <a:solidFill>
                  <a:srgbClr val="FF0000"/>
                </a:solidFill>
              </a:rPr>
              <a:t>54.332 seconds</a:t>
            </a:r>
          </a:p>
        </p:txBody>
      </p:sp>
    </p:spTree>
    <p:extLst>
      <p:ext uri="{BB962C8B-B14F-4D97-AF65-F5344CB8AC3E}">
        <p14:creationId xmlns:p14="http://schemas.microsoft.com/office/powerpoint/2010/main" val="17897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Results—Reservoir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567661" cy="3982411"/>
          </a:xfrm>
        </p:spPr>
        <p:txBody>
          <a:bodyPr/>
          <a:lstStyle/>
          <a:p>
            <a:r>
              <a:rPr lang="en-US" u="sng" dirty="0"/>
              <a:t>Total versus Reservoir:</a:t>
            </a:r>
          </a:p>
          <a:p>
            <a:r>
              <a:rPr lang="en-US" b="1" dirty="0">
                <a:solidFill>
                  <a:srgbClr val="FF0000"/>
                </a:solidFill>
              </a:rPr>
              <a:t>0.044179291646% avg. error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Total versus Random:</a:t>
            </a:r>
          </a:p>
          <a:p>
            <a:r>
              <a:rPr lang="en-US" b="1" dirty="0"/>
              <a:t>0.067820708354% avg. 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41" y="1737360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4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Have tested two random sampling techniques to improve time of pipeline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random smaller sample to train classifier to decrease time taken while maintaining accuracy—found out larger sample is better than smaller sample (obviously)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reservoir sampling to decrease amount of tweets needed to be kept (save space) as well as save time compared to taking a random sample each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applied to other social media; pull dataset from Yelp, Facebook,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used in other political elections or even on approval ratings for bills/propositions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Future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Apply to Donald Trump Tweets over more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Apply to another elected official/candidate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Change classifier into 3 classes: positive, neutral, negative and retest pipeline and randomization</a:t>
            </a:r>
          </a:p>
        </p:txBody>
      </p:sp>
    </p:spTree>
    <p:extLst>
      <p:ext uri="{BB962C8B-B14F-4D97-AF65-F5344CB8AC3E}">
        <p14:creationId xmlns:p14="http://schemas.microsoft.com/office/powerpoint/2010/main" val="409545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Fan Yu. Melody </a:t>
            </a:r>
            <a:r>
              <a:rPr lang="en-US" dirty="0" err="1"/>
              <a:t>Moh</a:t>
            </a:r>
            <a:r>
              <a:rPr lang="en-US" dirty="0"/>
              <a:t>. </a:t>
            </a:r>
            <a:r>
              <a:rPr lang="en-US" dirty="0" err="1"/>
              <a:t>Teng</a:t>
            </a:r>
            <a:r>
              <a:rPr lang="en-US" dirty="0"/>
              <a:t>-Sheng </a:t>
            </a:r>
            <a:r>
              <a:rPr lang="en-US" dirty="0" err="1"/>
              <a:t>Moh</a:t>
            </a:r>
            <a:r>
              <a:rPr lang="en-US" dirty="0"/>
              <a:t>. “Towards Extracting Drug-Effect Relation from Twitter: A Supervised Learning Approach.” IEEE International Conference on Intelligent Data and Security to be held New York. April 2016. Accessed Nov 2016.</a:t>
            </a:r>
          </a:p>
          <a:p>
            <a:pPr marL="0" indent="0">
              <a:buNone/>
            </a:pPr>
            <a:r>
              <a:rPr lang="en-US" dirty="0"/>
              <a:t>Liang Wu (MSCS), </a:t>
            </a:r>
            <a:r>
              <a:rPr lang="en-US" dirty="0" err="1"/>
              <a:t>Teng</a:t>
            </a:r>
            <a:r>
              <a:rPr lang="en-US" dirty="0"/>
              <a:t>-Sheng </a:t>
            </a:r>
            <a:r>
              <a:rPr lang="en-US" dirty="0" err="1"/>
              <a:t>Moh</a:t>
            </a:r>
            <a:r>
              <a:rPr lang="en-US" dirty="0"/>
              <a:t> and Natalia </a:t>
            </a:r>
            <a:r>
              <a:rPr lang="en-US" dirty="0" err="1"/>
              <a:t>Khuri</a:t>
            </a:r>
            <a:r>
              <a:rPr lang="en-US" dirty="0"/>
              <a:t>, "Twitter Opinion Mining for Adverse Drug Reactions," Proceedings of the 2015 IEEE International Conference on Big Data (</a:t>
            </a:r>
            <a:r>
              <a:rPr lang="en-US" dirty="0" err="1"/>
              <a:t>BigData</a:t>
            </a:r>
            <a:r>
              <a:rPr lang="en-US" dirty="0"/>
              <a:t>), Santa Clara, California, Oct. 2015, pp.1570-1574. Accessed Nov 2016. </a:t>
            </a:r>
            <a:r>
              <a:rPr lang="en-US" dirty="0">
                <a:hlinkClick r:id="rId2"/>
              </a:rPr>
              <a:t>http://ieeexplore.ieee.org/xpl/articleDetails.jsp?arnumber=7363922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Tweepy</a:t>
            </a:r>
            <a:r>
              <a:rPr lang="en-US" dirty="0"/>
              <a:t>. Last Retrieved on Nov 2016. </a:t>
            </a:r>
            <a:r>
              <a:rPr lang="en-US" dirty="0">
                <a:hlinkClick r:id="rId3"/>
              </a:rPr>
              <a:t>http://www.tweepy.org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“Reservoir Sampling”. Wikipedia. Last Retrieved Dec 2016. </a:t>
            </a:r>
            <a:r>
              <a:rPr lang="en-US" dirty="0">
                <a:hlinkClick r:id="rId4"/>
              </a:rPr>
              <a:t>https://en.wikipedia.org/wiki/Reservoir_sampling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Stefano </a:t>
            </a:r>
            <a:r>
              <a:rPr lang="en-US" dirty="0" err="1"/>
              <a:t>Baccianella</a:t>
            </a:r>
            <a:r>
              <a:rPr lang="en-US" dirty="0"/>
              <a:t> et. al. “SENTIWORDNET 3.0: An Enhanced Lexical Resource for Sentiment Analysis and Opinion Mining”.</a:t>
            </a:r>
            <a:r>
              <a:rPr lang="it-IT" dirty="0"/>
              <a:t> Istituto di Scienza e Tecnologie dell’Informazione. Last Retrieved Nov 2016. </a:t>
            </a:r>
            <a:r>
              <a:rPr lang="it-IT" dirty="0">
                <a:hlinkClick r:id="rId5"/>
              </a:rPr>
              <a:t>http://nmis.isti.cnr.it/sebastiani/Publications/LREC10.pdf</a:t>
            </a:r>
            <a:r>
              <a:rPr lang="it-IT" dirty="0"/>
              <a:t> , </a:t>
            </a:r>
            <a:r>
              <a:rPr lang="it-IT" dirty="0">
                <a:hlinkClick r:id="rId6"/>
              </a:rPr>
              <a:t>http://sentiwordnet.isti.cnr.it/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Finn </a:t>
            </a:r>
            <a:r>
              <a:rPr lang="en-US" dirty="0" err="1"/>
              <a:t>Årup</a:t>
            </a:r>
            <a:r>
              <a:rPr lang="en-US" dirty="0"/>
              <a:t> Nielsen. “AFINN”</a:t>
            </a:r>
            <a:r>
              <a:rPr lang="it-IT" dirty="0"/>
              <a:t>. </a:t>
            </a:r>
            <a:r>
              <a:rPr lang="en-US" dirty="0"/>
              <a:t>Informatics and Mathematical Modelling, Technical University of Denmark. Last Retrieved Dec 2016. </a:t>
            </a:r>
            <a:r>
              <a:rPr lang="en-US" dirty="0">
                <a:hlinkClick r:id="rId7"/>
              </a:rPr>
              <a:t>http://www2.imm.dtu.dk/pubdb/views/publication_details.php?id=6010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W. B. Cavnar, and J. M. </a:t>
            </a:r>
            <a:r>
              <a:rPr lang="en-US" dirty="0" err="1"/>
              <a:t>Trenkle</a:t>
            </a:r>
            <a:r>
              <a:rPr lang="en-US" dirty="0"/>
              <a:t>, “N-Gram-Based Text Categorization”, in Proceedings of SDAIR-94, 3rd Annual Symposium on Document Analysis and Information Retrieval, Las Vegas, NV, pp. 161-175, 1994. Accessed Jun 2016. </a:t>
            </a:r>
            <a:r>
              <a:rPr lang="en-US" dirty="0">
                <a:hlinkClick r:id="rId8"/>
              </a:rPr>
              <a:t>http://odur.let.rug.nl/~vannoord/TextCat/textcat.pdf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Code: </a:t>
            </a:r>
            <a:r>
              <a:rPr lang="en-US" dirty="0">
                <a:hlinkClick r:id="rId9"/>
              </a:rPr>
              <a:t>https://github.com/denniseh7</a:t>
            </a:r>
            <a:r>
              <a:rPr lang="en-US">
                <a:hlinkClick r:id="rId9"/>
              </a:rPr>
              <a:t>/CS262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Problem: Polls showing support for election political candidates are always changing and rarely accurate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Polls are based on </a:t>
            </a:r>
            <a:r>
              <a:rPr lang="en-US" u="sng" dirty="0"/>
              <a:t>voluntary</a:t>
            </a:r>
            <a:r>
              <a:rPr lang="en-US" dirty="0"/>
              <a:t> surveys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Social Media</a:t>
            </a:r>
            <a:r>
              <a:rPr lang="en-US" dirty="0"/>
              <a:t>, such as Twitter, provides an excellent source for data mining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Sentiment for each candidate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just voluntary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Goal: To use Twitter to get the current online sentiment for political candidates (Clinton, Trump)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Online Sentiment only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Vocal/Active Twitter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“Echo Chamber”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Online does not represent the silent majority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Contribution: applied randomization to decrease amount of tweets stored to represent the current online sentiment/support for each political candidate</a:t>
            </a:r>
          </a:p>
        </p:txBody>
      </p:sp>
    </p:spTree>
    <p:extLst>
      <p:ext uri="{BB962C8B-B14F-4D97-AF65-F5344CB8AC3E}">
        <p14:creationId xmlns:p14="http://schemas.microsoft.com/office/powerpoint/2010/main" val="89242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Techniques, Tools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Analysis—used to label tweets as positive or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Natural Language Processing—convert text/tweets into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Learning—used to classify whether each tweet supports or not supports the candidate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Pipeline(Before)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2753879"/>
            <a:ext cx="7543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3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Tweets related to the candidate –(contains “Hillary Clinton” or “Donald Trump”)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 each Tweet into features—Sentiment Analysis, N-grams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Classifier separately for each candidate with labeled data (1 for support, 0 for oppose)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Train Classifier on an incoming stream of candidate-related tweets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current online sentiment for the candidate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Pipeline(Randomization)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2545850"/>
            <a:ext cx="12034982" cy="18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Randomization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Tweets related to the candidate –(contains “Hillary Clinton” or “Donald Trump”)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 each Tweet into features—Sentiment Analysis, N-grams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Classifier separately for each candidate with labeled data (1 for support, 0 for oppose)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b="1" dirty="0"/>
              <a:t>Random smaller sample used instead of a larger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Train Classifier on an incoming stream of candidate-related tweets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current online sentiment for the candidate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b="1" dirty="0"/>
              <a:t>Reservoir Sampling—keep a smaller sample of tweets to represent larger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760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</TotalTime>
  <Words>1944</Words>
  <Application>Microsoft Office PowerPoint</Application>
  <PresentationFormat>Widescreen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Courier New</vt:lpstr>
      <vt:lpstr>Wingdings</vt:lpstr>
      <vt:lpstr>Retrospect</vt:lpstr>
      <vt:lpstr>Election Political Online Sentiment </vt:lpstr>
      <vt:lpstr>Outline</vt:lpstr>
      <vt:lpstr>Introduction</vt:lpstr>
      <vt:lpstr>Introduction</vt:lpstr>
      <vt:lpstr>Background</vt:lpstr>
      <vt:lpstr>Previous Solution</vt:lpstr>
      <vt:lpstr>Current Solution</vt:lpstr>
      <vt:lpstr>Randomization Applied</vt:lpstr>
      <vt:lpstr>Randomization Techniques</vt:lpstr>
      <vt:lpstr>Randomization Techniques</vt:lpstr>
      <vt:lpstr>Reservoir Sampling</vt:lpstr>
      <vt:lpstr>Implementation</vt:lpstr>
      <vt:lpstr>Implementation</vt:lpstr>
      <vt:lpstr>Implementation--Example</vt:lpstr>
      <vt:lpstr>Implementation—Get Features</vt:lpstr>
      <vt:lpstr>Implementation--Classifier</vt:lpstr>
      <vt:lpstr>Ensemble Classifier</vt:lpstr>
      <vt:lpstr>Implementation—Resevoir Sample</vt:lpstr>
      <vt:lpstr>Experiment Results—Old</vt:lpstr>
      <vt:lpstr>Experiment Results—New(After Presentation)</vt:lpstr>
      <vt:lpstr>Experiment Results—400 Sample Size; (f1 scores for each classifier)</vt:lpstr>
      <vt:lpstr>Experiment Results—200 sample size</vt:lpstr>
      <vt:lpstr>Experiment Results—Reservoir</vt:lpstr>
      <vt:lpstr>Experiment Results—Reservoir</vt:lpstr>
      <vt:lpstr>Conclusion &amp;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Political Online Sentiment </dc:title>
  <dc:creator>Dennis Hsu</dc:creator>
  <cp:lastModifiedBy>Dennis</cp:lastModifiedBy>
  <cp:revision>49</cp:revision>
  <dcterms:created xsi:type="dcterms:W3CDTF">2016-11-24T00:38:58Z</dcterms:created>
  <dcterms:modified xsi:type="dcterms:W3CDTF">2016-12-08T08:30:18Z</dcterms:modified>
</cp:coreProperties>
</file>