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BB"/>
    <a:srgbClr val="0000FF"/>
    <a:srgbClr val="5A7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664" y="10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E676B-99DA-468B-8125-9996CB3B81D8}" type="datetimeFigureOut">
              <a:rPr lang="de-DE" smtClean="0"/>
              <a:t>30.01.2022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BA847-7EE7-46AD-9F8E-3D77C04F921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2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ADB081C-C0ED-4FC8-AA3F-D232FF02EDCA}" type="slidenum">
              <a:rPr lang="de-DE" altLang="de-DE" sz="1300" smtClean="0"/>
              <a:pPr eaLnBrk="1" hangingPunct="1">
                <a:spcBef>
                  <a:spcPct val="0"/>
                </a:spcBef>
              </a:pPr>
              <a:t>1</a:t>
            </a:fld>
            <a:endParaRPr lang="de-DE" altLang="de-DE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81050" y="768350"/>
            <a:ext cx="5540375" cy="3836988"/>
          </a:xfrm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85007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7BA847-7EE7-46AD-9F8E-3D77C04F921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864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"/>
            <a:ext cx="9906000" cy="3509963"/>
          </a:xfrm>
          <a:prstGeom prst="rect">
            <a:avLst/>
          </a:prstGeom>
          <a:solidFill>
            <a:srgbClr val="0077BB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8A0764-80CD-4241-A9B8-F358E52A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0E07-FC19-4D7E-9DDD-93385FB6B6BB}" type="datetime1">
              <a:rPr lang="de-DE" smtClean="0"/>
              <a:t>30.01.2022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CAC7AA-E5AB-4F16-8A46-D32F7414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https://www.dennisfabri.de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EA73233-7653-4713-8D5B-C0E8A3C0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2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DC7EB-7057-4F5C-BF16-AFF5C27AC41D}" type="datetime1">
              <a:rPr lang="de-DE" smtClean="0"/>
              <a:t>30.01.2022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JAuswertung - https://www.dennisfabri.de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199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F9BA-B2E6-4D2F-88A8-6341B5303EBC}" type="datetime1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JAuswertung - https://www.dennisfabri.de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49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B27D-DC1B-4EE5-BA54-2F305CBBC1DA}" type="datetime1">
              <a:rPr lang="de-DE" smtClean="0"/>
              <a:t>30.01.2022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JAuswertung - https://www.dennisfabri.de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1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EA42-7C47-4A92-9500-C3394D0C8BD8}" type="datetime1">
              <a:rPr lang="de-DE" smtClean="0"/>
              <a:t>30.01.2022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JAuswertung - https://www.dennisfabri.de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26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919-A8A6-465C-AD99-36B97B3DC307}" type="datetime1">
              <a:rPr lang="de-DE" smtClean="0"/>
              <a:t>30.01.2022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JAuswertung - https://www.dennisfabri.de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07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0FAD-FECD-4799-AA75-D074EF9AE945}" type="datetime1">
              <a:rPr lang="de-DE" smtClean="0"/>
              <a:t>30.01.2022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JAuswertung - https://www.dennisfabri.de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096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 flipV="1">
            <a:off x="1" y="0"/>
            <a:ext cx="9906000" cy="1758157"/>
          </a:xfrm>
          <a:prstGeom prst="rect">
            <a:avLst/>
          </a:prstGeom>
          <a:solidFill>
            <a:srgbClr val="0077BB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1463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70E07-FC19-4D7E-9DDD-93385FB6B6BB}" type="datetime1">
              <a:rPr lang="de-DE" smtClean="0"/>
              <a:t>30.01.2022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JAuswertung - https://www.dennisfabri.de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0876F-90B3-4061-BC12-CB6B51B39D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66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altLang="de-DE" dirty="0"/>
              <a:t>AlphaServer</a:t>
            </a:r>
            <a:br>
              <a:rPr lang="de-DE" altLang="de-DE" dirty="0"/>
            </a:br>
            <a:r>
              <a:rPr lang="de-DE" dirty="0"/>
              <a:t>Verbindung mit ARES21*</a:t>
            </a:r>
            <a:endParaRPr lang="de-DE" altLang="de-DE" dirty="0">
              <a:solidFill>
                <a:schemeClr val="tx1"/>
              </a:solidFill>
            </a:endParaRP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86783" y="3886153"/>
            <a:ext cx="6932435" cy="1752295"/>
          </a:xfrm>
        </p:spPr>
        <p:txBody>
          <a:bodyPr>
            <a:normAutofit fontScale="62500" lnSpcReduction="20000"/>
          </a:bodyPr>
          <a:lstStyle/>
          <a:p>
            <a:pPr eaLnBrk="1" hangingPunct="1"/>
            <a:endParaRPr lang="de-DE" altLang="de-DE" sz="2100" dirty="0"/>
          </a:p>
          <a:p>
            <a:pPr eaLnBrk="1" hangingPunct="1"/>
            <a:r>
              <a:rPr lang="de-DE" altLang="de-DE" sz="2100" dirty="0"/>
              <a:t>Dennis Fabri</a:t>
            </a:r>
          </a:p>
          <a:p>
            <a:pPr eaLnBrk="1" hangingPunct="1"/>
            <a:r>
              <a:rPr lang="de-DE" altLang="de-DE" sz="2100" dirty="0"/>
              <a:t>http://www.dennismueller.de</a:t>
            </a:r>
          </a:p>
          <a:p>
            <a:pPr eaLnBrk="1" hangingPunct="1"/>
            <a:r>
              <a:rPr lang="de-DE" altLang="de-DE" sz="2100" dirty="0"/>
              <a:t>info@dennismueller.de</a:t>
            </a:r>
          </a:p>
          <a:p>
            <a:pPr algn="l" eaLnBrk="1" hangingPunct="1"/>
            <a:br>
              <a:rPr lang="de-DE" altLang="de-DE" sz="2100" dirty="0"/>
            </a:br>
            <a:br>
              <a:rPr lang="de-DE" altLang="de-DE" sz="2100" dirty="0"/>
            </a:br>
            <a:br>
              <a:rPr lang="de-DE" altLang="de-DE" sz="2100" dirty="0"/>
            </a:br>
            <a:r>
              <a:rPr lang="de-DE" altLang="de-DE" sz="2100" dirty="0">
                <a:solidFill>
                  <a:schemeClr val="bg1">
                    <a:lumMod val="50000"/>
                  </a:schemeClr>
                </a:solidFill>
              </a:rPr>
              <a:t>*http://www.swisstiming.com</a:t>
            </a:r>
          </a:p>
        </p:txBody>
      </p:sp>
    </p:spTree>
    <p:extLst>
      <p:ext uri="{BB962C8B-B14F-4D97-AF65-F5344CB8AC3E}">
        <p14:creationId xmlns:p14="http://schemas.microsoft.com/office/powerpoint/2010/main" val="3836722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Zeitenübernahme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dem Übernahmedialog werden auf der rechten Seite die Daten aus JAuswertung und auf der linken Seite die Daten aus der elektronischen Zeitmessanlage dargestellt.</a:t>
            </a:r>
          </a:p>
          <a:p>
            <a:r>
              <a:rPr lang="de-DE" dirty="0"/>
              <a:t>Die jeweiligen Läufe können ausgewählt werden. Über den Knopf „Eintragen“ werden die Daten des aktuellen Laufs in JAuswertung übernommen.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BD13-4ACA-4BAA-B97E-058E5C042394}" type="datetime1">
              <a:rPr lang="de-DE" smtClean="0"/>
              <a:t>30.01.2022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235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Schematischer Aufbau</a:t>
            </a:r>
          </a:p>
        </p:txBody>
      </p:sp>
      <p:sp>
        <p:nvSpPr>
          <p:cNvPr id="5" name="Rechteck 4"/>
          <p:cNvSpPr/>
          <p:nvPr/>
        </p:nvSpPr>
        <p:spPr>
          <a:xfrm>
            <a:off x="1928664" y="3551215"/>
            <a:ext cx="1656184" cy="914400"/>
          </a:xfrm>
          <a:prstGeom prst="rect">
            <a:avLst/>
          </a:prstGeom>
          <a:solidFill>
            <a:srgbClr val="0077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AlphaServer</a:t>
            </a:r>
          </a:p>
        </p:txBody>
      </p:sp>
      <p:sp>
        <p:nvSpPr>
          <p:cNvPr id="6" name="Abgerundetes Rechteck 5"/>
          <p:cNvSpPr/>
          <p:nvPr/>
        </p:nvSpPr>
        <p:spPr>
          <a:xfrm>
            <a:off x="2228697" y="2973478"/>
            <a:ext cx="1056118" cy="360040"/>
          </a:xfrm>
          <a:prstGeom prst="roundRect">
            <a:avLst/>
          </a:prstGeom>
          <a:ln>
            <a:solidFill>
              <a:srgbClr val="0077B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RS232</a:t>
            </a:r>
          </a:p>
        </p:txBody>
      </p:sp>
      <p:sp>
        <p:nvSpPr>
          <p:cNvPr id="7" name="Rechteck 6"/>
          <p:cNvSpPr/>
          <p:nvPr/>
        </p:nvSpPr>
        <p:spPr>
          <a:xfrm>
            <a:off x="1928664" y="1841382"/>
            <a:ext cx="1656184" cy="914400"/>
          </a:xfrm>
          <a:prstGeom prst="rect">
            <a:avLst/>
          </a:prstGeom>
          <a:solidFill>
            <a:srgbClr val="0077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ARES21</a:t>
            </a:r>
          </a:p>
        </p:txBody>
      </p:sp>
      <p:cxnSp>
        <p:nvCxnSpPr>
          <p:cNvPr id="8" name="Gerade Verbindung mit Pfeil 7"/>
          <p:cNvCxnSpPr>
            <a:stCxn id="7" idx="2"/>
            <a:endCxn id="6" idx="0"/>
          </p:cNvCxnSpPr>
          <p:nvPr/>
        </p:nvCxnSpPr>
        <p:spPr>
          <a:xfrm>
            <a:off x="2756756" y="2755782"/>
            <a:ext cx="0" cy="217696"/>
          </a:xfrm>
          <a:prstGeom prst="straightConnector1">
            <a:avLst/>
          </a:prstGeom>
          <a:ln w="25400">
            <a:solidFill>
              <a:srgbClr val="0077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>
            <a:stCxn id="6" idx="2"/>
            <a:endCxn id="5" idx="0"/>
          </p:cNvCxnSpPr>
          <p:nvPr/>
        </p:nvCxnSpPr>
        <p:spPr>
          <a:xfrm>
            <a:off x="2756756" y="3333518"/>
            <a:ext cx="0" cy="217697"/>
          </a:xfrm>
          <a:prstGeom prst="straightConnector1">
            <a:avLst/>
          </a:prstGeom>
          <a:ln w="25400">
            <a:solidFill>
              <a:srgbClr val="0077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1928664" y="5423700"/>
            <a:ext cx="1656184" cy="914400"/>
          </a:xfrm>
          <a:prstGeom prst="rect">
            <a:avLst/>
          </a:prstGeom>
          <a:solidFill>
            <a:srgbClr val="0077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JAuswertung</a:t>
            </a:r>
          </a:p>
        </p:txBody>
      </p:sp>
      <p:cxnSp>
        <p:nvCxnSpPr>
          <p:cNvPr id="11" name="Gerade Verbindung mit Pfeil 10"/>
          <p:cNvCxnSpPr>
            <a:stCxn id="5" idx="2"/>
            <a:endCxn id="12" idx="0"/>
          </p:cNvCxnSpPr>
          <p:nvPr/>
        </p:nvCxnSpPr>
        <p:spPr>
          <a:xfrm>
            <a:off x="2756756" y="4465615"/>
            <a:ext cx="0" cy="301733"/>
          </a:xfrm>
          <a:prstGeom prst="straightConnector1">
            <a:avLst/>
          </a:prstGeom>
          <a:ln w="25400">
            <a:solidFill>
              <a:srgbClr val="0077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bgerundetes Rechteck 11"/>
          <p:cNvSpPr/>
          <p:nvPr/>
        </p:nvSpPr>
        <p:spPr>
          <a:xfrm>
            <a:off x="2108684" y="4767348"/>
            <a:ext cx="1296144" cy="360040"/>
          </a:xfrm>
          <a:prstGeom prst="roundRect">
            <a:avLst/>
          </a:prstGeom>
          <a:ln>
            <a:solidFill>
              <a:srgbClr val="0077BB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Netzwerk</a:t>
            </a:r>
          </a:p>
        </p:txBody>
      </p:sp>
      <p:cxnSp>
        <p:nvCxnSpPr>
          <p:cNvPr id="13" name="Gerade Verbindung mit Pfeil 12"/>
          <p:cNvCxnSpPr>
            <a:stCxn id="12" idx="2"/>
            <a:endCxn id="10" idx="0"/>
          </p:cNvCxnSpPr>
          <p:nvPr/>
        </p:nvCxnSpPr>
        <p:spPr>
          <a:xfrm>
            <a:off x="2756756" y="5127388"/>
            <a:ext cx="0" cy="296312"/>
          </a:xfrm>
          <a:prstGeom prst="straightConnector1">
            <a:avLst/>
          </a:prstGeom>
          <a:ln w="25400">
            <a:solidFill>
              <a:srgbClr val="0077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5547474" y="1782674"/>
            <a:ext cx="19442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Elektronische Zeitmessanlage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547474" y="2532064"/>
            <a:ext cx="3478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Durch ARES21 bereitgestellte Schnittstelle:</a:t>
            </a:r>
          </a:p>
          <a:p>
            <a:r>
              <a:rPr lang="de-DE"/>
              <a:t>RS232 (COM-Port</a:t>
            </a:r>
            <a:r>
              <a:rPr lang="de-DE" dirty="0"/>
              <a:t>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547474" y="3523667"/>
            <a:ext cx="285408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Automatische Ermittlung und Aufbereitung der Zeiten je Lauf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5547474" y="4591088"/>
            <a:ext cx="256475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Datenübertragung über ein Netzwerk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5547474" y="5542346"/>
            <a:ext cx="33330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Übernahme der Zeiten in den aktuellen Wettkampf</a:t>
            </a:r>
          </a:p>
        </p:txBody>
      </p:sp>
      <p:sp>
        <p:nvSpPr>
          <p:cNvPr id="24" name="Datumsplatzhalt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46D7-C1EA-4EF1-A081-F5A5738A012A}" type="datetime1">
              <a:rPr lang="de-DE" smtClean="0"/>
              <a:t>30.01.2022</a:t>
            </a:fld>
            <a:endParaRPr lang="de-DE"/>
          </a:p>
        </p:txBody>
      </p:sp>
      <p:sp>
        <p:nvSpPr>
          <p:cNvPr id="25" name="Fußzeilenplatzhalt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</a:p>
        </p:txBody>
      </p:sp>
      <p:sp>
        <p:nvSpPr>
          <p:cNvPr id="26" name="Foliennummernplatzhalt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23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Aufbauanleitung – Zeitmessanlage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Die elektronische Zeitmessanlage wird wie gewohnt aufgebaut </a:t>
            </a:r>
          </a:p>
          <a:p>
            <a:r>
              <a:rPr lang="de-DE" dirty="0"/>
              <a:t>Die RS232-Schnittstelle wird bereitgestellt; ggf. ist ein zusätzlicher Adapter notwendig.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64926-190C-46A1-94F6-363B8DFD5A21}" type="datetime1">
              <a:rPr lang="de-DE" smtClean="0"/>
              <a:t>30.01.2022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828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- AlphaServer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PC mit RS232-Schnittstelle (COM-Port) wird mit der Zeitmessanlage verbunden.</a:t>
            </a:r>
          </a:p>
          <a:p>
            <a:r>
              <a:rPr lang="de-DE" dirty="0"/>
              <a:t>Der COM-Port muss auf dem PC gemäß den Vorgaben der Zeitmessanlage konfiguriert werden.</a:t>
            </a:r>
          </a:p>
          <a:p>
            <a:r>
              <a:rPr lang="de-DE" dirty="0"/>
              <a:t>JAuswertung wird auf dem PC installiert.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D132-DF27-4806-BBAD-C59B1588EE80}" type="datetime1">
              <a:rPr lang="de-DE" smtClean="0"/>
              <a:t>30.01.2022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153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Aufbau – JAuswertung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PC wird mittels Netzwerk mit dem AlphaServer-PC verbunden.</a:t>
            </a:r>
          </a:p>
          <a:p>
            <a:r>
              <a:rPr lang="de-DE" dirty="0"/>
              <a:t>JAuswertung wird auf dem PC installiert.</a:t>
            </a:r>
          </a:p>
          <a:p>
            <a:r>
              <a:rPr lang="de-DE" dirty="0"/>
              <a:t>Anmerkung: JAuswertung und AlphaServer können auch auf dem gleichen Rechner installiert und betrieben werden. In diesem Fall ist keine Netzwerkverbindung notwendig.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47E83-2A63-447D-B9B4-3141F2FD14A2}" type="datetime1">
              <a:rPr lang="de-DE" smtClean="0"/>
              <a:t>30.01.2022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875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Starten von AlphaServer</a:t>
            </a:r>
          </a:p>
        </p:txBody>
      </p:sp>
      <p:pic>
        <p:nvPicPr>
          <p:cNvPr id="1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5500" y="1958181"/>
            <a:ext cx="571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4249-D550-4C17-96C9-18BE5F78FF0C}" type="datetime1">
              <a:rPr lang="de-DE" smtClean="0"/>
              <a:t>30.01.2022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998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Starten von AlphaServer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AlphaServer wird wie gewohnt gestartet. Unter aktuellen Windows-Systemen muss darauf geachtet werden, das Programm „Als Administrator“ </a:t>
            </a:r>
            <a:r>
              <a:rPr lang="de-DE" sz="2400"/>
              <a:t>zu starten.</a:t>
            </a:r>
            <a:endParaRPr lang="de-DE" sz="2400" dirty="0"/>
          </a:p>
          <a:p>
            <a:r>
              <a:rPr lang="de-DE" sz="2400" dirty="0"/>
              <a:t>Beim Start erscheint ein Dateidialog. In der hier ausgewählten Datei werden die Zeiten zwischengespeichert.</a:t>
            </a:r>
            <a:br>
              <a:rPr lang="de-DE" sz="2400" dirty="0"/>
            </a:br>
            <a:r>
              <a:rPr lang="de-DE" sz="2400" dirty="0"/>
              <a:t>Anmerkung: Für jeden Wettkampf sollte eine neue Datei erstellt werden.</a:t>
            </a:r>
          </a:p>
          <a:p>
            <a:r>
              <a:rPr lang="de-DE" sz="2400" dirty="0"/>
              <a:t>Über „Connect“ kann die Verbindung zur Zeitmessanlage hergestellt werden. Hier muss der mit ARES21 verbundene COM-Port ausgewählt werden.</a:t>
            </a:r>
          </a:p>
          <a:p>
            <a:r>
              <a:rPr lang="de-DE" sz="2400" dirty="0"/>
              <a:t>Anschließend funktioniert die Software vollautomatisch.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970FB-03B9-47E3-B8B9-D1D667F86FA7}" type="datetime1">
              <a:rPr lang="de-DE" smtClean="0"/>
              <a:t>30.01.2022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935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Verbinden von JAuswertung mit AlphaServer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 dem Menüpunkt Extras-&gt;Optionen muss der AlphaServer-PC angegeben werden.</a:t>
            </a:r>
            <a:br>
              <a:rPr lang="de-DE" dirty="0"/>
            </a:br>
            <a:r>
              <a:rPr lang="de-DE" dirty="0"/>
              <a:t>Anmerkung: Laufen JAuswertung und AlphaServer auf dem gleichen Rechner kann hier „127.0.0.1“ eingegeben werden.</a:t>
            </a:r>
          </a:p>
          <a:p>
            <a:r>
              <a:rPr lang="de-DE" dirty="0"/>
              <a:t>Anschließend kann über den Menüpunkt Bearbeiten -&gt; „Elektronische Zeitnahme“ die Verbindung hergestellt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666DB-445F-4CE9-8071-AEA9A1CD82CC}" type="datetime1">
              <a:rPr lang="de-DE" smtClean="0"/>
              <a:t>30.01.2022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179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Zeitenübernahme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67" y="1946026"/>
            <a:ext cx="8440865" cy="4410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13D1-DA3C-47ED-94CF-F56EF76CE254}" type="datetime1">
              <a:rPr lang="de-DE" smtClean="0"/>
              <a:t>30.01.2022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JAuswertung - http://www.dennismueller.de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0876F-90B3-4061-BC12-CB6B51B39D72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17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460</Words>
  <Application>Microsoft Office PowerPoint</Application>
  <PresentationFormat>A4-Papier (210 x 297 mm)</PresentationFormat>
  <Paragraphs>71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AlphaServer Verbindung mit ARES21*</vt:lpstr>
      <vt:lpstr>Schematischer Aufbau</vt:lpstr>
      <vt:lpstr>Aufbauanleitung – Zeitmessanlage</vt:lpstr>
      <vt:lpstr>Aufbau - AlphaServer</vt:lpstr>
      <vt:lpstr>Aufbau – JAuswertung</vt:lpstr>
      <vt:lpstr>Starten von AlphaServer</vt:lpstr>
      <vt:lpstr>Starten von AlphaServer</vt:lpstr>
      <vt:lpstr>Verbinden von JAuswertung mit AlphaServer</vt:lpstr>
      <vt:lpstr>Zeitenübernahme</vt:lpstr>
      <vt:lpstr>Zeitenübernahme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Meldung von Mannschaftsmitgliedern (für Ausrichter - Teil 1)</dc:title>
  <dc:creator>Dennis Fabri</dc:creator>
  <cp:lastModifiedBy>Dennis Fabri</cp:lastModifiedBy>
  <cp:revision>22</cp:revision>
  <dcterms:created xsi:type="dcterms:W3CDTF">2014-08-07T06:24:15Z</dcterms:created>
  <dcterms:modified xsi:type="dcterms:W3CDTF">2022-01-30T19:21:55Z</dcterms:modified>
</cp:coreProperties>
</file>