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5B9-AA52-4B91-8795-9823D5A0958F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EE12-7BF1-4827-99C6-ACFE21035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31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5B9-AA52-4B91-8795-9823D5A0958F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EE12-7BF1-4827-99C6-ACFE21035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63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5B9-AA52-4B91-8795-9823D5A0958F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EE12-7BF1-4827-99C6-ACFE21035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23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5B9-AA52-4B91-8795-9823D5A0958F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EE12-7BF1-4827-99C6-ACFE21035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38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5B9-AA52-4B91-8795-9823D5A0958F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EE12-7BF1-4827-99C6-ACFE21035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7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5B9-AA52-4B91-8795-9823D5A0958F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EE12-7BF1-4827-99C6-ACFE21035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28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5B9-AA52-4B91-8795-9823D5A0958F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EE12-7BF1-4827-99C6-ACFE21035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93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5B9-AA52-4B91-8795-9823D5A0958F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EE12-7BF1-4827-99C6-ACFE21035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83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5B9-AA52-4B91-8795-9823D5A0958F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EE12-7BF1-4827-99C6-ACFE21035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96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5B9-AA52-4B91-8795-9823D5A0958F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EE12-7BF1-4827-99C6-ACFE21035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52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5B9-AA52-4B91-8795-9823D5A0958F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EE12-7BF1-4827-99C6-ACFE21035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1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835B9-AA52-4B91-8795-9823D5A0958F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6EE12-7BF1-4827-99C6-ACFE21035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64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8777" y="506029"/>
            <a:ext cx="11958221" cy="241209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Advanced Computer Architecture </a:t>
            </a:r>
            <a:br>
              <a:rPr lang="en-US" altLang="ko-KR" dirty="0"/>
            </a:br>
            <a:r>
              <a:rPr lang="en-US" altLang="ko-KR" dirty="0"/>
              <a:t>&amp; </a:t>
            </a:r>
            <a:br>
              <a:rPr lang="en-US" altLang="ko-KR" dirty="0"/>
            </a:br>
            <a:r>
              <a:rPr lang="en-US" altLang="ko-KR" dirty="0"/>
              <a:t>Advanced Microprocessor System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28999"/>
            <a:ext cx="9144000" cy="3429001"/>
          </a:xfrm>
        </p:spPr>
        <p:txBody>
          <a:bodyPr>
            <a:normAutofit/>
          </a:bodyPr>
          <a:lstStyle/>
          <a:p>
            <a:r>
              <a:rPr lang="en-US" altLang="ko-KR" dirty="0"/>
              <a:t>Name: </a:t>
            </a:r>
          </a:p>
          <a:p>
            <a:r>
              <a:rPr lang="en-US" altLang="ko-KR" dirty="0"/>
              <a:t>Index #: 20121748</a:t>
            </a:r>
          </a:p>
          <a:p>
            <a:r>
              <a:rPr lang="en-US" altLang="ko-KR" dirty="0"/>
              <a:t>Session: Morning/Evening</a:t>
            </a:r>
          </a:p>
          <a:p>
            <a:endParaRPr lang="en-US" altLang="ko-KR" dirty="0"/>
          </a:p>
          <a:p>
            <a:r>
              <a:rPr lang="en-US" altLang="ko-KR" b="1" dirty="0"/>
              <a:t>LAB #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Up</a:t>
            </a:r>
            <a:r>
              <a:rPr lang="ko-KR" altLang="en-US" b="1" dirty="0">
                <a:solidFill>
                  <a:srgbClr val="3333CC"/>
                </a:solidFill>
              </a:rPr>
              <a:t>-</a:t>
            </a:r>
            <a:r>
              <a:rPr lang="ko-KR" altLang="en-US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down counter with </a:t>
            </a:r>
            <a:r>
              <a:rPr lang="en-US" altLang="ko-KR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S</a:t>
            </a:r>
            <a:r>
              <a:rPr lang="ko-KR" altLang="en-US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ync Reset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7983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847" y="513006"/>
            <a:ext cx="5153558" cy="520747"/>
          </a:xfrm>
        </p:spPr>
        <p:txBody>
          <a:bodyPr>
            <a:normAutofit fontScale="90000"/>
          </a:bodyPr>
          <a:lstStyle/>
          <a:p>
            <a:r>
              <a:rPr lang="ko-KR" altLang="en-US" sz="2400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Up</a:t>
            </a:r>
            <a:r>
              <a:rPr lang="ko-KR" altLang="en-US" sz="2400" b="1" dirty="0">
                <a:solidFill>
                  <a:srgbClr val="3333CC"/>
                </a:solidFill>
              </a:rPr>
              <a:t>-</a:t>
            </a:r>
            <a:r>
              <a:rPr lang="ko-KR" altLang="en-US" sz="2400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down </a:t>
            </a:r>
            <a:r>
              <a:rPr lang="en-US" altLang="ko-KR" sz="2400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C</a:t>
            </a:r>
            <a:r>
              <a:rPr lang="ko-KR" altLang="en-US" sz="2400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ounter with </a:t>
            </a:r>
            <a:r>
              <a:rPr lang="en-US" altLang="ko-KR" sz="2400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S</a:t>
            </a:r>
            <a:r>
              <a:rPr lang="ko-KR" altLang="en-US" sz="2400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ync Reset </a:t>
            </a:r>
            <a:endParaRPr lang="ko-KR" altLang="en-US" sz="2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095896" y="1970119"/>
            <a:ext cx="3660374" cy="3524595"/>
            <a:chOff x="1693863" y="2179638"/>
            <a:chExt cx="4322759" cy="4449762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357438" y="2179638"/>
              <a:ext cx="2830512" cy="4424362"/>
            </a:xfrm>
            <a:prstGeom prst="rect">
              <a:avLst/>
            </a:prstGeom>
            <a:solidFill>
              <a:srgbClr val="E6E6E6"/>
            </a:solidFill>
            <a:ln w="9491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ko-KR" altLang="en-US" sz="1100">
                <a:ea typeface="굴림" panose="020B0600000101010101" pitchFamily="50" charset="-127"/>
              </a:endParaRPr>
            </a:p>
          </p:txBody>
        </p:sp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5988" y="2717800"/>
              <a:ext cx="1039812" cy="76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3178178" y="2357438"/>
              <a:ext cx="1498601" cy="792162"/>
              <a:chOff x="2002" y="1485"/>
              <a:chExt cx="944" cy="499"/>
            </a:xfrm>
          </p:grpSpPr>
          <p:sp>
            <p:nvSpPr>
              <p:cNvPr id="54" name="Rectangle 10"/>
              <p:cNvSpPr>
                <a:spLocks noChangeArrowheads="1"/>
              </p:cNvSpPr>
              <p:nvPr/>
            </p:nvSpPr>
            <p:spPr bwMode="auto">
              <a:xfrm>
                <a:off x="2027" y="1485"/>
                <a:ext cx="913" cy="499"/>
              </a:xfrm>
              <a:prstGeom prst="rect">
                <a:avLst/>
              </a:prstGeom>
              <a:solidFill>
                <a:srgbClr val="FFFFFF"/>
              </a:solidFill>
              <a:ln w="2540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 eaLnBrk="0" latinLnBrk="0" hangingPunct="0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ko-KR" altLang="en-US" sz="2000" dirty="0">
                    <a:solidFill>
                      <a:srgbClr val="000000"/>
                    </a:solidFill>
                    <a:latin typeface="Tahoma" panose="020B0604030504040204" pitchFamily="34" charset="0"/>
                    <a:ea typeface="휴먼모음T" panose="02030504000101010101" pitchFamily="18" charset="-127"/>
                  </a:rPr>
                  <a:t>DFF0</a:t>
                </a: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/>
            </p:nvSpPr>
            <p:spPr bwMode="auto">
              <a:xfrm>
                <a:off x="2034" y="1485"/>
                <a:ext cx="166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ko-KR"/>
                </a:defPPr>
                <a:lvl1pPr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eaLnBrk="0" latinLnBrk="0" hangingPunct="0">
                  <a:spcBef>
                    <a:spcPct val="0"/>
                  </a:spcBef>
                </a:pPr>
                <a:r>
                  <a:rPr lang="ko-KR" altLang="en-US" sz="1050">
                    <a:solidFill>
                      <a:srgbClr val="00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d</a:t>
                </a:r>
              </a:p>
            </p:txBody>
          </p:sp>
          <p:sp>
            <p:nvSpPr>
              <p:cNvPr id="56" name="Rectangle 12"/>
              <p:cNvSpPr>
                <a:spLocks noChangeArrowheads="1"/>
              </p:cNvSpPr>
              <p:nvPr/>
            </p:nvSpPr>
            <p:spPr bwMode="auto">
              <a:xfrm>
                <a:off x="2778" y="1654"/>
                <a:ext cx="168" cy="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ko-KR"/>
                </a:defPPr>
                <a:lvl1pPr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eaLnBrk="0" latinLnBrk="0" hangingPunct="0">
                  <a:spcBef>
                    <a:spcPct val="0"/>
                  </a:spcBef>
                </a:pPr>
                <a:r>
                  <a:rPr lang="ko-KR" altLang="en-US" sz="1050">
                    <a:solidFill>
                      <a:srgbClr val="00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q</a:t>
                </a:r>
              </a:p>
            </p:txBody>
          </p:sp>
          <p:sp>
            <p:nvSpPr>
              <p:cNvPr id="57" name="Rectangle 13"/>
              <p:cNvSpPr>
                <a:spLocks noChangeArrowheads="1"/>
              </p:cNvSpPr>
              <p:nvPr/>
            </p:nvSpPr>
            <p:spPr bwMode="auto">
              <a:xfrm>
                <a:off x="2002" y="1650"/>
                <a:ext cx="223" cy="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ko-KR"/>
                </a:defPPr>
                <a:lvl1pPr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eaLnBrk="0" latinLnBrk="0" hangingPunct="0">
                  <a:spcBef>
                    <a:spcPct val="0"/>
                  </a:spcBef>
                </a:pPr>
                <a:r>
                  <a:rPr lang="ko-KR" altLang="en-US" sz="1050">
                    <a:solidFill>
                      <a:srgbClr val="00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clk</a:t>
                </a:r>
              </a:p>
            </p:txBody>
          </p:sp>
          <p:sp>
            <p:nvSpPr>
              <p:cNvPr id="58" name="Rectangle 14"/>
              <p:cNvSpPr>
                <a:spLocks noChangeArrowheads="1"/>
              </p:cNvSpPr>
              <p:nvPr/>
            </p:nvSpPr>
            <p:spPr bwMode="auto">
              <a:xfrm>
                <a:off x="2002" y="1820"/>
                <a:ext cx="311" cy="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ko-KR"/>
                </a:defPPr>
                <a:lvl1pPr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eaLnBrk="0" latinLnBrk="0" hangingPunct="0">
                  <a:spcBef>
                    <a:spcPct val="0"/>
                  </a:spcBef>
                </a:pPr>
                <a:r>
                  <a:rPr lang="ko-KR" altLang="en-US" sz="1050">
                    <a:solidFill>
                      <a:srgbClr val="00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reset</a:t>
                </a:r>
              </a:p>
            </p:txBody>
          </p:sp>
        </p:grpSp>
        <p:pic>
          <p:nvPicPr>
            <p:cNvPr id="9" name="Picture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5988" y="2982913"/>
              <a:ext cx="1039812" cy="74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3714750"/>
              <a:ext cx="531813" cy="74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1" name="Group 20"/>
            <p:cNvGrpSpPr>
              <a:grpSpLocks/>
            </p:cNvGrpSpPr>
            <p:nvPr/>
          </p:nvGrpSpPr>
          <p:grpSpPr bwMode="auto">
            <a:xfrm>
              <a:off x="3178178" y="3357563"/>
              <a:ext cx="1498601" cy="788987"/>
              <a:chOff x="2002" y="2115"/>
              <a:chExt cx="944" cy="497"/>
            </a:xfrm>
          </p:grpSpPr>
          <p:sp>
            <p:nvSpPr>
              <p:cNvPr id="49" name="Rectangle 21"/>
              <p:cNvSpPr>
                <a:spLocks noChangeArrowheads="1"/>
              </p:cNvSpPr>
              <p:nvPr/>
            </p:nvSpPr>
            <p:spPr bwMode="auto">
              <a:xfrm>
                <a:off x="2027" y="2115"/>
                <a:ext cx="913" cy="497"/>
              </a:xfrm>
              <a:prstGeom prst="rect">
                <a:avLst/>
              </a:prstGeom>
              <a:solidFill>
                <a:srgbClr val="FFFFFF"/>
              </a:solidFill>
              <a:ln w="2540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 eaLnBrk="0" latinLnBrk="0" hangingPunct="0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ko-KR" altLang="en-US" sz="2000" dirty="0">
                    <a:solidFill>
                      <a:srgbClr val="000000"/>
                    </a:solidFill>
                    <a:latin typeface="Tahoma" panose="020B0604030504040204" pitchFamily="34" charset="0"/>
                    <a:ea typeface="휴먼모음T" panose="02030504000101010101" pitchFamily="18" charset="-127"/>
                  </a:rPr>
                  <a:t>DFF1</a:t>
                </a:r>
              </a:p>
            </p:txBody>
          </p:sp>
          <p:sp>
            <p:nvSpPr>
              <p:cNvPr id="50" name="Rectangle 22"/>
              <p:cNvSpPr>
                <a:spLocks noChangeArrowheads="1"/>
              </p:cNvSpPr>
              <p:nvPr/>
            </p:nvSpPr>
            <p:spPr bwMode="auto">
              <a:xfrm>
                <a:off x="2034" y="2115"/>
                <a:ext cx="166" cy="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ko-KR"/>
                </a:defPPr>
                <a:lvl1pPr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eaLnBrk="0" latinLnBrk="0" hangingPunct="0">
                  <a:spcBef>
                    <a:spcPct val="0"/>
                  </a:spcBef>
                </a:pPr>
                <a:r>
                  <a:rPr lang="ko-KR" altLang="en-US" sz="1050">
                    <a:solidFill>
                      <a:srgbClr val="00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d</a:t>
                </a:r>
              </a:p>
            </p:txBody>
          </p:sp>
          <p:sp>
            <p:nvSpPr>
              <p:cNvPr id="51" name="Rectangle 23"/>
              <p:cNvSpPr>
                <a:spLocks noChangeArrowheads="1"/>
              </p:cNvSpPr>
              <p:nvPr/>
            </p:nvSpPr>
            <p:spPr bwMode="auto">
              <a:xfrm>
                <a:off x="2778" y="2283"/>
                <a:ext cx="168" cy="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ko-KR"/>
                </a:defPPr>
                <a:lvl1pPr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eaLnBrk="0" latinLnBrk="0" hangingPunct="0">
                  <a:spcBef>
                    <a:spcPct val="0"/>
                  </a:spcBef>
                </a:pPr>
                <a:r>
                  <a:rPr lang="ko-KR" altLang="en-US" sz="1050">
                    <a:solidFill>
                      <a:srgbClr val="00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q</a:t>
                </a:r>
              </a:p>
            </p:txBody>
          </p:sp>
          <p:sp>
            <p:nvSpPr>
              <p:cNvPr id="52" name="Rectangle 24"/>
              <p:cNvSpPr>
                <a:spLocks noChangeArrowheads="1"/>
              </p:cNvSpPr>
              <p:nvPr/>
            </p:nvSpPr>
            <p:spPr bwMode="auto">
              <a:xfrm>
                <a:off x="2002" y="2277"/>
                <a:ext cx="223" cy="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ko-KR"/>
                </a:defPPr>
                <a:lvl1pPr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eaLnBrk="0" latinLnBrk="0" hangingPunct="0">
                  <a:spcBef>
                    <a:spcPct val="0"/>
                  </a:spcBef>
                </a:pPr>
                <a:r>
                  <a:rPr lang="ko-KR" altLang="en-US" sz="1050">
                    <a:solidFill>
                      <a:srgbClr val="00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clk</a:t>
                </a:r>
              </a:p>
            </p:txBody>
          </p:sp>
          <p:sp>
            <p:nvSpPr>
              <p:cNvPr id="53" name="Rectangle 25"/>
              <p:cNvSpPr>
                <a:spLocks noChangeArrowheads="1"/>
              </p:cNvSpPr>
              <p:nvPr/>
            </p:nvSpPr>
            <p:spPr bwMode="auto">
              <a:xfrm>
                <a:off x="2002" y="2447"/>
                <a:ext cx="311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ko-KR"/>
                </a:defPPr>
                <a:lvl1pPr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eaLnBrk="0" latinLnBrk="0" hangingPunct="0">
                  <a:spcBef>
                    <a:spcPct val="0"/>
                  </a:spcBef>
                </a:pPr>
                <a:r>
                  <a:rPr lang="ko-KR" altLang="en-US" sz="1050">
                    <a:solidFill>
                      <a:srgbClr val="00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reset</a:t>
                </a:r>
              </a:p>
            </p:txBody>
          </p:sp>
        </p:grpSp>
        <p:pic>
          <p:nvPicPr>
            <p:cNvPr id="12" name="Picture 2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7938" y="3978275"/>
              <a:ext cx="677862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3" name="Group 27"/>
            <p:cNvGrpSpPr>
              <a:grpSpLocks/>
            </p:cNvGrpSpPr>
            <p:nvPr/>
          </p:nvGrpSpPr>
          <p:grpSpPr bwMode="auto">
            <a:xfrm>
              <a:off x="3211511" y="4402138"/>
              <a:ext cx="2805111" cy="793750"/>
              <a:chOff x="2023" y="2773"/>
              <a:chExt cx="1767" cy="500"/>
            </a:xfrm>
          </p:grpSpPr>
          <p:sp>
            <p:nvSpPr>
              <p:cNvPr id="43" name="Rectangle 28"/>
              <p:cNvSpPr>
                <a:spLocks noChangeArrowheads="1"/>
              </p:cNvSpPr>
              <p:nvPr/>
            </p:nvSpPr>
            <p:spPr bwMode="auto">
              <a:xfrm>
                <a:off x="2045" y="2773"/>
                <a:ext cx="913" cy="500"/>
              </a:xfrm>
              <a:prstGeom prst="rect">
                <a:avLst/>
              </a:prstGeom>
              <a:solidFill>
                <a:srgbClr val="FFFFFF"/>
              </a:solidFill>
              <a:ln w="2540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 eaLnBrk="0" latinLnBrk="0" hangingPunct="0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ko-KR" altLang="en-US" sz="2000">
                    <a:solidFill>
                      <a:srgbClr val="000000"/>
                    </a:solidFill>
                    <a:latin typeface="Tahoma" panose="020B0604030504040204" pitchFamily="34" charset="0"/>
                    <a:ea typeface="휴먼모음T" panose="02030504000101010101" pitchFamily="18" charset="-127"/>
                  </a:rPr>
                  <a:t>DFF2</a:t>
                </a:r>
              </a:p>
            </p:txBody>
          </p:sp>
          <p:sp>
            <p:nvSpPr>
              <p:cNvPr id="44" name="Rectangle 29"/>
              <p:cNvSpPr>
                <a:spLocks noChangeArrowheads="1"/>
              </p:cNvSpPr>
              <p:nvPr/>
            </p:nvSpPr>
            <p:spPr bwMode="auto">
              <a:xfrm>
                <a:off x="2054" y="2773"/>
                <a:ext cx="166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ko-KR"/>
                </a:defPPr>
                <a:lvl1pPr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eaLnBrk="0" latinLnBrk="0" hangingPunct="0">
                  <a:spcBef>
                    <a:spcPct val="0"/>
                  </a:spcBef>
                </a:pPr>
                <a:r>
                  <a:rPr lang="ko-KR" altLang="en-US" sz="1050">
                    <a:solidFill>
                      <a:srgbClr val="00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d</a:t>
                </a:r>
              </a:p>
            </p:txBody>
          </p:sp>
          <p:sp>
            <p:nvSpPr>
              <p:cNvPr id="45" name="Rectangle 30"/>
              <p:cNvSpPr>
                <a:spLocks noChangeArrowheads="1"/>
              </p:cNvSpPr>
              <p:nvPr/>
            </p:nvSpPr>
            <p:spPr bwMode="auto">
              <a:xfrm>
                <a:off x="2798" y="2942"/>
                <a:ext cx="167" cy="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ko-KR"/>
                </a:defPPr>
                <a:lvl1pPr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eaLnBrk="0" latinLnBrk="0" hangingPunct="0">
                  <a:spcBef>
                    <a:spcPct val="0"/>
                  </a:spcBef>
                </a:pPr>
                <a:r>
                  <a:rPr lang="ko-KR" altLang="en-US" sz="1050">
                    <a:solidFill>
                      <a:srgbClr val="00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q</a:t>
                </a:r>
              </a:p>
            </p:txBody>
          </p:sp>
          <p:sp>
            <p:nvSpPr>
              <p:cNvPr id="46" name="Rectangle 31"/>
              <p:cNvSpPr>
                <a:spLocks noChangeArrowheads="1"/>
              </p:cNvSpPr>
              <p:nvPr/>
            </p:nvSpPr>
            <p:spPr bwMode="auto">
              <a:xfrm>
                <a:off x="2023" y="2938"/>
                <a:ext cx="222" cy="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ko-KR"/>
                </a:defPPr>
                <a:lvl1pPr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eaLnBrk="0" latinLnBrk="0" hangingPunct="0">
                  <a:spcBef>
                    <a:spcPct val="0"/>
                  </a:spcBef>
                </a:pPr>
                <a:r>
                  <a:rPr lang="ko-KR" altLang="en-US" sz="1050">
                    <a:solidFill>
                      <a:srgbClr val="00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clk</a:t>
                </a:r>
              </a:p>
            </p:txBody>
          </p:sp>
          <p:sp>
            <p:nvSpPr>
              <p:cNvPr id="47" name="Rectangle 32"/>
              <p:cNvSpPr>
                <a:spLocks noChangeArrowheads="1"/>
              </p:cNvSpPr>
              <p:nvPr/>
            </p:nvSpPr>
            <p:spPr bwMode="auto">
              <a:xfrm>
                <a:off x="2023" y="3106"/>
                <a:ext cx="308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ko-KR"/>
                </a:defPPr>
                <a:lvl1pPr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eaLnBrk="0" latinLnBrk="0" hangingPunct="0">
                  <a:spcBef>
                    <a:spcPct val="0"/>
                  </a:spcBef>
                </a:pPr>
                <a:r>
                  <a:rPr lang="ko-KR" altLang="en-US" sz="1050">
                    <a:solidFill>
                      <a:srgbClr val="00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reset</a:t>
                </a:r>
              </a:p>
            </p:txBody>
          </p:sp>
          <p:sp>
            <p:nvSpPr>
              <p:cNvPr id="48" name="Rectangle 36"/>
              <p:cNvSpPr>
                <a:spLocks noChangeArrowheads="1"/>
              </p:cNvSpPr>
              <p:nvPr/>
            </p:nvSpPr>
            <p:spPr bwMode="auto">
              <a:xfrm>
                <a:off x="3425" y="2953"/>
                <a:ext cx="365" cy="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ko-KR"/>
                </a:defPPr>
                <a:lvl1pPr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eaLnBrk="0" latinLnBrk="0" hangingPunct="0">
                  <a:spcBef>
                    <a:spcPct val="0"/>
                  </a:spcBef>
                </a:pPr>
                <a:r>
                  <a:rPr lang="ko-KR" altLang="en-US" sz="1050">
                    <a:solidFill>
                      <a:srgbClr val="00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q</a:t>
                </a:r>
                <a:r>
                  <a:rPr lang="ko-KR" altLang="en-US" sz="1050">
                    <a:solidFill>
                      <a:srgbClr val="000000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[</a:t>
                </a:r>
                <a:r>
                  <a:rPr lang="ko-KR" altLang="en-US" sz="1050">
                    <a:solidFill>
                      <a:srgbClr val="00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2</a:t>
                </a:r>
                <a:r>
                  <a:rPr lang="ko-KR" altLang="en-US" sz="1050">
                    <a:solidFill>
                      <a:srgbClr val="000000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:</a:t>
                </a:r>
                <a:r>
                  <a:rPr lang="ko-KR" altLang="en-US" sz="1050">
                    <a:solidFill>
                      <a:srgbClr val="00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0</a:t>
                </a:r>
                <a:r>
                  <a:rPr lang="ko-KR" altLang="en-US" sz="1050">
                    <a:solidFill>
                      <a:srgbClr val="000000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]</a:t>
                </a:r>
              </a:p>
            </p:txBody>
          </p:sp>
        </p:grpSp>
        <p:sp>
          <p:nvSpPr>
            <p:cNvPr id="14" name="Line 37"/>
            <p:cNvSpPr>
              <a:spLocks noChangeShapeType="1"/>
            </p:cNvSpPr>
            <p:nvPr/>
          </p:nvSpPr>
          <p:spPr bwMode="auto">
            <a:xfrm flipH="1" flipV="1">
              <a:off x="2689225" y="2760663"/>
              <a:ext cx="7938" cy="2063750"/>
            </a:xfrm>
            <a:prstGeom prst="line">
              <a:avLst/>
            </a:prstGeom>
            <a:noFill/>
            <a:ln w="12674" cmpd="sng" algn="ctr">
              <a:solidFill>
                <a:srgbClr val="000000"/>
              </a:solidFill>
              <a:round/>
              <a:headEnd/>
              <a:tailEnd/>
            </a:ln>
            <a:effectLst>
              <a:outerShdw blurRad="39998" dist="19988" dir="5400000" algn="ctr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ko-KR" altLang="en-US" sz="1100">
                <a:ea typeface="굴림" panose="020B0600000101010101" pitchFamily="50" charset="-127"/>
              </a:endParaRPr>
            </a:p>
          </p:txBody>
        </p:sp>
        <p:sp>
          <p:nvSpPr>
            <p:cNvPr id="15" name="Line 38"/>
            <p:cNvSpPr>
              <a:spLocks noChangeShapeType="1"/>
            </p:cNvSpPr>
            <p:nvPr/>
          </p:nvSpPr>
          <p:spPr bwMode="auto">
            <a:xfrm flipV="1">
              <a:off x="2557463" y="3028950"/>
              <a:ext cx="0" cy="2055813"/>
            </a:xfrm>
            <a:prstGeom prst="line">
              <a:avLst/>
            </a:prstGeom>
            <a:noFill/>
            <a:ln w="12674" cmpd="sng" algn="ctr">
              <a:solidFill>
                <a:srgbClr val="000000"/>
              </a:solidFill>
              <a:round/>
              <a:headEnd/>
              <a:tailEnd/>
            </a:ln>
            <a:effectLst>
              <a:outerShdw blurRad="39998" dist="19988" dir="5400000" algn="ctr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ko-KR" altLang="en-US" sz="1100">
                <a:ea typeface="굴림" panose="020B0600000101010101" pitchFamily="50" charset="-127"/>
              </a:endParaRPr>
            </a:p>
          </p:txBody>
        </p:sp>
        <p:sp>
          <p:nvSpPr>
            <p:cNvPr id="16" name="Line 39"/>
            <p:cNvSpPr>
              <a:spLocks noChangeShapeType="1"/>
            </p:cNvSpPr>
            <p:nvPr/>
          </p:nvSpPr>
          <p:spPr bwMode="auto">
            <a:xfrm>
              <a:off x="4662488" y="2774950"/>
              <a:ext cx="242887" cy="0"/>
            </a:xfrm>
            <a:prstGeom prst="line">
              <a:avLst/>
            </a:prstGeom>
            <a:noFill/>
            <a:ln w="12674" cmpd="sng" algn="ctr">
              <a:solidFill>
                <a:srgbClr val="000000"/>
              </a:solidFill>
              <a:round/>
              <a:headEnd/>
              <a:tailEnd/>
            </a:ln>
            <a:effectLst>
              <a:outerShdw blurRad="39998" dist="19988" dir="5400000" algn="ctr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ko-KR" altLang="en-US" sz="1100">
                <a:ea typeface="굴림" panose="020B0600000101010101" pitchFamily="50" charset="-127"/>
              </a:endParaRPr>
            </a:p>
          </p:txBody>
        </p:sp>
        <p:sp>
          <p:nvSpPr>
            <p:cNvPr id="17" name="Line 40"/>
            <p:cNvSpPr>
              <a:spLocks noChangeShapeType="1"/>
            </p:cNvSpPr>
            <p:nvPr/>
          </p:nvSpPr>
          <p:spPr bwMode="auto">
            <a:xfrm>
              <a:off x="4678363" y="3778250"/>
              <a:ext cx="246062" cy="0"/>
            </a:xfrm>
            <a:prstGeom prst="line">
              <a:avLst/>
            </a:prstGeom>
            <a:noFill/>
            <a:ln w="12674" cmpd="sng" algn="ctr">
              <a:solidFill>
                <a:srgbClr val="000000"/>
              </a:solidFill>
              <a:round/>
              <a:headEnd/>
              <a:tailEnd/>
            </a:ln>
            <a:effectLst>
              <a:outerShdw blurRad="39998" dist="19988" dir="5400000" algn="ctr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ko-KR" altLang="en-US" sz="1100">
                <a:ea typeface="굴림" panose="020B0600000101010101" pitchFamily="50" charset="-127"/>
              </a:endParaRPr>
            </a:p>
          </p:txBody>
        </p:sp>
        <p:sp>
          <p:nvSpPr>
            <p:cNvPr id="18" name="Line 41"/>
            <p:cNvSpPr>
              <a:spLocks noChangeShapeType="1"/>
            </p:cNvSpPr>
            <p:nvPr/>
          </p:nvSpPr>
          <p:spPr bwMode="auto">
            <a:xfrm flipV="1">
              <a:off x="4919663" y="2774950"/>
              <a:ext cx="0" cy="1017588"/>
            </a:xfrm>
            <a:prstGeom prst="line">
              <a:avLst/>
            </a:prstGeom>
            <a:noFill/>
            <a:ln w="12674" cmpd="sng" algn="ctr">
              <a:solidFill>
                <a:srgbClr val="000000"/>
              </a:solidFill>
              <a:round/>
              <a:headEnd/>
              <a:tailEnd/>
            </a:ln>
            <a:effectLst>
              <a:outerShdw blurRad="39998" dist="19988" dir="5400000" algn="ctr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ko-KR" altLang="en-US" sz="1100">
                <a:ea typeface="굴림" panose="020B0600000101010101" pitchFamily="50" charset="-127"/>
              </a:endParaRPr>
            </a:p>
          </p:txBody>
        </p:sp>
        <p:sp>
          <p:nvSpPr>
            <p:cNvPr id="19" name="Line 42"/>
            <p:cNvSpPr>
              <a:spLocks noChangeShapeType="1"/>
            </p:cNvSpPr>
            <p:nvPr/>
          </p:nvSpPr>
          <p:spPr bwMode="auto">
            <a:xfrm flipV="1">
              <a:off x="4919663" y="3786188"/>
              <a:ext cx="0" cy="1993900"/>
            </a:xfrm>
            <a:prstGeom prst="line">
              <a:avLst/>
            </a:prstGeom>
            <a:noFill/>
            <a:ln w="12674" cmpd="sng" algn="ctr">
              <a:solidFill>
                <a:srgbClr val="000000"/>
              </a:solidFill>
              <a:round/>
              <a:headEnd/>
              <a:tailEnd/>
            </a:ln>
            <a:effectLst>
              <a:outerShdw blurRad="39998" dist="19988" dir="5400000" algn="ctr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ko-KR" altLang="en-US" sz="1100">
                <a:ea typeface="굴림" panose="020B0600000101010101" pitchFamily="50" charset="-127"/>
              </a:endParaRPr>
            </a:p>
          </p:txBody>
        </p:sp>
        <p:sp>
          <p:nvSpPr>
            <p:cNvPr id="20" name="Rectangle 43"/>
            <p:cNvSpPr>
              <a:spLocks noChangeArrowheads="1"/>
            </p:cNvSpPr>
            <p:nvPr/>
          </p:nvSpPr>
          <p:spPr bwMode="auto">
            <a:xfrm>
              <a:off x="2632075" y="2674938"/>
              <a:ext cx="119063" cy="171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latinLnBrk="0" hangingPunct="0">
                <a:spcBef>
                  <a:spcPct val="0"/>
                </a:spcBef>
              </a:pPr>
              <a:r>
                <a:rPr lang="ko-KR" altLang="en-US" sz="400">
                  <a:solidFill>
                    <a:srgbClr val="000000"/>
                  </a:solidFill>
                  <a:latin typeface="Tahoma" panose="020B0604030504040204" pitchFamily="34" charset="0"/>
                  <a:ea typeface="휴먼모음T" panose="02030504000101010101" pitchFamily="18" charset="-127"/>
                </a:rPr>
                <a:t>●</a:t>
              </a:r>
            </a:p>
          </p:txBody>
        </p:sp>
        <p:sp>
          <p:nvSpPr>
            <p:cNvPr id="21" name="Rectangle 44"/>
            <p:cNvSpPr>
              <a:spLocks noChangeArrowheads="1"/>
            </p:cNvSpPr>
            <p:nvPr/>
          </p:nvSpPr>
          <p:spPr bwMode="auto">
            <a:xfrm>
              <a:off x="2497138" y="2936875"/>
              <a:ext cx="117475" cy="169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latinLnBrk="0" hangingPunct="0">
                <a:spcBef>
                  <a:spcPct val="0"/>
                </a:spcBef>
              </a:pPr>
              <a:r>
                <a:rPr lang="ko-KR" altLang="en-US" sz="400">
                  <a:solidFill>
                    <a:srgbClr val="000000"/>
                  </a:solidFill>
                  <a:latin typeface="Tahoma" panose="020B0604030504040204" pitchFamily="34" charset="0"/>
                  <a:ea typeface="휴먼모음T" panose="02030504000101010101" pitchFamily="18" charset="-127"/>
                </a:rPr>
                <a:t>●</a:t>
              </a:r>
            </a:p>
          </p:txBody>
        </p:sp>
        <p:sp>
          <p:nvSpPr>
            <p:cNvPr id="22" name="Rectangle 45"/>
            <p:cNvSpPr>
              <a:spLocks noChangeArrowheads="1"/>
            </p:cNvSpPr>
            <p:nvPr/>
          </p:nvSpPr>
          <p:spPr bwMode="auto">
            <a:xfrm>
              <a:off x="2632075" y="3671888"/>
              <a:ext cx="119063" cy="169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latinLnBrk="0" hangingPunct="0">
                <a:spcBef>
                  <a:spcPct val="0"/>
                </a:spcBef>
              </a:pPr>
              <a:r>
                <a:rPr lang="ko-KR" altLang="en-US" sz="400">
                  <a:solidFill>
                    <a:srgbClr val="000000"/>
                  </a:solidFill>
                  <a:latin typeface="Tahoma" panose="020B0604030504040204" pitchFamily="34" charset="0"/>
                  <a:ea typeface="휴먼모음T" panose="02030504000101010101" pitchFamily="18" charset="-127"/>
                </a:rPr>
                <a:t>●</a:t>
              </a:r>
            </a:p>
          </p:txBody>
        </p:sp>
        <p:sp>
          <p:nvSpPr>
            <p:cNvPr id="23" name="Rectangle 46"/>
            <p:cNvSpPr>
              <a:spLocks noChangeArrowheads="1"/>
            </p:cNvSpPr>
            <p:nvPr/>
          </p:nvSpPr>
          <p:spPr bwMode="auto">
            <a:xfrm>
              <a:off x="2497138" y="3935413"/>
              <a:ext cx="117475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latinLnBrk="0" hangingPunct="0">
                <a:spcBef>
                  <a:spcPct val="0"/>
                </a:spcBef>
              </a:pPr>
              <a:r>
                <a:rPr lang="ko-KR" altLang="en-US" sz="400">
                  <a:solidFill>
                    <a:srgbClr val="000000"/>
                  </a:solidFill>
                  <a:latin typeface="Tahoma" panose="020B0604030504040204" pitchFamily="34" charset="0"/>
                  <a:ea typeface="휴먼모음T" panose="02030504000101010101" pitchFamily="18" charset="-127"/>
                </a:rPr>
                <a:t>●</a:t>
              </a: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4862513" y="3703638"/>
              <a:ext cx="119062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latinLnBrk="0" hangingPunct="0">
                <a:spcBef>
                  <a:spcPct val="0"/>
                </a:spcBef>
              </a:pPr>
              <a:r>
                <a:rPr lang="ko-KR" altLang="en-US" sz="400">
                  <a:solidFill>
                    <a:srgbClr val="000000"/>
                  </a:solidFill>
                  <a:latin typeface="Tahoma" panose="020B0604030504040204" pitchFamily="34" charset="0"/>
                  <a:ea typeface="휴먼모음T" panose="02030504000101010101" pitchFamily="18" charset="-127"/>
                </a:rPr>
                <a:t>●</a:t>
              </a:r>
            </a:p>
          </p:txBody>
        </p:sp>
        <p:sp>
          <p:nvSpPr>
            <p:cNvPr id="25" name="Line 48"/>
            <p:cNvSpPr>
              <a:spLocks noChangeShapeType="1"/>
            </p:cNvSpPr>
            <p:nvPr/>
          </p:nvSpPr>
          <p:spPr bwMode="auto">
            <a:xfrm flipH="1" flipV="1">
              <a:off x="2951163" y="2500313"/>
              <a:ext cx="17462" cy="3282950"/>
            </a:xfrm>
            <a:prstGeom prst="line">
              <a:avLst/>
            </a:prstGeom>
            <a:noFill/>
            <a:ln w="12674" cmpd="sng" algn="ctr">
              <a:solidFill>
                <a:srgbClr val="000000"/>
              </a:solidFill>
              <a:round/>
              <a:headEnd/>
              <a:tailEnd/>
            </a:ln>
            <a:effectLst>
              <a:outerShdw blurRad="39998" dist="19988" dir="5400000" algn="ctr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ko-KR" altLang="en-US" sz="1100">
                <a:ea typeface="굴림" panose="020B0600000101010101" pitchFamily="50" charset="-127"/>
              </a:endParaRPr>
            </a:p>
          </p:txBody>
        </p:sp>
        <p:pic>
          <p:nvPicPr>
            <p:cNvPr id="26" name="Picture 5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1163" y="2465388"/>
              <a:ext cx="280987" cy="77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5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1163" y="3471863"/>
              <a:ext cx="280987" cy="74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Rectangle 54"/>
            <p:cNvSpPr>
              <a:spLocks noChangeArrowheads="1"/>
            </p:cNvSpPr>
            <p:nvPr/>
          </p:nvSpPr>
          <p:spPr bwMode="auto">
            <a:xfrm>
              <a:off x="2892425" y="3425825"/>
              <a:ext cx="115888" cy="166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latinLnBrk="0" hangingPunct="0">
                <a:spcBef>
                  <a:spcPct val="0"/>
                </a:spcBef>
              </a:pPr>
              <a:r>
                <a:rPr lang="ko-KR" altLang="en-US" sz="400">
                  <a:solidFill>
                    <a:srgbClr val="000000"/>
                  </a:solidFill>
                  <a:latin typeface="Tahoma" panose="020B0604030504040204" pitchFamily="34" charset="0"/>
                  <a:ea typeface="휴먼모음T" panose="02030504000101010101" pitchFamily="18" charset="-127"/>
                </a:rPr>
                <a:t>●</a:t>
              </a:r>
            </a:p>
          </p:txBody>
        </p:sp>
        <p:sp>
          <p:nvSpPr>
            <p:cNvPr id="29" name="Rectangle 55"/>
            <p:cNvSpPr>
              <a:spLocks noChangeArrowheads="1"/>
            </p:cNvSpPr>
            <p:nvPr/>
          </p:nvSpPr>
          <p:spPr bwMode="auto">
            <a:xfrm>
              <a:off x="1833563" y="2619375"/>
              <a:ext cx="354012" cy="263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0" latinLnBrk="0" hangingPunct="0">
                <a:spcBef>
                  <a:spcPct val="0"/>
                </a:spcBef>
              </a:pPr>
              <a:r>
                <a:rPr lang="ko-KR" altLang="en-US" sz="105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clk</a:t>
              </a:r>
            </a:p>
          </p:txBody>
        </p:sp>
        <p:sp>
          <p:nvSpPr>
            <p:cNvPr id="30" name="Rectangle 56"/>
            <p:cNvSpPr>
              <a:spLocks noChangeArrowheads="1"/>
            </p:cNvSpPr>
            <p:nvPr/>
          </p:nvSpPr>
          <p:spPr bwMode="auto">
            <a:xfrm>
              <a:off x="1693863" y="2889250"/>
              <a:ext cx="493712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0" latinLnBrk="0" hangingPunct="0">
                <a:spcBef>
                  <a:spcPct val="0"/>
                </a:spcBef>
              </a:pPr>
              <a:r>
                <a:rPr lang="ko-KR" altLang="en-US" sz="105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reset</a:t>
              </a:r>
            </a:p>
          </p:txBody>
        </p:sp>
        <p:sp>
          <p:nvSpPr>
            <p:cNvPr id="31" name="Rectangle 57"/>
            <p:cNvSpPr>
              <a:spLocks noChangeArrowheads="1"/>
            </p:cNvSpPr>
            <p:nvPr/>
          </p:nvSpPr>
          <p:spPr bwMode="auto">
            <a:xfrm>
              <a:off x="3243263" y="5365750"/>
              <a:ext cx="1452562" cy="792163"/>
            </a:xfrm>
            <a:prstGeom prst="rect">
              <a:avLst/>
            </a:prstGeom>
            <a:solidFill>
              <a:srgbClr val="FFFFFF"/>
            </a:solidFill>
            <a:ln w="2540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latinLnBrk="0" hangingPunct="0">
                <a:lnSpc>
                  <a:spcPct val="120000"/>
                </a:lnSpc>
                <a:spcBef>
                  <a:spcPct val="0"/>
                </a:spcBef>
              </a:pPr>
              <a:r>
                <a:rPr lang="ko-KR" altLang="en-US" sz="2000">
                  <a:solidFill>
                    <a:srgbClr val="000000"/>
                  </a:solidFill>
                  <a:latin typeface="Tahoma" panose="020B0604030504040204" pitchFamily="34" charset="0"/>
                  <a:ea typeface="휴먼모음T" panose="02030504000101010101" pitchFamily="18" charset="-127"/>
                </a:rPr>
                <a:t>Adder</a:t>
              </a:r>
            </a:p>
          </p:txBody>
        </p:sp>
        <p:pic>
          <p:nvPicPr>
            <p:cNvPr id="32" name="Picture 5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3988" y="4781550"/>
              <a:ext cx="531812" cy="74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5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7463" y="5048250"/>
              <a:ext cx="677862" cy="74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6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0688" y="4535488"/>
              <a:ext cx="282575" cy="77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Line 61"/>
            <p:cNvSpPr>
              <a:spLocks noChangeShapeType="1"/>
            </p:cNvSpPr>
            <p:nvPr/>
          </p:nvSpPr>
          <p:spPr bwMode="auto">
            <a:xfrm>
              <a:off x="4699000" y="4824413"/>
              <a:ext cx="246063" cy="0"/>
            </a:xfrm>
            <a:prstGeom prst="line">
              <a:avLst/>
            </a:prstGeom>
            <a:noFill/>
            <a:ln w="12674" cmpd="sng" algn="ctr">
              <a:solidFill>
                <a:srgbClr val="000000"/>
              </a:solidFill>
              <a:round/>
              <a:headEnd/>
              <a:tailEnd/>
            </a:ln>
            <a:effectLst>
              <a:outerShdw blurRad="39998" dist="19988" dir="5400000" algn="ctr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ko-KR" altLang="en-US" sz="1100">
                <a:ea typeface="굴림" panose="020B0600000101010101" pitchFamily="50" charset="-127"/>
              </a:endParaRPr>
            </a:p>
          </p:txBody>
        </p:sp>
        <p:sp>
          <p:nvSpPr>
            <p:cNvPr id="36" name="Rectangle 62"/>
            <p:cNvSpPr>
              <a:spLocks noChangeArrowheads="1"/>
            </p:cNvSpPr>
            <p:nvPr/>
          </p:nvSpPr>
          <p:spPr bwMode="auto">
            <a:xfrm>
              <a:off x="4867275" y="4749800"/>
              <a:ext cx="117475" cy="169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latinLnBrk="0" hangingPunct="0">
                <a:spcBef>
                  <a:spcPct val="0"/>
                </a:spcBef>
              </a:pPr>
              <a:r>
                <a:rPr lang="ko-KR" altLang="en-US" sz="400">
                  <a:solidFill>
                    <a:srgbClr val="000000"/>
                  </a:solidFill>
                  <a:latin typeface="Tahoma" panose="020B0604030504040204" pitchFamily="34" charset="0"/>
                  <a:ea typeface="휴먼모음T" panose="02030504000101010101" pitchFamily="18" charset="-127"/>
                </a:rPr>
                <a:t>●</a:t>
              </a:r>
            </a:p>
          </p:txBody>
        </p:sp>
        <p:pic>
          <p:nvPicPr>
            <p:cNvPr id="37" name="Picture 6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5350" y="5741988"/>
              <a:ext cx="211138" cy="77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6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5063" y="4787900"/>
              <a:ext cx="488950" cy="74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Line 68"/>
            <p:cNvSpPr>
              <a:spLocks noChangeShapeType="1"/>
            </p:cNvSpPr>
            <p:nvPr/>
          </p:nvSpPr>
          <p:spPr bwMode="auto">
            <a:xfrm flipH="1">
              <a:off x="2957513" y="5780088"/>
              <a:ext cx="288925" cy="0"/>
            </a:xfrm>
            <a:prstGeom prst="line">
              <a:avLst/>
            </a:prstGeom>
            <a:noFill/>
            <a:ln w="12674" cmpd="sng" algn="ctr">
              <a:solidFill>
                <a:srgbClr val="000000"/>
              </a:solidFill>
              <a:round/>
              <a:headEnd/>
              <a:tailEnd/>
            </a:ln>
            <a:effectLst>
              <a:outerShdw blurRad="39998" dist="19988" dir="5400000" algn="ctr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ko-KR" altLang="en-US" sz="1100">
                <a:ea typeface="굴림" panose="020B0600000101010101" pitchFamily="50" charset="-127"/>
              </a:endParaRPr>
            </a:p>
          </p:txBody>
        </p:sp>
        <p:sp>
          <p:nvSpPr>
            <p:cNvPr id="40" name="Rectangle 69"/>
            <p:cNvSpPr>
              <a:spLocks noChangeArrowheads="1"/>
            </p:cNvSpPr>
            <p:nvPr/>
          </p:nvSpPr>
          <p:spPr bwMode="auto">
            <a:xfrm>
              <a:off x="2894013" y="4502150"/>
              <a:ext cx="117475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latinLnBrk="0" hangingPunct="0">
                <a:spcBef>
                  <a:spcPct val="0"/>
                </a:spcBef>
              </a:pPr>
              <a:r>
                <a:rPr lang="ko-KR" altLang="en-US" sz="400">
                  <a:solidFill>
                    <a:srgbClr val="000000"/>
                  </a:solidFill>
                  <a:latin typeface="Tahoma" panose="020B0604030504040204" pitchFamily="34" charset="0"/>
                  <a:ea typeface="휴먼모음T" panose="02030504000101010101" pitchFamily="18" charset="-127"/>
                </a:rPr>
                <a:t>●</a:t>
              </a:r>
            </a:p>
          </p:txBody>
        </p:sp>
        <p:sp>
          <p:nvSpPr>
            <p:cNvPr id="41" name="Rectangle 70"/>
            <p:cNvSpPr>
              <a:spLocks noChangeArrowheads="1"/>
            </p:cNvSpPr>
            <p:nvPr/>
          </p:nvSpPr>
          <p:spPr bwMode="auto">
            <a:xfrm>
              <a:off x="3732213" y="6365875"/>
              <a:ext cx="446087" cy="263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0" latinLnBrk="0" hangingPunct="0">
                <a:spcBef>
                  <a:spcPct val="0"/>
                </a:spcBef>
              </a:pPr>
              <a:r>
                <a:rPr lang="ko-KR" altLang="en-US" sz="105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3</a:t>
              </a:r>
              <a:r>
                <a:rPr lang="ko-KR" altLang="en-US" sz="1050">
                  <a:solidFill>
                    <a:srgbClr val="000000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’</a:t>
              </a:r>
              <a:r>
                <a:rPr lang="ko-KR" altLang="en-US" sz="105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h1</a:t>
              </a:r>
            </a:p>
          </p:txBody>
        </p:sp>
        <p:sp>
          <p:nvSpPr>
            <p:cNvPr id="42" name="Line 71"/>
            <p:cNvSpPr>
              <a:spLocks noChangeShapeType="1"/>
            </p:cNvSpPr>
            <p:nvPr/>
          </p:nvSpPr>
          <p:spPr bwMode="auto">
            <a:xfrm>
              <a:off x="3949700" y="6151563"/>
              <a:ext cx="0" cy="239712"/>
            </a:xfrm>
            <a:prstGeom prst="line">
              <a:avLst/>
            </a:prstGeom>
            <a:noFill/>
            <a:ln w="12674" cmpd="sng" algn="ctr">
              <a:solidFill>
                <a:srgbClr val="000000"/>
              </a:solidFill>
              <a:round/>
              <a:headEnd type="triangle" w="sm" len="sm"/>
              <a:tailEnd/>
            </a:ln>
            <a:effectLst>
              <a:outerShdw blurRad="39998" dist="19988" dir="5400000" algn="ctr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ko-KR" altLang="en-US" sz="1100">
                <a:ea typeface="굴림" panose="020B0600000101010101" pitchFamily="50" charset="-127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903261" y="1455975"/>
            <a:ext cx="235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Circuit Diagram</a:t>
            </a:r>
            <a:endParaRPr lang="ko-KR" altLang="en-US" dirty="0"/>
          </a:p>
        </p:txBody>
      </p:sp>
      <p:pic>
        <p:nvPicPr>
          <p:cNvPr id="60" name="tabl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3603" y="4844856"/>
            <a:ext cx="2927350" cy="1109664"/>
          </a:xfrm>
          <a:prstGeom prst="rect">
            <a:avLst/>
          </a:prstGeom>
        </p:spPr>
      </p:pic>
      <p:grpSp>
        <p:nvGrpSpPr>
          <p:cNvPr id="61" name="Group 37"/>
          <p:cNvGrpSpPr>
            <a:grpSpLocks/>
          </p:cNvGrpSpPr>
          <p:nvPr/>
        </p:nvGrpSpPr>
        <p:grpSpPr bwMode="auto">
          <a:xfrm>
            <a:off x="5724822" y="1913513"/>
            <a:ext cx="4408489" cy="1449388"/>
            <a:chOff x="1348" y="1474"/>
            <a:chExt cx="2777" cy="913"/>
          </a:xfrm>
        </p:grpSpPr>
        <p:sp>
          <p:nvSpPr>
            <p:cNvPr id="62" name="Rectangle 38"/>
            <p:cNvSpPr>
              <a:spLocks noChangeArrowheads="1"/>
            </p:cNvSpPr>
            <p:nvPr/>
          </p:nvSpPr>
          <p:spPr bwMode="auto">
            <a:xfrm>
              <a:off x="1975" y="1474"/>
              <a:ext cx="1444" cy="913"/>
            </a:xfrm>
            <a:prstGeom prst="rect">
              <a:avLst/>
            </a:prstGeom>
            <a:solidFill>
              <a:srgbClr val="E6E6E6"/>
            </a:solidFill>
            <a:ln w="9491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latinLnBrk="0">
                <a:spcBef>
                  <a:spcPct val="0"/>
                </a:spcBef>
              </a:pPr>
              <a:r>
                <a:rPr lang="ko-KR" altLang="en-US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bit3updown</a:t>
              </a:r>
            </a:p>
          </p:txBody>
        </p:sp>
        <p:sp>
          <p:nvSpPr>
            <p:cNvPr id="63" name="Rectangle 39"/>
            <p:cNvSpPr>
              <a:spLocks noChangeArrowheads="1"/>
            </p:cNvSpPr>
            <p:nvPr/>
          </p:nvSpPr>
          <p:spPr bwMode="auto">
            <a:xfrm>
              <a:off x="1461" y="1616"/>
              <a:ext cx="206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r" latinLnBrk="0">
                <a:spcBef>
                  <a:spcPct val="0"/>
                </a:spcBef>
              </a:pPr>
              <a:r>
                <a:rPr lang="ko-KR" altLang="en-US" dirty="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clk</a:t>
              </a:r>
            </a:p>
          </p:txBody>
        </p:sp>
        <p:sp>
          <p:nvSpPr>
            <p:cNvPr id="64" name="Rectangle 40"/>
            <p:cNvSpPr>
              <a:spLocks noChangeArrowheads="1"/>
            </p:cNvSpPr>
            <p:nvPr/>
          </p:nvSpPr>
          <p:spPr bwMode="auto">
            <a:xfrm>
              <a:off x="1348" y="1832"/>
              <a:ext cx="319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r" latinLnBrk="0">
                <a:spcBef>
                  <a:spcPct val="0"/>
                </a:spcBef>
              </a:pPr>
              <a:r>
                <a:rPr lang="ko-KR" altLang="en-US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reset</a:t>
              </a:r>
            </a:p>
          </p:txBody>
        </p:sp>
        <p:sp>
          <p:nvSpPr>
            <p:cNvPr id="65" name="Line 41"/>
            <p:cNvSpPr>
              <a:spLocks noChangeShapeType="1"/>
            </p:cNvSpPr>
            <p:nvPr/>
          </p:nvSpPr>
          <p:spPr bwMode="auto">
            <a:xfrm>
              <a:off x="1710" y="1919"/>
              <a:ext cx="265" cy="0"/>
            </a:xfrm>
            <a:prstGeom prst="line">
              <a:avLst/>
            </a:prstGeom>
            <a:noFill/>
            <a:ln w="12674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ko-KR" altLang="en-US" sz="1100">
                <a:ea typeface="굴림" panose="020B0600000101010101" pitchFamily="50" charset="-127"/>
              </a:endParaRPr>
            </a:p>
          </p:txBody>
        </p:sp>
        <p:sp>
          <p:nvSpPr>
            <p:cNvPr id="66" name="Line 42"/>
            <p:cNvSpPr>
              <a:spLocks noChangeShapeType="1"/>
            </p:cNvSpPr>
            <p:nvPr/>
          </p:nvSpPr>
          <p:spPr bwMode="auto">
            <a:xfrm>
              <a:off x="1710" y="1692"/>
              <a:ext cx="265" cy="0"/>
            </a:xfrm>
            <a:prstGeom prst="line">
              <a:avLst/>
            </a:prstGeom>
            <a:noFill/>
            <a:ln w="12674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ko-KR" altLang="en-US" sz="1100">
                <a:ea typeface="굴림" panose="020B0600000101010101" pitchFamily="50" charset="-127"/>
              </a:endParaRPr>
            </a:p>
          </p:txBody>
        </p:sp>
        <p:sp>
          <p:nvSpPr>
            <p:cNvPr id="67" name="Line 43"/>
            <p:cNvSpPr>
              <a:spLocks noChangeShapeType="1"/>
            </p:cNvSpPr>
            <p:nvPr/>
          </p:nvSpPr>
          <p:spPr bwMode="auto">
            <a:xfrm>
              <a:off x="3419" y="1953"/>
              <a:ext cx="267" cy="0"/>
            </a:xfrm>
            <a:prstGeom prst="line">
              <a:avLst/>
            </a:prstGeom>
            <a:noFill/>
            <a:ln w="12674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ko-KR" altLang="en-US" sz="1100">
                <a:ea typeface="굴림" panose="020B0600000101010101" pitchFamily="50" charset="-127"/>
              </a:endParaRPr>
            </a:p>
          </p:txBody>
        </p:sp>
        <p:sp>
          <p:nvSpPr>
            <p:cNvPr id="68" name="Rectangle 44"/>
            <p:cNvSpPr>
              <a:spLocks noChangeArrowheads="1"/>
            </p:cNvSpPr>
            <p:nvPr/>
          </p:nvSpPr>
          <p:spPr bwMode="auto">
            <a:xfrm>
              <a:off x="3742" y="1827"/>
              <a:ext cx="383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</a:pPr>
              <a:r>
                <a:rPr lang="ko-KR" altLang="en-US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q</a:t>
              </a:r>
            </a:p>
          </p:txBody>
        </p:sp>
        <p:grpSp>
          <p:nvGrpSpPr>
            <p:cNvPr id="69" name="Group 45"/>
            <p:cNvGrpSpPr>
              <a:grpSpLocks/>
            </p:cNvGrpSpPr>
            <p:nvPr/>
          </p:nvGrpSpPr>
          <p:grpSpPr bwMode="auto">
            <a:xfrm>
              <a:off x="3477" y="1814"/>
              <a:ext cx="130" cy="188"/>
              <a:chOff x="3477" y="1814"/>
              <a:chExt cx="130" cy="188"/>
            </a:xfrm>
          </p:grpSpPr>
          <p:sp>
            <p:nvSpPr>
              <p:cNvPr id="72" name="Rectangle 46"/>
              <p:cNvSpPr>
                <a:spLocks noChangeArrowheads="1"/>
              </p:cNvSpPr>
              <p:nvPr/>
            </p:nvSpPr>
            <p:spPr bwMode="auto">
              <a:xfrm>
                <a:off x="3477" y="1814"/>
                <a:ext cx="130" cy="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ko-KR" altLang="en-US" sz="1100">
                    <a:solidFill>
                      <a:srgbClr val="000000"/>
                    </a:solidFill>
                    <a:latin typeface="Tahoma" panose="020B0604030504040204" pitchFamily="34" charset="0"/>
                    <a:ea typeface="휴먼모음T" panose="02030504000101010101" pitchFamily="18" charset="-127"/>
                  </a:rPr>
                  <a:t>3</a:t>
                </a:r>
              </a:p>
            </p:txBody>
          </p:sp>
          <p:sp>
            <p:nvSpPr>
              <p:cNvPr id="73" name="Line 47"/>
              <p:cNvSpPr>
                <a:spLocks noChangeShapeType="1"/>
              </p:cNvSpPr>
              <p:nvPr/>
            </p:nvSpPr>
            <p:spPr bwMode="auto">
              <a:xfrm flipH="1">
                <a:off x="3531" y="1904"/>
                <a:ext cx="49" cy="98"/>
              </a:xfrm>
              <a:prstGeom prst="line">
                <a:avLst/>
              </a:prstGeom>
              <a:noFill/>
              <a:ln w="3126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ko-KR" altLang="en-US" sz="1100"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70" name="Rectangle 48"/>
            <p:cNvSpPr>
              <a:spLocks noChangeArrowheads="1"/>
            </p:cNvSpPr>
            <p:nvPr/>
          </p:nvSpPr>
          <p:spPr bwMode="auto">
            <a:xfrm>
              <a:off x="1348" y="2056"/>
              <a:ext cx="319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r" latinLnBrk="0">
                <a:spcBef>
                  <a:spcPct val="0"/>
                </a:spcBef>
              </a:pPr>
              <a:r>
                <a:rPr lang="ko-KR" altLang="en-US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ud</a:t>
              </a:r>
            </a:p>
          </p:txBody>
        </p:sp>
        <p:sp>
          <p:nvSpPr>
            <p:cNvPr id="71" name="Line 52"/>
            <p:cNvSpPr>
              <a:spLocks noChangeShapeType="1"/>
            </p:cNvSpPr>
            <p:nvPr/>
          </p:nvSpPr>
          <p:spPr bwMode="auto">
            <a:xfrm>
              <a:off x="1710" y="2144"/>
              <a:ext cx="265" cy="0"/>
            </a:xfrm>
            <a:prstGeom prst="line">
              <a:avLst/>
            </a:prstGeom>
            <a:noFill/>
            <a:ln w="12674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 latinLnBrk="1">
                <a:spcBef>
                  <a:spcPct val="3000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ko-KR" altLang="en-US" sz="1100">
                <a:ea typeface="굴림" panose="020B0600000101010101" pitchFamily="50" charset="-127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967196" y="1507390"/>
            <a:ext cx="179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34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2345" y="1379256"/>
            <a:ext cx="5077116" cy="477900"/>
          </a:xfrm>
        </p:spPr>
        <p:txBody>
          <a:bodyPr>
            <a:normAutofit fontScale="92500"/>
          </a:bodyPr>
          <a:lstStyle/>
          <a:p>
            <a:r>
              <a:rPr lang="en-US" altLang="ko-KR" dirty="0" err="1"/>
              <a:t>D_FlipFlop</a:t>
            </a:r>
            <a:r>
              <a:rPr lang="en-US" altLang="ko-KR" dirty="0"/>
              <a:t> (Synchronize reset )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11847" y="513006"/>
            <a:ext cx="5153558" cy="520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 err="1">
                <a:solidFill>
                  <a:srgbClr val="3333CC"/>
                </a:solidFill>
                <a:latin typeface="맑은 고딕" panose="020B0503020000020004" pitchFamily="50" charset="-127"/>
              </a:rPr>
              <a:t>Up</a:t>
            </a:r>
            <a:r>
              <a:rPr lang="ko-KR" altLang="en-US" sz="2400" b="1" dirty="0" err="1">
                <a:solidFill>
                  <a:srgbClr val="3333CC"/>
                </a:solidFill>
              </a:rPr>
              <a:t>-</a:t>
            </a:r>
            <a:r>
              <a:rPr lang="ko-KR" altLang="en-US" sz="2400" b="1" dirty="0" err="1">
                <a:solidFill>
                  <a:srgbClr val="3333CC"/>
                </a:solidFill>
                <a:latin typeface="맑은 고딕" panose="020B0503020000020004" pitchFamily="50" charset="-127"/>
              </a:rPr>
              <a:t>down</a:t>
            </a:r>
            <a:r>
              <a:rPr lang="ko-KR" altLang="en-US" sz="2400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b="1" dirty="0" err="1">
                <a:solidFill>
                  <a:srgbClr val="3333CC"/>
                </a:solidFill>
                <a:latin typeface="맑은 고딕" panose="020B0503020000020004" pitchFamily="50" charset="-127"/>
              </a:rPr>
              <a:t>counter</a:t>
            </a:r>
            <a:r>
              <a:rPr lang="ko-KR" altLang="en-US" sz="2400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b="1" dirty="0" err="1">
                <a:solidFill>
                  <a:srgbClr val="3333CC"/>
                </a:solidFill>
                <a:latin typeface="맑은 고딕" panose="020B0503020000020004" pitchFamily="50" charset="-127"/>
              </a:rPr>
              <a:t>with</a:t>
            </a:r>
            <a:r>
              <a:rPr lang="ko-KR" altLang="en-US" sz="2400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b="1" dirty="0" err="1">
                <a:solidFill>
                  <a:srgbClr val="3333CC"/>
                </a:solidFill>
                <a:latin typeface="맑은 고딕" panose="020B0503020000020004" pitchFamily="50" charset="-127"/>
              </a:rPr>
              <a:t>sync</a:t>
            </a:r>
            <a:r>
              <a:rPr lang="ko-KR" altLang="en-US" sz="2400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b="1" dirty="0" err="1">
                <a:solidFill>
                  <a:srgbClr val="3333CC"/>
                </a:solidFill>
                <a:latin typeface="맑은 고딕" panose="020B0503020000020004" pitchFamily="50" charset="-127"/>
              </a:rPr>
              <a:t>Reset</a:t>
            </a:r>
            <a:r>
              <a:rPr lang="ko-KR" altLang="en-US" sz="2400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 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15733" y="2011680"/>
            <a:ext cx="99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46" y="2381012"/>
            <a:ext cx="5767777" cy="394832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21576" y="3984172"/>
            <a:ext cx="1449977" cy="28738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895734" y="2677886"/>
            <a:ext cx="3523969" cy="1306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60392" y="2442755"/>
            <a:ext cx="296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Reset signal is active on the </a:t>
            </a:r>
            <a:r>
              <a:rPr lang="en-US" altLang="ko-KR" dirty="0" err="1"/>
              <a:t>posedge</a:t>
            </a:r>
            <a:r>
              <a:rPr lang="en-US" altLang="ko-KR" dirty="0"/>
              <a:t> of the clock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40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11847" y="513006"/>
            <a:ext cx="5153558" cy="520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Up</a:t>
            </a:r>
            <a:r>
              <a:rPr lang="ko-KR" altLang="en-US" sz="2400" b="1" dirty="0">
                <a:solidFill>
                  <a:srgbClr val="3333CC"/>
                </a:solidFill>
              </a:rPr>
              <a:t>-</a:t>
            </a:r>
            <a:r>
              <a:rPr lang="ko-KR" altLang="en-US" sz="2400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down </a:t>
            </a:r>
            <a:r>
              <a:rPr lang="en-US" altLang="ko-KR" sz="2400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C</a:t>
            </a:r>
            <a:r>
              <a:rPr lang="ko-KR" altLang="en-US" sz="2400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ounter with </a:t>
            </a:r>
            <a:r>
              <a:rPr lang="en-US" altLang="ko-KR" sz="2400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S</a:t>
            </a:r>
            <a:r>
              <a:rPr lang="ko-KR" altLang="en-US" sz="2400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ync Reset 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11847" y="1095037"/>
            <a:ext cx="99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87" y="1464368"/>
            <a:ext cx="4539867" cy="5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7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11847" y="513006"/>
            <a:ext cx="5153558" cy="520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Up</a:t>
            </a:r>
            <a:r>
              <a:rPr lang="ko-KR" altLang="en-US" sz="2400" b="1" dirty="0">
                <a:solidFill>
                  <a:srgbClr val="3333CC"/>
                </a:solidFill>
              </a:rPr>
              <a:t>-</a:t>
            </a:r>
            <a:r>
              <a:rPr lang="ko-KR" altLang="en-US" sz="2400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down </a:t>
            </a:r>
            <a:r>
              <a:rPr lang="en-US" altLang="ko-KR" sz="2400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C</a:t>
            </a:r>
            <a:r>
              <a:rPr lang="ko-KR" altLang="en-US" sz="2400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ounter with </a:t>
            </a:r>
            <a:r>
              <a:rPr lang="en-US" altLang="ko-KR" sz="2400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S</a:t>
            </a:r>
            <a:r>
              <a:rPr lang="ko-KR" altLang="en-US" sz="2400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ync Reset 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64397" y="1150220"/>
            <a:ext cx="1566227" cy="405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 bench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96" y="1672020"/>
            <a:ext cx="3899489" cy="494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0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11847" y="513006"/>
            <a:ext cx="5153558" cy="520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Up</a:t>
            </a:r>
            <a:r>
              <a:rPr lang="ko-KR" altLang="en-US" sz="2400" b="1" dirty="0">
                <a:solidFill>
                  <a:srgbClr val="3333CC"/>
                </a:solidFill>
              </a:rPr>
              <a:t>-</a:t>
            </a:r>
            <a:r>
              <a:rPr lang="ko-KR" altLang="en-US" sz="2400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down </a:t>
            </a:r>
            <a:r>
              <a:rPr lang="en-US" altLang="ko-KR" sz="2400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C</a:t>
            </a:r>
            <a:r>
              <a:rPr lang="ko-KR" altLang="en-US" sz="2400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ounter with </a:t>
            </a:r>
            <a:r>
              <a:rPr lang="en-US" altLang="ko-KR" sz="2400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S</a:t>
            </a:r>
            <a:r>
              <a:rPr lang="ko-KR" altLang="en-US" sz="2400" b="1" dirty="0">
                <a:solidFill>
                  <a:srgbClr val="3333CC"/>
                </a:solidFill>
                <a:latin typeface="맑은 고딕" panose="020B0503020000020004" pitchFamily="50" charset="-127"/>
              </a:rPr>
              <a:t>ync Reset 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47" y="2136849"/>
            <a:ext cx="10615635" cy="169640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8516983" y="4107572"/>
            <a:ext cx="927463" cy="822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9836331" y="2136849"/>
            <a:ext cx="0" cy="16964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 10"/>
          <p:cNvSpPr/>
          <p:nvPr/>
        </p:nvSpPr>
        <p:spPr>
          <a:xfrm>
            <a:off x="9065623" y="3833252"/>
            <a:ext cx="757646" cy="274320"/>
          </a:xfrm>
          <a:custGeom>
            <a:avLst/>
            <a:gdLst>
              <a:gd name="connsiteX0" fmla="*/ 0 w 757646"/>
              <a:gd name="connsiteY0" fmla="*/ 0 h 274320"/>
              <a:gd name="connsiteX1" fmla="*/ 418011 w 757646"/>
              <a:gd name="connsiteY1" fmla="*/ 274320 h 274320"/>
              <a:gd name="connsiteX2" fmla="*/ 757646 w 757646"/>
              <a:gd name="connsiteY2" fmla="*/ 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7646" h="274320">
                <a:moveTo>
                  <a:pt x="0" y="0"/>
                </a:moveTo>
                <a:cubicBezTo>
                  <a:pt x="145868" y="137160"/>
                  <a:pt x="291737" y="274320"/>
                  <a:pt x="418011" y="274320"/>
                </a:cubicBezTo>
                <a:cubicBezTo>
                  <a:pt x="544285" y="274320"/>
                  <a:pt x="668383" y="106680"/>
                  <a:pt x="75764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11190" y="4930533"/>
            <a:ext cx="3905794" cy="107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When rst = 1, the q value is initialized at the next positive edge of the clock.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476D53-C9F8-2D85-06D9-910303E85A62}"/>
              </a:ext>
            </a:extLst>
          </p:cNvPr>
          <p:cNvSpPr txBox="1"/>
          <p:nvPr/>
        </p:nvSpPr>
        <p:spPr>
          <a:xfrm>
            <a:off x="1064397" y="1150220"/>
            <a:ext cx="276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Simulation Waveform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36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145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바탕</vt:lpstr>
      <vt:lpstr>맑은 고딕</vt:lpstr>
      <vt:lpstr>Arial</vt:lpstr>
      <vt:lpstr>Tahoma</vt:lpstr>
      <vt:lpstr>Office 테마</vt:lpstr>
      <vt:lpstr>Advanced Computer Architecture  &amp;  Advanced Microprocessor System</vt:lpstr>
      <vt:lpstr>Up-down Counter with Sync Reset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디지털시스템설계</dc:title>
  <dc:creator>SUN</dc:creator>
  <cp:lastModifiedBy>Dennis Gookyi</cp:lastModifiedBy>
  <cp:revision>24</cp:revision>
  <dcterms:created xsi:type="dcterms:W3CDTF">2017-10-05T08:09:27Z</dcterms:created>
  <dcterms:modified xsi:type="dcterms:W3CDTF">2023-08-31T16:44:38Z</dcterms:modified>
</cp:coreProperties>
</file>