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09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311" r:id="rId4"/>
    <p:sldId id="312" r:id="rId5"/>
  </p:sldIdLst>
  <p:sldSz cx="9144000" cy="6858000" type="screen4x3"/>
  <p:notesSz cx="6797675" cy="9874250"/>
  <p:embeddedFontLst>
    <p:embeddedFont>
      <p:font typeface="맑은 고딕" panose="020B0503020000020004" pitchFamily="34" charset="-127"/>
      <p:regular r:id="rId8"/>
      <p:bold r:id="rId9"/>
    </p:embeddedFont>
    <p:embeddedFont>
      <p:font typeface="Century Gothic" panose="020B0502020202020204" pitchFamily="34" charset="0"/>
      <p:regular r:id="rId10"/>
      <p:bold r:id="rId11"/>
      <p:italic r:id="rId12"/>
      <p:boldItalic r:id="rId13"/>
    </p:embeddedFont>
    <p:embeddedFont>
      <p:font typeface="Tahoma" panose="020B0604030504040204" pitchFamily="34" charset="0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5"/>
    <p:restoredTop sz="95226" autoAdjust="0"/>
  </p:normalViewPr>
  <p:slideViewPr>
    <p:cSldViewPr>
      <p:cViewPr varScale="1">
        <p:scale>
          <a:sx n="103" d="100"/>
          <a:sy n="103" d="100"/>
        </p:scale>
        <p:origin x="144" y="102"/>
      </p:cViewPr>
      <p:guideLst>
        <p:guide orient="horz" pos="2158"/>
        <p:guide pos="287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274" y="58"/>
      </p:cViewPr>
      <p:guideLst>
        <p:guide orient="horz" pos="3107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5AE310-7B2A-999D-CC21-60CE461E80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63403B-FDFD-1B1E-D1E4-7081883AE8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61F6-4112-4A0C-B0BB-F337B156A13B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E7E26-CD62-A8A4-6702-6AB99DDE0D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D06D5-070A-011B-8A8B-F4102F898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EF372-43D0-4885-9D46-1F1881222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10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3712"/>
          </a:xfrm>
          <a:prstGeom prst="rect">
            <a:avLst/>
          </a:prstGeom>
        </p:spPr>
        <p:txBody>
          <a:bodyPr vert="horz" lIns="91139" tIns="45569" rIns="91139" bIns="45569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3712"/>
          </a:xfrm>
          <a:prstGeom prst="rect">
            <a:avLst/>
          </a:prstGeom>
        </p:spPr>
        <p:txBody>
          <a:bodyPr vert="horz" lIns="91139" tIns="45569" rIns="91139" bIns="45569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C401AD9-50CB-44A7-A1B6-A5014C14FD42}" type="datetime1">
              <a:rPr lang="ko-KR" altLang="en-US"/>
              <a:pPr lvl="0">
                <a:defRPr lang="ko-KR" altLang="en-US"/>
              </a:pPr>
              <a:t>2024-10-11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39" tIns="45569" rIns="91139" bIns="45569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139" tIns="45569" rIns="91139" bIns="45569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8825"/>
            <a:ext cx="2945659" cy="493712"/>
          </a:xfrm>
          <a:prstGeom prst="rect">
            <a:avLst/>
          </a:prstGeom>
        </p:spPr>
        <p:txBody>
          <a:bodyPr vert="horz" lIns="91139" tIns="45569" rIns="91139" bIns="45569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378825"/>
            <a:ext cx="2945659" cy="493712"/>
          </a:xfrm>
          <a:prstGeom prst="rect">
            <a:avLst/>
          </a:prstGeom>
        </p:spPr>
        <p:txBody>
          <a:bodyPr vert="horz" lIns="91139" tIns="45569" rIns="91139" bIns="45569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98A827C7-3479-4CF1-90E1-4F006792FA88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 lang="ko-KR" altLang="en-US"/>
            </a:pPr>
            <a:fld id="{80106CC0-45DF-4BAF-83F1-4BE39575D66C}" type="slidenum">
              <a:rPr lang="en-US" altLang="en-US">
                <a:ea typeface="굴림"/>
              </a:rPr>
              <a:pPr lvl="0">
                <a:defRPr lang="ko-KR" altLang="en-US"/>
              </a:pPr>
              <a:t>1</a:t>
            </a:fld>
            <a:endParaRPr lang="en-US" altLang="en-US">
              <a:ea typeface="굴림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>
              <a:defRPr lang="ko-KR" altLang="en-US"/>
            </a:pPr>
            <a:endParaRPr lang="ko-KR" altLang="en-US">
              <a:ea typeface="굴림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5868758" y="4363964"/>
            <a:ext cx="3275242" cy="24940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-1" y="0"/>
            <a:ext cx="3491881" cy="27089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851796"/>
            <a:ext cx="7772400" cy="137159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500" b="1" cap="all" spc="-80" baseline="0">
                <a:solidFill>
                  <a:srgbClr val="0000CC"/>
                </a:solidFill>
                <a:latin typeface="+mj-lt"/>
                <a:ea typeface="+mj-ea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grpSp>
        <p:nvGrpSpPr>
          <p:cNvPr id="11" name="그룹 10"/>
          <p:cNvGrpSpPr/>
          <p:nvPr userDrawn="1"/>
        </p:nvGrpSpPr>
        <p:grpSpPr>
          <a:xfrm rot="5400000">
            <a:off x="4500562" y="-1791642"/>
            <a:ext cx="142876" cy="9144000"/>
            <a:chOff x="9001124" y="0"/>
            <a:chExt cx="142876" cy="6858000"/>
          </a:xfrm>
        </p:grpSpPr>
        <p:sp>
          <p:nvSpPr>
            <p:cNvPr id="9" name="Rectangle 8"/>
            <p:cNvSpPr/>
            <p:nvPr/>
          </p:nvSpPr>
          <p:spPr>
            <a:xfrm>
              <a:off x="9001124" y="4846320"/>
              <a:ext cx="142876" cy="20116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01124" y="0"/>
              <a:ext cx="142876" cy="48463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/>
            </a:p>
          </p:txBody>
        </p:sp>
      </p:grpSp>
      <p:grpSp>
        <p:nvGrpSpPr>
          <p:cNvPr id="12" name="그룹 11"/>
          <p:cNvGrpSpPr/>
          <p:nvPr userDrawn="1"/>
        </p:nvGrpSpPr>
        <p:grpSpPr>
          <a:xfrm rot="5400000" flipH="1" flipV="1">
            <a:off x="4500562" y="-279474"/>
            <a:ext cx="142876" cy="9144000"/>
            <a:chOff x="9001124" y="0"/>
            <a:chExt cx="142876" cy="6858000"/>
          </a:xfrm>
        </p:grpSpPr>
        <p:sp>
          <p:nvSpPr>
            <p:cNvPr id="13" name="Rectangle 8"/>
            <p:cNvSpPr/>
            <p:nvPr/>
          </p:nvSpPr>
          <p:spPr>
            <a:xfrm>
              <a:off x="9001124" y="4846320"/>
              <a:ext cx="142876" cy="20116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/>
            </a:p>
          </p:txBody>
        </p:sp>
        <p:sp>
          <p:nvSpPr>
            <p:cNvPr id="14" name="Rectangle 9"/>
            <p:cNvSpPr/>
            <p:nvPr/>
          </p:nvSpPr>
          <p:spPr>
            <a:xfrm>
              <a:off x="9001124" y="0"/>
              <a:ext cx="142876" cy="48463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/>
            </a:p>
          </p:txBody>
        </p:sp>
      </p:grpSp>
      <p:sp>
        <p:nvSpPr>
          <p:cNvPr id="16" name="Footer Placeholder 4"/>
          <p:cNvSpPr txBox="1"/>
          <p:nvPr userDrawn="1"/>
        </p:nvSpPr>
        <p:spPr>
          <a:xfrm>
            <a:off x="3455369" y="755826"/>
            <a:ext cx="5688631" cy="189941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lang="ko-KR" altLang="en-US"/>
            </a:pPr>
            <a:endParaRPr lang="ko-KR" altLang="en-US" sz="3200" b="1" dirty="0">
              <a:solidFill>
                <a:srgbClr val="000066"/>
              </a:solidFill>
            </a:endParaRPr>
          </a:p>
          <a:p>
            <a:pPr algn="ctr">
              <a:defRPr lang="ko-KR" altLang="en-US"/>
            </a:pPr>
            <a:r>
              <a:rPr lang="en-US" altLang="ko-KR" sz="3200" b="1" dirty="0">
                <a:solidFill>
                  <a:srgbClr val="000066"/>
                </a:solidFill>
              </a:rPr>
              <a:t>VLSI</a:t>
            </a:r>
          </a:p>
          <a:p>
            <a:pPr algn="ctr">
              <a:defRPr lang="ko-KR" altLang="en-US"/>
            </a:pPr>
            <a:r>
              <a:rPr lang="en-US" altLang="ko-KR" sz="3200" b="1" dirty="0">
                <a:solidFill>
                  <a:srgbClr val="000066"/>
                </a:solidFill>
              </a:rPr>
              <a:t>&amp; </a:t>
            </a:r>
          </a:p>
          <a:p>
            <a:pPr algn="ctr">
              <a:defRPr lang="ko-KR" altLang="en-US"/>
            </a:pPr>
            <a:r>
              <a:rPr lang="en-US" altLang="ko-KR" sz="3200" b="1" dirty="0">
                <a:solidFill>
                  <a:srgbClr val="000066"/>
                </a:solidFill>
              </a:rPr>
              <a:t>Embedded System</a:t>
            </a:r>
          </a:p>
        </p:txBody>
      </p:sp>
      <p:sp>
        <p:nvSpPr>
          <p:cNvPr id="17" name="Footer Placeholder 4"/>
          <p:cNvSpPr txBox="1"/>
          <p:nvPr userDrawn="1"/>
        </p:nvSpPr>
        <p:spPr>
          <a:xfrm>
            <a:off x="17126" y="5004298"/>
            <a:ext cx="5833262" cy="102237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lang="ko-KR" altLang="en-US"/>
            </a:pPr>
            <a:r>
              <a:rPr lang="en-US" altLang="ko-KR" sz="3000" b="1" dirty="0">
                <a:solidFill>
                  <a:srgbClr val="000066"/>
                </a:solidFill>
                <a:latin typeface="+mj-lt"/>
                <a:ea typeface="HY견고딕"/>
              </a:rPr>
              <a:t>Dennis A. N. Gookyi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3A2D6D-EC43-DA12-4DCE-C6413FA308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" y="17513"/>
            <a:ext cx="3491881" cy="28342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2117D2-ACF4-83A1-5871-6473EA214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58598" y="4363964"/>
            <a:ext cx="3275243" cy="255742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1200" dirty="0" err="1"/>
              <a:t>Vivado</a:t>
            </a:r>
            <a:r>
              <a:rPr lang="en-US" altLang="ko-KR" sz="1200" dirty="0"/>
              <a:t> 2019.2 Installation and License Acquisition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EC0BD536-8C7B-40DF-AA0E-37136B36405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8244" y="1340768"/>
            <a:ext cx="2232248" cy="5184576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520" y="1340768"/>
            <a:ext cx="6225480" cy="5184576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1200" dirty="0" err="1"/>
              <a:t>Vivado</a:t>
            </a:r>
            <a:r>
              <a:rPr lang="en-US" altLang="ko-KR" sz="1200" dirty="0"/>
              <a:t> 2019.2 Installation and License Acquisition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EC0BD536-8C7B-40DF-AA0E-37136B36405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99" y="1600199"/>
            <a:ext cx="4038599" cy="2195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9" y="1600199"/>
            <a:ext cx="4038599" cy="2195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6027" y="3984220"/>
            <a:ext cx="4038599" cy="2195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7027" y="3984220"/>
            <a:ext cx="4038599" cy="2195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406" y="6359250"/>
            <a:ext cx="2134564" cy="365291"/>
          </a:xfrm>
          <a:prstGeom prst="rect">
            <a:avLst/>
          </a:prstGeom>
        </p:spPr>
        <p:txBody>
          <a:bodyPr/>
          <a:lstStyle/>
          <a:p>
            <a:pPr lvl="0"/>
            <a:fld id="{D8D7A7C4-C82A-4D21-9AB0-F0C5A1D3EF09}" type="datetime1">
              <a:rPr lang="ko-KR" altLang="en-US" smtClean="0"/>
              <a:pPr lvl="0"/>
              <a:t>2024-10-11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1200" dirty="0" err="1"/>
              <a:t>Vivado</a:t>
            </a:r>
            <a:r>
              <a:rPr lang="en-US" altLang="ko-KR" sz="1200" dirty="0"/>
              <a:t> 2019.2 Installation and License Acquisition 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592" y="6470625"/>
            <a:ext cx="334970" cy="32068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>
            <a:lvl1pPr marL="0" lvl="0" indent="0" algn="ctr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800" b="0" i="0" baseline="0">
                <a:solidFill>
                  <a:schemeClr val="tx1"/>
                </a:solidFill>
                <a:latin typeface="Arial"/>
                <a:ea typeface="굴림"/>
              </a:defRPr>
            </a:lvl1pPr>
          </a:lstStyle>
          <a:p>
            <a:pPr marL="0" lvl="0" indent="0" algn="ctr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FC584032-1467-4325-BCD5-E144139DF677}" type="slidenum">
              <a:rPr kumimoji="0" lang="ko-KR" altLang="en-US" sz="800" b="0" i="0">
                <a:solidFill>
                  <a:schemeClr val="tx1"/>
                </a:solidFill>
                <a:latin typeface="Wingdings"/>
                <a:ea typeface="Wingdings"/>
                <a:cs typeface="Wingdings"/>
                <a:sym typeface="Wingdings"/>
              </a:rPr>
              <a:pPr marL="0" lvl="0" indent="0" algn="ctr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kumimoji="0" lang="ko-KR" altLang="en-US" sz="800" b="0" i="0">
              <a:solidFill>
                <a:schemeClr val="tx1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>
              <a:lnSpc>
                <a:spcPct val="95000"/>
              </a:lnSpc>
              <a:spcBef>
                <a:spcPts val="576"/>
              </a:spcBef>
              <a:spcAft>
                <a:spcPts val="288"/>
              </a:spcAft>
              <a:defRPr/>
            </a:lvl1pPr>
            <a:lvl2pPr>
              <a:spcBef>
                <a:spcPts val="396"/>
              </a:spcBef>
              <a:spcAft>
                <a:spcPts val="132"/>
              </a:spcAft>
              <a:defRPr/>
            </a:lvl2pPr>
            <a:lvl3pPr>
              <a:lnSpc>
                <a:spcPct val="90000"/>
              </a:lnSpc>
              <a:spcBef>
                <a:spcPts val="378"/>
              </a:spcBef>
              <a:spcAft>
                <a:spcPts val="126"/>
              </a:spcAft>
              <a:defRPr/>
            </a:lvl3pPr>
            <a:lvl4pPr>
              <a:lnSpc>
                <a:spcPct val="90000"/>
              </a:lnSpc>
              <a:spcBef>
                <a:spcPts val="360"/>
              </a:spcBef>
              <a:spcAft>
                <a:spcPts val="120"/>
              </a:spcAft>
              <a:buClr>
                <a:schemeClr val="tx2"/>
              </a:buClr>
              <a:defRPr/>
            </a:lvl4pPr>
            <a:lvl5pPr>
              <a:lnSpc>
                <a:spcPct val="85000"/>
              </a:lnSpc>
              <a:spcBef>
                <a:spcPts val="192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1200" dirty="0" err="1"/>
              <a:t>Vivado</a:t>
            </a:r>
            <a:r>
              <a:rPr lang="en-US" altLang="ko-KR" sz="1200" dirty="0"/>
              <a:t> 2019.2 Installation and License Acquisition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500" y="6417332"/>
            <a:ext cx="288032" cy="216024"/>
          </a:xfrm>
        </p:spPr>
        <p:txBody>
          <a:bodyPr/>
          <a:lstStyle>
            <a:lvl1pPr algn="ctr">
              <a:defRPr/>
            </a:lvl1pPr>
          </a:lstStyle>
          <a:p>
            <a:fld id="{EC0BD536-8C7B-40DF-AA0E-37136B3640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2896"/>
            <a:ext cx="7772400" cy="22309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500" b="0" cap="all" spc="-80" baseline="0">
                <a:solidFill>
                  <a:schemeClr val="tx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7664" y="228601"/>
            <a:ext cx="6681936" cy="896143"/>
          </a:xfrm>
        </p:spPr>
        <p:txBody>
          <a:bodyPr anchor="ctr"/>
          <a:lstStyle>
            <a:lvl1pPr marL="0" indent="0" algn="l">
              <a:buNone/>
              <a:defRPr sz="2000" b="0" cap="all" spc="12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fld id="{EC0BD536-8C7B-40DF-AA0E-37136B36405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1200" dirty="0" err="1"/>
              <a:t>Vivado</a:t>
            </a:r>
            <a:r>
              <a:rPr lang="en-US" altLang="ko-KR" sz="1200" dirty="0"/>
              <a:t> 2019.2 Installation and License Acquisition 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340768"/>
            <a:ext cx="4240792" cy="518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688" y="1340768"/>
            <a:ext cx="4348804" cy="518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1200" dirty="0" err="1"/>
              <a:t>Vivado</a:t>
            </a:r>
            <a:r>
              <a:rPr lang="en-US" altLang="ko-KR" sz="1200" dirty="0"/>
              <a:t> 2019.2 Installation and License Acquisition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EC0BD536-8C7B-40DF-AA0E-37136B36405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304" y="1340768"/>
            <a:ext cx="4162688" cy="757534"/>
          </a:xfrm>
        </p:spPr>
        <p:txBody>
          <a:bodyPr anchor="ctr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520" y="2204864"/>
            <a:ext cx="4248472" cy="432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7784" y="1340768"/>
            <a:ext cx="4342708" cy="757534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885826" rtl="0" eaLnBrk="1" latinLnBrk="0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7784" y="2204864"/>
            <a:ext cx="4342708" cy="432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1200" dirty="0" err="1"/>
              <a:t>Vivado</a:t>
            </a:r>
            <a:r>
              <a:rPr lang="en-US" altLang="ko-KR" sz="1200" dirty="0"/>
              <a:t> 2019.2 Installation and License Acquisition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EC0BD536-8C7B-40DF-AA0E-37136B36405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1200" dirty="0" err="1"/>
              <a:t>Vivado</a:t>
            </a:r>
            <a:r>
              <a:rPr lang="en-US" altLang="ko-KR" sz="1200" dirty="0"/>
              <a:t> 2019.2 Installation and License Acquisition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500" y="6417332"/>
            <a:ext cx="288032" cy="216024"/>
          </a:xfrm>
        </p:spPr>
        <p:txBody>
          <a:bodyPr/>
          <a:lstStyle>
            <a:lvl1pPr algn="ctr">
              <a:defRPr sz="1000"/>
            </a:lvl1pPr>
          </a:lstStyle>
          <a:p>
            <a:fld id="{EC0BD536-8C7B-40DF-AA0E-37136B3640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1200" dirty="0" err="1"/>
              <a:t>Vivado</a:t>
            </a:r>
            <a:r>
              <a:rPr lang="en-US" altLang="ko-KR" sz="1200" dirty="0"/>
              <a:t> 2019.2 Installation and License Acquisition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EC0BD536-8C7B-40DF-AA0E-37136B36405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51125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1412776"/>
            <a:ext cx="3008313" cy="511256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1200" dirty="0" err="1"/>
              <a:t>Vivado</a:t>
            </a:r>
            <a:r>
              <a:rPr lang="en-US" altLang="ko-KR" sz="1200" dirty="0"/>
              <a:t> 2019.2 Installation and License Acquisition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EC0BD536-8C7B-40DF-AA0E-37136B36405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1200" dirty="0" err="1"/>
              <a:t>Vivado</a:t>
            </a:r>
            <a:r>
              <a:rPr lang="en-US" altLang="ko-KR" sz="1200" dirty="0"/>
              <a:t> 2019.2 Installation and License Acquisition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>
              <a:defRPr lang="ko-KR" altLang="en-US"/>
            </a:pPr>
            <a:fld id="{EC0BD536-8C7B-40DF-AA0E-37136B36405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필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52718"/>
            <a:ext cx="7344816" cy="82801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340768"/>
            <a:ext cx="8712968" cy="518457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3688" y="6525344"/>
            <a:ext cx="5589240" cy="332656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pPr lvl="0">
              <a:defRPr lang="ko-KR" altLang="en-US"/>
            </a:pPr>
            <a:r>
              <a:rPr lang="en-US" altLang="ko-KR" sz="1200" dirty="0" err="1"/>
              <a:t>Vivado</a:t>
            </a:r>
            <a:r>
              <a:rPr lang="en-US" altLang="ko-KR" sz="1200" dirty="0"/>
              <a:t> 2019.2 Installation and License Acquisition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04" y="6417332"/>
            <a:ext cx="252028" cy="21602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 vert="horz" lIns="0" tIns="0" rIns="0" bIns="0" anchor="ctr"/>
          <a:lstStyle>
            <a:lvl1pPr algn="ctr">
              <a:defRPr sz="1000" b="1">
                <a:solidFill>
                  <a:schemeClr val="tx1"/>
                </a:solidFill>
              </a:defRPr>
            </a:lvl1pPr>
          </a:lstStyle>
          <a:p>
            <a:pPr lvl="0">
              <a:defRPr lang="ko-KR" altLang="en-US"/>
            </a:pPr>
            <a:fld id="{EC0BD536-8C7B-40DF-AA0E-37136B36405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 rot="16200000">
            <a:off x="4496920" y="-3379458"/>
            <a:ext cx="142876" cy="9151281"/>
            <a:chOff x="9001124" y="0"/>
            <a:chExt cx="142876" cy="6858000"/>
          </a:xfrm>
        </p:grpSpPr>
        <p:sp>
          <p:nvSpPr>
            <p:cNvPr id="7" name="Rectangle 6"/>
            <p:cNvSpPr/>
            <p:nvPr/>
          </p:nvSpPr>
          <p:spPr>
            <a:xfrm>
              <a:off x="9001124" y="0"/>
              <a:ext cx="142876" cy="1371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001124" y="1371600"/>
              <a:ext cx="142876" cy="5486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-7282" y="0"/>
            <a:ext cx="1554946" cy="113122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8388423" y="6282644"/>
            <a:ext cx="755575" cy="575356"/>
          </a:xfrm>
          <a:prstGeom prst="rect">
            <a:avLst/>
          </a:prstGeom>
        </p:spPr>
      </p:pic>
      <p:cxnSp>
        <p:nvCxnSpPr>
          <p:cNvPr id="62" name="직선 연결선 61"/>
          <p:cNvCxnSpPr/>
          <p:nvPr/>
        </p:nvCxnSpPr>
        <p:spPr>
          <a:xfrm>
            <a:off x="359532" y="6525344"/>
            <a:ext cx="8010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C492309-4CE0-EDDA-F577-F1587717B9E2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-15987" y="0"/>
            <a:ext cx="1563651" cy="11395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8A5EF9-5344-ECAB-0C44-808B26C96C6B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395125" y="6244716"/>
            <a:ext cx="755575" cy="6132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transition/>
  <p:hf hd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 cap="all" spc="-60" baseline="0">
          <a:solidFill>
            <a:srgbClr val="0000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300"/>
        </a:spcBef>
        <a:spcAft>
          <a:spcPts val="300"/>
        </a:spcAft>
        <a:buClr>
          <a:srgbClr val="0000CC"/>
        </a:buClr>
        <a:buFont typeface="Wingdings"/>
        <a:buChar char="v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354013" algn="l" defTabSz="914400" rtl="0" eaLnBrk="1" latinLnBrk="1" hangingPunct="1">
        <a:spcBef>
          <a:spcPts val="300"/>
        </a:spcBef>
        <a:spcAft>
          <a:spcPts val="300"/>
        </a:spcAft>
        <a:buClr>
          <a:srgbClr val="3366FF"/>
        </a:buClr>
        <a:buSzPct val="130000"/>
        <a:buFont typeface="Tahoma"/>
        <a:buChar char="□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271463" algn="l" defTabSz="914400" rtl="0" eaLnBrk="1" latinLnBrk="1" hangingPunct="1">
        <a:spcBef>
          <a:spcPts val="300"/>
        </a:spcBef>
        <a:spcAft>
          <a:spcPts val="300"/>
        </a:spcAft>
        <a:buClr>
          <a:srgbClr val="6699FF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58888" indent="-271463" algn="l" defTabSz="914400" rtl="0" eaLnBrk="1" latinLnBrk="1" hangingPunct="1">
        <a:spcBef>
          <a:spcPts val="300"/>
        </a:spcBef>
        <a:spcAft>
          <a:spcPts val="300"/>
        </a:spcAft>
        <a:buClr>
          <a:schemeClr val="tx2"/>
        </a:buClr>
        <a:buSzPct val="50000"/>
        <a:buFont typeface="Tahoma"/>
        <a:buChar char="◊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spcBef>
          <a:spcPts val="300"/>
        </a:spcBef>
        <a:spcAft>
          <a:spcPts val="300"/>
        </a:spcAft>
        <a:buClr>
          <a:schemeClr val="tx2"/>
        </a:buClr>
        <a:buFont typeface="Arial"/>
        <a:buNone/>
        <a:defRPr sz="5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3"/>
          <p:cNvSpPr>
            <a:spLocks noGrp="1" noChangeArrowheads="1"/>
          </p:cNvSpPr>
          <p:nvPr>
            <p:ph type="ctrTitle"/>
          </p:nvPr>
        </p:nvSpPr>
        <p:spPr>
          <a:xfrm>
            <a:off x="-4464" y="2851796"/>
            <a:ext cx="9148464" cy="1371599"/>
          </a:xfrm>
          <a:ln w="12700"/>
        </p:spPr>
        <p:txBody>
          <a:bodyPr/>
          <a:lstStyle/>
          <a:p>
            <a:pPr>
              <a:defRPr lang="ko-KR"/>
            </a:pPr>
            <a:r>
              <a:rPr lang="en-US" altLang="ko-KR" sz="4400" dirty="0">
                <a:effectLst/>
              </a:rPr>
              <a:t>LAB 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endParaRPr lang="en-US" altLang="ko-KR" sz="2400" dirty="0"/>
          </a:p>
          <a:p>
            <a:pPr lvl="0">
              <a:defRPr lang="ko-KR" altLang="en-US"/>
            </a:pPr>
            <a:r>
              <a:rPr lang="en-US" altLang="ko-KR" sz="2400" dirty="0"/>
              <a:t>Reading From Serial Interface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Contents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EC0BD536-8C7B-40DF-AA0E-37136B36405B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7A7C46-9700-623F-9B6E-23B269BB7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b="0" dirty="0"/>
              <a:t>The code below enables reading from serial interface (UART)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FF7DE7-6679-40B9-C0E9-B0C3EAD5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/>
              <a:t>aRDUINO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B66E0-C90D-9115-1893-B8236C85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D536-8C7B-40DF-AA0E-37136B36405B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CD5C1D-CD5F-4904-A271-F29EB0069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58" y="2143754"/>
            <a:ext cx="7242884" cy="427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5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7A7C46-9700-623F-9B6E-23B269BB7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b="0" dirty="0"/>
              <a:t>Modify the code to perform the function below:</a:t>
            </a:r>
          </a:p>
          <a:p>
            <a:pPr lvl="1" latinLnBrk="0"/>
            <a:r>
              <a:rPr lang="en-US" b="0" dirty="0"/>
              <a:t>Get an input number between 1 and 9 (</a:t>
            </a:r>
            <a:r>
              <a:rPr lang="en-US" b="1" dirty="0"/>
              <a:t>VAL</a:t>
            </a:r>
            <a:r>
              <a:rPr lang="en-US" b="0" dirty="0"/>
              <a:t>) through the Serial Monitor</a:t>
            </a:r>
          </a:p>
          <a:p>
            <a:pPr lvl="1" latinLnBrk="0"/>
            <a:r>
              <a:rPr lang="en-US" b="0" dirty="0"/>
              <a:t>The number (</a:t>
            </a:r>
            <a:r>
              <a:rPr lang="en-US" b="1" dirty="0"/>
              <a:t>VAL</a:t>
            </a:r>
            <a:r>
              <a:rPr lang="en-US" b="0" dirty="0"/>
              <a:t>) should be sent to the Arduino board</a:t>
            </a:r>
          </a:p>
          <a:p>
            <a:pPr lvl="1" latinLnBrk="0"/>
            <a:r>
              <a:rPr lang="en-US" b="0" dirty="0"/>
              <a:t>The inbuilt </a:t>
            </a:r>
            <a:r>
              <a:rPr lang="en-US" b="1" dirty="0"/>
              <a:t>LED</a:t>
            </a:r>
            <a:r>
              <a:rPr lang="en-US" b="0" dirty="0"/>
              <a:t> on the Arduino board should be turned </a:t>
            </a:r>
            <a:r>
              <a:rPr lang="en-US" b="1" dirty="0"/>
              <a:t>ON</a:t>
            </a:r>
            <a:r>
              <a:rPr lang="en-US" b="0" dirty="0"/>
              <a:t> for </a:t>
            </a:r>
            <a:r>
              <a:rPr lang="en-US" b="1" dirty="0"/>
              <a:t>VAL</a:t>
            </a:r>
            <a:r>
              <a:rPr lang="en-US" b="0" dirty="0"/>
              <a:t> seconds and turned </a:t>
            </a:r>
            <a:r>
              <a:rPr lang="en-US" b="1" dirty="0"/>
              <a:t>OFF</a:t>
            </a:r>
            <a:r>
              <a:rPr lang="en-US" b="0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FF7DE7-6679-40B9-C0E9-B0C3EAD5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/>
              <a:t>aRDUINO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B66E0-C90D-9115-1893-B8236C85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D536-8C7B-40DF-AA0E-37136B36405B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B3544F-E55E-4844-8C23-2BDD3448E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5" y="3429000"/>
            <a:ext cx="5448355" cy="3429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63C0DA8-E13E-47AD-BBFD-AD4F9465AAE3}"/>
              </a:ext>
            </a:extLst>
          </p:cNvPr>
          <p:cNvSpPr/>
          <p:nvPr/>
        </p:nvSpPr>
        <p:spPr>
          <a:xfrm>
            <a:off x="3757878" y="3977124"/>
            <a:ext cx="360040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7189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사용자 지정 5">
      <a:majorFont>
        <a:latin typeface="Century Gothic"/>
        <a:ea typeface="휴먼모음T"/>
        <a:cs typeface=""/>
      </a:majorFont>
      <a:minorFont>
        <a:latin typeface="Century Gothic"/>
        <a:ea typeface="휴먼모음T"/>
        <a:cs typeface="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2498</TotalTime>
  <Words>77</Words>
  <Application>Microsoft Office PowerPoint</Application>
  <PresentationFormat>On-screen Show (4:3)</PresentationFormat>
  <Paragraphs>15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맑은 고딕</vt:lpstr>
      <vt:lpstr>Wingdings</vt:lpstr>
      <vt:lpstr>Tahoma</vt:lpstr>
      <vt:lpstr>Arial</vt:lpstr>
      <vt:lpstr>Century Gothic</vt:lpstr>
      <vt:lpstr>필수</vt:lpstr>
      <vt:lpstr>LAB 1</vt:lpstr>
      <vt:lpstr>Contents</vt:lpstr>
      <vt:lpstr>aRDUINO</vt:lpstr>
      <vt:lpstr>aRDUINO</vt:lpstr>
    </vt:vector>
  </TitlesOfParts>
  <Manager/>
  <Company>VLSICAD@HANBAT UNIV.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Hongkyun Jung</dc:creator>
  <cp:lastModifiedBy>Dennis Gookyi</cp:lastModifiedBy>
  <cp:revision>705</cp:revision>
  <dcterms:created xsi:type="dcterms:W3CDTF">2011-03-02T15:57:42Z</dcterms:created>
  <dcterms:modified xsi:type="dcterms:W3CDTF">2024-10-11T08:29:26Z</dcterms:modified>
</cp:coreProperties>
</file>