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2"/>
  </p:normalViewPr>
  <p:slideViewPr>
    <p:cSldViewPr snapToGrid="0" snapToObjects="1">
      <p:cViewPr varScale="1">
        <p:scale>
          <a:sx n="136" d="100"/>
          <a:sy n="136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0F91-557B-C340-9FC4-5CAD3271D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Prediction for Natural Gas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14A3-277A-BF46-AFD0-96667588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0759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Team Front Left</a:t>
            </a:r>
          </a:p>
          <a:p>
            <a:r>
              <a:rPr lang="en-US" dirty="0"/>
              <a:t>John </a:t>
            </a:r>
            <a:r>
              <a:rPr lang="en-US" dirty="0" err="1"/>
              <a:t>ekblad</a:t>
            </a:r>
            <a:r>
              <a:rPr lang="en-US" dirty="0"/>
              <a:t>, Todd Fitzgerald, Pete Resnick</a:t>
            </a:r>
          </a:p>
          <a:p>
            <a:r>
              <a:rPr lang="en-US" dirty="0"/>
              <a:t>Scott Kaufman, Dennis Boston</a:t>
            </a:r>
          </a:p>
        </p:txBody>
      </p:sp>
    </p:spTree>
    <p:extLst>
      <p:ext uri="{BB962C8B-B14F-4D97-AF65-F5344CB8AC3E}">
        <p14:creationId xmlns:p14="http://schemas.microsoft.com/office/powerpoint/2010/main" val="8566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CE3B82-2663-428D-B8FC-6D7F0F807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9964AE96-0DA1-4E62-9E86-854C3A04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98C3B650-744C-4B8E-B324-CCA30E5EA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8233B-5D2E-7B42-B27D-41A9B271A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080081" y="847828"/>
            <a:ext cx="4934056" cy="309611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3BBE954F-4B60-F04F-BD7F-E0E15921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864" y="1050654"/>
            <a:ext cx="4936638" cy="2690466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A16B7-51FC-4F20-9D0C-6627A7891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F0028E-50BA-4248-806E-A0C83A0E9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5ECEE1C-404C-BF41-9842-73DCF67EC601}"/>
              </a:ext>
            </a:extLst>
          </p:cNvPr>
          <p:cNvSpPr txBox="1">
            <a:spLocks/>
          </p:cNvSpPr>
          <p:nvPr/>
        </p:nvSpPr>
        <p:spPr>
          <a:xfrm>
            <a:off x="812072" y="4377267"/>
            <a:ext cx="5184821" cy="2062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dirty="0"/>
              <a:t>Trading Natural Gas</a:t>
            </a:r>
          </a:p>
          <a:p>
            <a:pPr algn="l"/>
            <a:endParaRPr lang="en-US" sz="3100" dirty="0"/>
          </a:p>
          <a:p>
            <a:pPr algn="l"/>
            <a:r>
              <a:rPr lang="en-US" sz="2600" dirty="0"/>
              <a:t>-Generate Signals</a:t>
            </a:r>
          </a:p>
          <a:p>
            <a:pPr algn="l"/>
            <a:r>
              <a:rPr lang="en-US" sz="2600" dirty="0"/>
              <a:t>-Data analysis predicting price or direction</a:t>
            </a:r>
            <a:br>
              <a:rPr lang="en-US" sz="2700" dirty="0"/>
            </a:br>
            <a:br>
              <a:rPr lang="en-US" sz="2300" dirty="0"/>
            </a:br>
            <a:endParaRPr lang="en-US" sz="23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F936D1-5FC2-674C-A932-2076D33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633A6DE-DB78-C44E-94D7-5626048183C6}"/>
              </a:ext>
            </a:extLst>
          </p:cNvPr>
          <p:cNvSpPr txBox="1">
            <a:spLocks/>
          </p:cNvSpPr>
          <p:nvPr/>
        </p:nvSpPr>
        <p:spPr>
          <a:xfrm>
            <a:off x="5750145" y="4649073"/>
            <a:ext cx="6598968" cy="2062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/>
            </a:br>
            <a:r>
              <a:rPr lang="en-US" sz="2400" dirty="0"/>
              <a:t>-Develop logic to enter/Exit trades</a:t>
            </a:r>
            <a:br>
              <a:rPr lang="en-US" sz="2400" dirty="0"/>
            </a:br>
            <a:r>
              <a:rPr lang="en-US" sz="2400" dirty="0"/>
              <a:t>-Analyze trading results</a:t>
            </a:r>
            <a:br>
              <a:rPr lang="en-US" sz="2400" dirty="0"/>
            </a:br>
            <a:r>
              <a:rPr lang="en-US" sz="2400" dirty="0"/>
              <a:t>-Iterate trading logic to optimize profitability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4F01D-F4EA-2F44-80F9-8A997CD7CE3F}"/>
              </a:ext>
            </a:extLst>
          </p:cNvPr>
          <p:cNvSpPr txBox="1"/>
          <p:nvPr/>
        </p:nvSpPr>
        <p:spPr>
          <a:xfrm>
            <a:off x="8915312" y="6589402"/>
            <a:ext cx="327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- Leonard H. </a:t>
            </a:r>
            <a:r>
              <a:rPr lang="en-US" sz="1200" dirty="0" err="1"/>
              <a:t>Nelms</a:t>
            </a:r>
            <a:r>
              <a:rPr lang="en-US" sz="1200" dirty="0"/>
              <a:t> Tetra Tech, Inc. &amp; CQG</a:t>
            </a:r>
          </a:p>
        </p:txBody>
      </p:sp>
    </p:spTree>
    <p:extLst>
      <p:ext uri="{BB962C8B-B14F-4D97-AF65-F5344CB8AC3E}">
        <p14:creationId xmlns:p14="http://schemas.microsoft.com/office/powerpoint/2010/main" val="10878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DBD1-5D4A-EB47-A329-1EC2EBDA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42F5-49DB-2C4B-998A-1CD16D6D4C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Sets Utilized</a:t>
            </a:r>
          </a:p>
          <a:p>
            <a:pPr lvl="1"/>
            <a:r>
              <a:rPr lang="en-US" dirty="0"/>
              <a:t>Time and Sales Data for NG contract ~1.8M rows – May &amp; June</a:t>
            </a:r>
          </a:p>
          <a:p>
            <a:pPr lvl="1"/>
            <a:r>
              <a:rPr lang="en-US" dirty="0"/>
              <a:t>Daily NG settlement prices – May &amp; June</a:t>
            </a:r>
          </a:p>
          <a:p>
            <a:pPr lvl="1"/>
            <a:r>
              <a:rPr lang="en-US" dirty="0"/>
              <a:t>Forecast Degree days – May &amp; June	</a:t>
            </a:r>
          </a:p>
          <a:p>
            <a:pPr lvl="2"/>
            <a:r>
              <a:rPr lang="en-US" dirty="0"/>
              <a:t>Four runs per day</a:t>
            </a:r>
          </a:p>
          <a:p>
            <a:pPr lvl="1"/>
            <a:r>
              <a:rPr lang="en-US" dirty="0"/>
              <a:t>Production Data for ~5000 points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A478-D920-4149-8B3A-682D47CB97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  <a:p>
            <a:pPr lvl="1"/>
            <a:r>
              <a:rPr lang="en-US" dirty="0"/>
              <a:t>AWS S3 – storage</a:t>
            </a:r>
          </a:p>
          <a:p>
            <a:pPr lvl="1"/>
            <a:r>
              <a:rPr lang="en-US" dirty="0"/>
              <a:t>Python - </a:t>
            </a:r>
            <a:r>
              <a:rPr lang="en-US" dirty="0" err="1"/>
              <a:t>Scikit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Linear Regression, Lasso, Ridge, Elastic Net, Random Forest</a:t>
            </a:r>
          </a:p>
          <a:p>
            <a:pPr lvl="1"/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0460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1B8-9A04-6A41-814E-0A3338CC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0D20-EB4C-3645-9BCA-7B89A55C41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0175" y="1875330"/>
            <a:ext cx="3773864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Selection</a:t>
            </a:r>
          </a:p>
          <a:p>
            <a:r>
              <a:rPr lang="en-US" dirty="0"/>
              <a:t>Walk forward Learning</a:t>
            </a:r>
          </a:p>
          <a:p>
            <a:r>
              <a:rPr lang="en-US" dirty="0"/>
              <a:t>Random forest Trees</a:t>
            </a:r>
          </a:p>
          <a:p>
            <a:r>
              <a:rPr lang="en-US" dirty="0"/>
              <a:t>Scope management</a:t>
            </a:r>
          </a:p>
          <a:p>
            <a:r>
              <a:rPr lang="en-US" dirty="0"/>
              <a:t>Factoring resource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3C06BE-BA15-9A4F-8CC7-5A966B30E37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5680897"/>
              </p:ext>
            </p:extLst>
          </p:nvPr>
        </p:nvGraphicFramePr>
        <p:xfrm>
          <a:off x="113121" y="2214694"/>
          <a:ext cx="8107056" cy="3884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544">
                  <a:extLst>
                    <a:ext uri="{9D8B030D-6E8A-4147-A177-3AD203B41FA5}">
                      <a16:colId xmlns:a16="http://schemas.microsoft.com/office/drawing/2014/main" val="930345613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3712445368"/>
                    </a:ext>
                  </a:extLst>
                </a:gridCol>
                <a:gridCol w="694891">
                  <a:extLst>
                    <a:ext uri="{9D8B030D-6E8A-4147-A177-3AD203B41FA5}">
                      <a16:colId xmlns:a16="http://schemas.microsoft.com/office/drawing/2014/main" val="2492106846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3360232487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2199237467"/>
                    </a:ext>
                  </a:extLst>
                </a:gridCol>
                <a:gridCol w="468137">
                  <a:extLst>
                    <a:ext uri="{9D8B030D-6E8A-4147-A177-3AD203B41FA5}">
                      <a16:colId xmlns:a16="http://schemas.microsoft.com/office/drawing/2014/main" val="2179689069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2105218807"/>
                    </a:ext>
                  </a:extLst>
                </a:gridCol>
                <a:gridCol w="475451">
                  <a:extLst>
                    <a:ext uri="{9D8B030D-6E8A-4147-A177-3AD203B41FA5}">
                      <a16:colId xmlns:a16="http://schemas.microsoft.com/office/drawing/2014/main" val="1069714901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3219068830"/>
                    </a:ext>
                  </a:extLst>
                </a:gridCol>
                <a:gridCol w="490080">
                  <a:extLst>
                    <a:ext uri="{9D8B030D-6E8A-4147-A177-3AD203B41FA5}">
                      <a16:colId xmlns:a16="http://schemas.microsoft.com/office/drawing/2014/main" val="1502687863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3755116163"/>
                    </a:ext>
                  </a:extLst>
                </a:gridCol>
                <a:gridCol w="621744">
                  <a:extLst>
                    <a:ext uri="{9D8B030D-6E8A-4147-A177-3AD203B41FA5}">
                      <a16:colId xmlns:a16="http://schemas.microsoft.com/office/drawing/2014/main" val="3463721807"/>
                    </a:ext>
                  </a:extLst>
                </a:gridCol>
                <a:gridCol w="709521">
                  <a:extLst>
                    <a:ext uri="{9D8B030D-6E8A-4147-A177-3AD203B41FA5}">
                      <a16:colId xmlns:a16="http://schemas.microsoft.com/office/drawing/2014/main" val="1774088207"/>
                    </a:ext>
                  </a:extLst>
                </a:gridCol>
              </a:tblGrid>
              <a:tr h="62160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One - All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Two - 1807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Three + Product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Four + Weather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Five + Settle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Test Six + No Trades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48849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MSE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176251797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LinearRegression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0.3659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6.1929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-5.9116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401488444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Lasso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0.3211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-0.2155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4718760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Ridge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0.9160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0.0960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0.3659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0.8147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-4.8864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277853206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ElasticNet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0.8060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893339878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0.97412500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0.82750504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0.99976472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0.99976310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0.99975726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-0.00373960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18605806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0.97511755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0.83489867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0.99977208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-0.37993982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3990888450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0.97511755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0.83941376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0.99977504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-0.12169998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1886944452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0.97616727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0.84076710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0.99977825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0.99775912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-0.15563031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280440129"/>
                  </a:ext>
                </a:extLst>
              </a:tr>
              <a:tr h="32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Random Forest 200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0.97635034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0.84225507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0.99977952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0.99977780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0.99977784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0.08832373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b"/>
                </a:tc>
                <a:extLst>
                  <a:ext uri="{0D108BD9-81ED-4DB2-BD59-A6C34878D82A}">
                    <a16:rowId xmlns:a16="http://schemas.microsoft.com/office/drawing/2014/main" val="42503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4017-9B10-C348-9104-58A777F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2638"/>
          </a:xfrm>
        </p:spPr>
        <p:txBody>
          <a:bodyPr/>
          <a:lstStyle/>
          <a:p>
            <a:pPr algn="l"/>
            <a:r>
              <a:rPr lang="en-US" dirty="0"/>
              <a:t>Walk forward </a:t>
            </a:r>
            <a:r>
              <a:rPr lang="en-US" dirty="0" err="1"/>
              <a:t>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88FC5-23AA-974F-B348-409E5276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75" y="98854"/>
            <a:ext cx="5073147" cy="652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2284E-8364-D84A-8C17-273588F4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9" y="4442956"/>
            <a:ext cx="3927780" cy="2300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53645F-723C-BA41-B09E-DB8A11393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2" y="1211820"/>
            <a:ext cx="4392827" cy="31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7F9-A67F-6849-9C14-A72E9F40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85" y="281441"/>
            <a:ext cx="10364451" cy="1596177"/>
          </a:xfrm>
        </p:spPr>
        <p:txBody>
          <a:bodyPr/>
          <a:lstStyle/>
          <a:p>
            <a:r>
              <a:rPr lang="en-US" dirty="0"/>
              <a:t>Data Samples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3241CB-9A75-8240-85F1-812A80F250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6330" y="1416605"/>
            <a:ext cx="3321908" cy="22912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CC0246-AFD4-F14D-B7EA-57B3A6D536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3676" y="4180703"/>
            <a:ext cx="3367216" cy="22448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C33EF-673A-F241-B803-4ACBE861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28" y="4180703"/>
            <a:ext cx="3334436" cy="2168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C77C-FB46-4546-9890-1DF56591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859" y="1552363"/>
            <a:ext cx="3343905" cy="2155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107BE8-F5A4-BA41-B7BA-BB644AA35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206" y="1576329"/>
            <a:ext cx="3410465" cy="21315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3BB19-C326-3E45-A195-D3A94121026E}"/>
              </a:ext>
            </a:extLst>
          </p:cNvPr>
          <p:cNvSpPr txBox="1"/>
          <p:nvPr/>
        </p:nvSpPr>
        <p:spPr>
          <a:xfrm>
            <a:off x="827902" y="37596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Data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8B1A7-FC6E-364B-B8CB-5BFAA0B0184A}"/>
              </a:ext>
            </a:extLst>
          </p:cNvPr>
          <p:cNvSpPr txBox="1"/>
          <p:nvPr/>
        </p:nvSpPr>
        <p:spPr>
          <a:xfrm>
            <a:off x="827901" y="6425514"/>
            <a:ext cx="23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64570-7C1B-8544-9C0A-034203D75897}"/>
              </a:ext>
            </a:extLst>
          </p:cNvPr>
          <p:cNvSpPr txBox="1"/>
          <p:nvPr/>
        </p:nvSpPr>
        <p:spPr>
          <a:xfrm>
            <a:off x="4909750" y="3707870"/>
            <a:ext cx="293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 +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FE83-6D65-5C4D-B635-A56920C8F02E}"/>
              </a:ext>
            </a:extLst>
          </p:cNvPr>
          <p:cNvSpPr txBox="1"/>
          <p:nvPr/>
        </p:nvSpPr>
        <p:spPr>
          <a:xfrm>
            <a:off x="4909749" y="6425514"/>
            <a:ext cx="327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+ Prod + </a:t>
            </a:r>
            <a:r>
              <a:rPr lang="en-US" dirty="0" err="1"/>
              <a:t>Wthr</a:t>
            </a:r>
            <a:r>
              <a:rPr lang="en-US" dirty="0"/>
              <a:t> + Settle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BB209-E6FA-4D43-8078-82E8933C15B1}"/>
              </a:ext>
            </a:extLst>
          </p:cNvPr>
          <p:cNvSpPr txBox="1"/>
          <p:nvPr/>
        </p:nvSpPr>
        <p:spPr>
          <a:xfrm>
            <a:off x="8620895" y="3759619"/>
            <a:ext cx="327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Prod + </a:t>
            </a:r>
            <a:r>
              <a:rPr lang="en-US" dirty="0" err="1"/>
              <a:t>Wthr</a:t>
            </a:r>
            <a:r>
              <a:rPr lang="en-US" dirty="0"/>
              <a:t> + Settle</a:t>
            </a:r>
          </a:p>
        </p:txBody>
      </p:sp>
    </p:spTree>
    <p:extLst>
      <p:ext uri="{BB962C8B-B14F-4D97-AF65-F5344CB8AC3E}">
        <p14:creationId xmlns:p14="http://schemas.microsoft.com/office/powerpoint/2010/main" val="41084231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2856</TotalTime>
  <Words>297</Words>
  <Application>Microsoft Macintosh PowerPoint</Application>
  <PresentationFormat>Widescreen</PresentationFormat>
  <Paragraphs>175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Droplet</vt:lpstr>
      <vt:lpstr>Price Prediction for Natural Gas Market</vt:lpstr>
      <vt:lpstr>PowerPoint Presentation</vt:lpstr>
      <vt:lpstr>our Approach</vt:lpstr>
      <vt:lpstr>Machine learning and findings</vt:lpstr>
      <vt:lpstr>Walk forward COde</vt:lpstr>
      <vt:lpstr>Data Samples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Prediction for Natural Gas Market</dc:title>
  <dc:creator>Scott Kaufman</dc:creator>
  <cp:lastModifiedBy>Scott Kaufman</cp:lastModifiedBy>
  <cp:revision>19</cp:revision>
  <dcterms:created xsi:type="dcterms:W3CDTF">2018-07-14T14:51:33Z</dcterms:created>
  <dcterms:modified xsi:type="dcterms:W3CDTF">2018-07-16T23:07:21Z</dcterms:modified>
</cp:coreProperties>
</file>