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87" r:id="rId4"/>
    <p:sldId id="284" r:id="rId5"/>
    <p:sldId id="259" r:id="rId6"/>
    <p:sldId id="260" r:id="rId7"/>
    <p:sldId id="261" r:id="rId8"/>
    <p:sldId id="262" r:id="rId9"/>
    <p:sldId id="263" r:id="rId10"/>
    <p:sldId id="285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6" r:id="rId32"/>
  </p:sldIdLst>
  <p:sldSz cx="9144000" cy="5143500" type="screen16x9"/>
  <p:notesSz cx="6858000" cy="9144000"/>
  <p:embeddedFontLst>
    <p:embeddedFont>
      <p:font typeface="PT Sans Narrow" panose="020B0604020202020204" charset="0"/>
      <p:regular r:id="rId34"/>
      <p:bold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  <p:embeddedFont>
      <p:font typeface="Open Sans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50" autoAdjust="0"/>
  </p:normalViewPr>
  <p:slideViewPr>
    <p:cSldViewPr snapToGrid="0">
      <p:cViewPr varScale="1">
        <p:scale>
          <a:sx n="72" d="100"/>
          <a:sy n="72" d="100"/>
        </p:scale>
        <p:origin x="10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11895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69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88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436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420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500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86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509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754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904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252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757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289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Helen: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aaaa sorry just saw this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you can still leave here and say there is no difference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if we write in the report, we should talk about it, even if it's just one sentense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3388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806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205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378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highlight>
                  <a:srgbClr val="00FF00"/>
                </a:highlight>
              </a:rPr>
              <a:t>Changed the web rating to this page.</a:t>
            </a:r>
          </a:p>
        </p:txBody>
      </p:sp>
    </p:spTree>
    <p:extLst>
      <p:ext uri="{BB962C8B-B14F-4D97-AF65-F5344CB8AC3E}">
        <p14:creationId xmlns:p14="http://schemas.microsoft.com/office/powerpoint/2010/main" val="1264061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highlight>
                  <a:srgbClr val="00FF00"/>
                </a:highlight>
              </a:rPr>
              <a:t>Added charts in this page.</a:t>
            </a:r>
          </a:p>
        </p:txBody>
      </p:sp>
    </p:spTree>
    <p:extLst>
      <p:ext uri="{BB962C8B-B14F-4D97-AF65-F5344CB8AC3E}">
        <p14:creationId xmlns:p14="http://schemas.microsoft.com/office/powerpoint/2010/main" val="1568161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highlight>
                  <a:srgbClr val="00FF00"/>
                </a:highlight>
              </a:rPr>
              <a:t>Added a chart about wifi usage</a:t>
            </a:r>
          </a:p>
        </p:txBody>
      </p:sp>
    </p:spTree>
    <p:extLst>
      <p:ext uri="{BB962C8B-B14F-4D97-AF65-F5344CB8AC3E}">
        <p14:creationId xmlns:p14="http://schemas.microsoft.com/office/powerpoint/2010/main" val="1018988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5147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2953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Need to add “ </a:t>
            </a:r>
            <a:r>
              <a:rPr lang="en" dirty="0">
                <a:highlight>
                  <a:srgbClr val="00FF00"/>
                </a:highlight>
              </a:rPr>
              <a:t>SFO can improve the speed of WIFI around each boarding gate in order to improve people’s satisfaction about WIFI service more efficiently.</a:t>
            </a:r>
            <a:r>
              <a:rPr lang="en" dirty="0"/>
              <a:t> ”</a:t>
            </a:r>
          </a:p>
        </p:txBody>
      </p:sp>
    </p:spTree>
    <p:extLst>
      <p:ext uri="{BB962C8B-B14F-4D97-AF65-F5344CB8AC3E}">
        <p14:creationId xmlns:p14="http://schemas.microsoft.com/office/powerpoint/2010/main" val="1613039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408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922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148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234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790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0510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3344 g1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1707 g2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2006 g3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7057</a:t>
            </a:r>
          </a:p>
        </p:txBody>
      </p:sp>
    </p:spTree>
    <p:extLst>
      <p:ext uri="{BB962C8B-B14F-4D97-AF65-F5344CB8AC3E}">
        <p14:creationId xmlns:p14="http://schemas.microsoft.com/office/powerpoint/2010/main" val="11558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Customer Data Analysis for San Francisco International Airport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5000"/>
              </a:lnSpc>
              <a:spcBef>
                <a:spcPts val="0"/>
              </a:spcBef>
              <a:buClr>
                <a:srgbClr val="AB192D"/>
              </a:buClr>
              <a:buSzPct val="25000"/>
              <a:buFont typeface="Arial"/>
              <a:buNone/>
            </a:pPr>
            <a:r>
              <a:rPr lang="en" sz="1800" dirty="0">
                <a:solidFill>
                  <a:srgbClr val="6D6D6D"/>
                </a:solidFill>
                <a:latin typeface="Verdana"/>
                <a:ea typeface="Verdana"/>
                <a:cs typeface="Verdana"/>
                <a:sym typeface="Verdana"/>
              </a:rPr>
              <a:t>Dennis Silva, Hang Yu, Neel Gehlot, Qiuyi Hong, Yinkai Ma, Qian Xu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Customer Segmentation - Data Science Technique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39" y="1145887"/>
            <a:ext cx="2145750" cy="3302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 and Combine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Binarize All Question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Conduct 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Conduct </a:t>
            </a:r>
            <a:br>
              <a:rPr lang="en-US" dirty="0"/>
            </a:br>
            <a:r>
              <a:rPr lang="en-US" i="1" dirty="0"/>
              <a:t>k-means</a:t>
            </a:r>
            <a:r>
              <a:rPr lang="en-US" dirty="0"/>
              <a:t> clustering</a:t>
            </a:r>
          </a:p>
        </p:txBody>
      </p:sp>
      <p:pic>
        <p:nvPicPr>
          <p:cNvPr id="3076" name="Picture 4" descr="https://lh6.googleusercontent.com/GWUUQnQ0w-LeaV7EfSr30hsbayVL0nTlPcxVWjLskoC5SLs2MSD8O1tRtNsNTLCLEEUcY6Hr8QMeUu3TnA4Af0ILaUTu3npaMlyk5JVLA3PDbMKhCmbNLyo9Puctj97AnKxrw5k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689" y="1257719"/>
            <a:ext cx="3211227" cy="235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6.googleusercontent.com/btu0zT63hXZv0Gs6dgCj4Ld1izpZhIv1a9KJDEaaWKtg3Dnvf7sl7lBk8KM5J6u-rN__hcY1IKQ7cAhZMUMYgTRmDzTPR_VROwzURwClEmo9P4Prxs8yGi_XbZHndEsvt9tBAlA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697" y="2289976"/>
            <a:ext cx="3270603" cy="250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85380" y="3931476"/>
            <a:ext cx="2850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1: </a:t>
            </a:r>
            <a:r>
              <a:rPr lang="en-US" b="1" dirty="0">
                <a:solidFill>
                  <a:schemeClr val="accent2"/>
                </a:solidFill>
              </a:rPr>
              <a:t>3,344</a:t>
            </a:r>
            <a:r>
              <a:rPr lang="en-US" dirty="0"/>
              <a:t> Customers (</a:t>
            </a:r>
            <a:r>
              <a:rPr lang="en-US" b="1" dirty="0">
                <a:solidFill>
                  <a:schemeClr val="accent2"/>
                </a:solidFill>
              </a:rPr>
              <a:t>47%</a:t>
            </a:r>
            <a:r>
              <a:rPr lang="en-US" dirty="0"/>
              <a:t>)</a:t>
            </a:r>
          </a:p>
          <a:p>
            <a:r>
              <a:rPr lang="en-US" dirty="0"/>
              <a:t>Group 2: </a:t>
            </a:r>
            <a:r>
              <a:rPr lang="en-US" b="1" dirty="0">
                <a:solidFill>
                  <a:schemeClr val="accent2"/>
                </a:solidFill>
              </a:rPr>
              <a:t>1707</a:t>
            </a:r>
            <a:r>
              <a:rPr lang="en-US" dirty="0"/>
              <a:t> Customers  (</a:t>
            </a:r>
            <a:r>
              <a:rPr lang="en-US" b="1" dirty="0">
                <a:solidFill>
                  <a:schemeClr val="accent2"/>
                </a:solidFill>
              </a:rPr>
              <a:t>24%</a:t>
            </a:r>
            <a:r>
              <a:rPr lang="en-US" dirty="0"/>
              <a:t>)</a:t>
            </a:r>
          </a:p>
          <a:p>
            <a:r>
              <a:rPr lang="en-US" dirty="0"/>
              <a:t>Group 3: </a:t>
            </a:r>
            <a:r>
              <a:rPr lang="en-US" b="1" dirty="0">
                <a:solidFill>
                  <a:schemeClr val="accent2"/>
                </a:solidFill>
              </a:rPr>
              <a:t>2006</a:t>
            </a:r>
            <a:r>
              <a:rPr lang="en-US" dirty="0"/>
              <a:t> Customers  (</a:t>
            </a:r>
            <a:r>
              <a:rPr lang="en-US" b="1" dirty="0">
                <a:solidFill>
                  <a:schemeClr val="accent2"/>
                </a:solidFill>
              </a:rPr>
              <a:t>28%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40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Customer Segmentation - Group Interpretation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23" y="1152425"/>
            <a:ext cx="6068341" cy="18473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96" y="3090797"/>
            <a:ext cx="6344634" cy="17114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Customer Segmentation - Group Interpretation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"/>
          <a:stretch/>
        </p:blipFill>
        <p:spPr bwMode="auto">
          <a:xfrm>
            <a:off x="481192" y="1465228"/>
            <a:ext cx="8181615" cy="26660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Customer Segmentation - Group Interpretation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"/>
          <a:stretch/>
        </p:blipFill>
        <p:spPr bwMode="auto">
          <a:xfrm>
            <a:off x="370905" y="1467299"/>
            <a:ext cx="8145625" cy="24863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Customer Segmentation - Group Interpretation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"/>
          <a:stretch/>
        </p:blipFill>
        <p:spPr bwMode="auto">
          <a:xfrm>
            <a:off x="1270457" y="1172159"/>
            <a:ext cx="6603086" cy="36274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Customer Segmentation - Group Interpretation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"/>
          <a:stretch/>
        </p:blipFill>
        <p:spPr bwMode="auto">
          <a:xfrm>
            <a:off x="1516797" y="1185315"/>
            <a:ext cx="6110405" cy="35708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Customer Segmentation - Group Interpretation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Dominating factors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Age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Destination airport market size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Relative factors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Destination region</a:t>
            </a:r>
          </a:p>
          <a:p>
            <a:pPr marL="914400" lvl="1" indent="-342900">
              <a:spcBef>
                <a:spcPts val="0"/>
              </a:spcBef>
              <a:buSzPct val="100000"/>
            </a:pPr>
            <a:r>
              <a:rPr lang="en" sz="1800"/>
              <a:t>Travel purpose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Airport Services Usage Analysis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Transportation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Parking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AirTrain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Rental Car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Check Bags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Store Purchase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Restaurant Consumption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Airport Services Usage Analysis - Transportation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11700" y="1236089"/>
            <a:ext cx="2624700" cy="318460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 dirty="0"/>
              <a:t>Mostly dropped off and connecting between flights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 dirty="0"/>
              <a:t>BART usage is lower than taxi, but increasing year wide </a:t>
            </a:r>
          </a:p>
          <a:p>
            <a:pPr marL="457200" lvl="0" indent="-330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 dirty="0"/>
              <a:t>Parking is doing well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" r="575" b="1"/>
          <a:stretch/>
        </p:blipFill>
        <p:spPr bwMode="auto">
          <a:xfrm>
            <a:off x="2874140" y="1642146"/>
            <a:ext cx="6086033" cy="26469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881850" y="979000"/>
            <a:ext cx="4030200" cy="364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30200">
              <a:lnSpc>
                <a:spcPct val="150000"/>
              </a:lnSpc>
            </a:pPr>
            <a:r>
              <a:rPr lang="en" sz="1600" dirty="0">
                <a:sym typeface="Arial"/>
              </a:rPr>
              <a:t>Increasing Income group used the parking more</a:t>
            </a:r>
          </a:p>
          <a:p>
            <a:pPr marL="457200" indent="-330200">
              <a:lnSpc>
                <a:spcPct val="150000"/>
              </a:lnSpc>
            </a:pPr>
            <a:r>
              <a:rPr lang="en" sz="1600" dirty="0">
                <a:sym typeface="Arial"/>
              </a:rPr>
              <a:t>Targeting people with higher income groups for parking would be a good option.</a:t>
            </a:r>
          </a:p>
          <a:p>
            <a:pPr marL="457200" indent="-330200">
              <a:lnSpc>
                <a:spcPct val="150000"/>
              </a:lnSpc>
            </a:pPr>
            <a:r>
              <a:rPr lang="en" sz="1600" dirty="0">
                <a:sym typeface="Arial"/>
              </a:rPr>
              <a:t>About 60% of the people who have used the parking are satisfied </a:t>
            </a:r>
          </a:p>
          <a:p>
            <a:pPr marL="457200" indent="-330200">
              <a:lnSpc>
                <a:spcPct val="150000"/>
              </a:lnSpc>
            </a:pPr>
            <a:r>
              <a:rPr lang="en" sz="1600" dirty="0">
                <a:sym typeface="Arial"/>
              </a:rPr>
              <a:t> About 40% people are not satisfied</a:t>
            </a:r>
          </a:p>
          <a:p>
            <a:pPr marL="457200" indent="-330200">
              <a:lnSpc>
                <a:spcPct val="150000"/>
              </a:lnSpc>
            </a:pPr>
            <a:endParaRPr sz="1600" dirty="0">
              <a:sym typeface="Arial"/>
            </a:endParaRPr>
          </a:p>
          <a:p>
            <a:pPr marL="457200" indent="-330200">
              <a:lnSpc>
                <a:spcPct val="150000"/>
              </a:lnSpc>
            </a:pPr>
            <a:endParaRPr sz="1600" dirty="0">
              <a:sym typeface="Arial"/>
            </a:endParaRP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25" y="1152425"/>
            <a:ext cx="4300825" cy="347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Airport Services Usage Analysis - Parking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011884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Introduction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Data Cleaning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Overall Trend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Customer Segmentation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Airport Services Usage Analysis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Website Usage Customer Analysis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Recommendation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11700" y="1296488"/>
            <a:ext cx="4091536" cy="341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30200">
              <a:lnSpc>
                <a:spcPct val="150000"/>
              </a:lnSpc>
            </a:pPr>
            <a:r>
              <a:rPr lang="en" sz="1600" dirty="0">
                <a:sym typeface="Arial"/>
              </a:rPr>
              <a:t>More proportion of people from group 2 are using Airtrain</a:t>
            </a:r>
          </a:p>
          <a:p>
            <a:pPr marL="457200" indent="-330200">
              <a:lnSpc>
                <a:spcPct val="150000"/>
              </a:lnSpc>
            </a:pPr>
            <a:r>
              <a:rPr lang="en" sz="1600" dirty="0">
                <a:sym typeface="Arial"/>
              </a:rPr>
              <a:t>Satisfactory level from the AirTrain is equal in all group</a:t>
            </a:r>
          </a:p>
          <a:p>
            <a:pPr marL="457200" indent="-330200">
              <a:lnSpc>
                <a:spcPct val="150000"/>
              </a:lnSpc>
            </a:pPr>
            <a:r>
              <a:rPr lang="en" sz="1600" dirty="0">
                <a:sym typeface="Arial"/>
              </a:rPr>
              <a:t>About 60% to 70% of people have rated the service good. 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t="1826"/>
          <a:stretch/>
        </p:blipFill>
        <p:spPr>
          <a:xfrm>
            <a:off x="4679422" y="1055004"/>
            <a:ext cx="3804110" cy="38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Airport Services Usage Analysis - AirTrain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11700" y="3217250"/>
            <a:ext cx="8520600" cy="156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02" y="1369193"/>
            <a:ext cx="8749086" cy="267802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Airport Services Usage Analysis - Rental Car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Airport Services Usage Analysis - Check Bags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68517" y="1266324"/>
            <a:ext cx="2025983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 dirty="0"/>
              <a:t>Small differenc</a:t>
            </a:r>
            <a:r>
              <a:rPr lang="en-US" sz="1600" dirty="0" err="1"/>
              <a:t>es</a:t>
            </a:r>
            <a:r>
              <a:rPr lang="en" sz="1600" dirty="0"/>
              <a:t> exists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 dirty="0"/>
              <a:t>Group 3 - more US-west check bags</a:t>
            </a:r>
          </a:p>
          <a:p>
            <a:pPr marL="457200" lvl="0" indent="-330200">
              <a:spcBef>
                <a:spcPts val="0"/>
              </a:spcBef>
              <a:buSzPct val="100000"/>
            </a:pPr>
            <a:r>
              <a:rPr lang="en" sz="1600" dirty="0"/>
              <a:t>Group 2 - less </a:t>
            </a:r>
            <a:br>
              <a:rPr lang="en" sz="1600" dirty="0"/>
            </a:br>
            <a:r>
              <a:rPr lang="en" sz="1600" dirty="0"/>
              <a:t>US-midwest check bags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8"/>
          <a:stretch/>
        </p:blipFill>
        <p:spPr>
          <a:xfrm>
            <a:off x="2139630" y="1500008"/>
            <a:ext cx="6832502" cy="271675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Airport Services Usage Analysis - Store Purchase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311700" y="2899950"/>
            <a:ext cx="8520600" cy="166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Slight increase in all groups from 2012 to 2013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Detail analysis shows vacation people are the largest store purchase group</a:t>
            </a:r>
          </a:p>
          <a:p>
            <a:pPr marL="457200" lvl="0" indent="-330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Income has very limited impact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83" y="1244856"/>
            <a:ext cx="7889172" cy="156266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Airport Services Usage Analysis - Restaurant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311699" y="1091153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 dirty="0"/>
              <a:t>Overall decrease from 2012 to 2013</a:t>
            </a:r>
          </a:p>
          <a:p>
            <a:pPr lvl="0" rtl="0">
              <a:spcBef>
                <a:spcPts val="0"/>
              </a:spcBef>
              <a:buNone/>
            </a:pPr>
            <a:endParaRPr sz="1600" dirty="0"/>
          </a:p>
          <a:p>
            <a:pPr lvl="0" rtl="0">
              <a:spcBef>
                <a:spcPts val="0"/>
              </a:spcBef>
              <a:buNone/>
            </a:pPr>
            <a:endParaRPr sz="1600" dirty="0"/>
          </a:p>
          <a:p>
            <a:pPr lvl="0" rtl="0">
              <a:spcBef>
                <a:spcPts val="0"/>
              </a:spcBef>
              <a:buNone/>
            </a:pPr>
            <a:endParaRPr sz="1600" dirty="0"/>
          </a:p>
          <a:p>
            <a:pPr lvl="0" rtl="0">
              <a:spcBef>
                <a:spcPts val="0"/>
              </a:spcBef>
              <a:buNone/>
            </a:pPr>
            <a:endParaRPr sz="1600" dirty="0"/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600" dirty="0"/>
              <a:t>Small difference exists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600" dirty="0"/>
              <a:t>Still more people are buying food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600" dirty="0"/>
              <a:t>Group 3 has similar food consumption rate in all times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2" y="1603145"/>
            <a:ext cx="8801594" cy="173869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Website Usage Analysis - Website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 dirty="0"/>
              <a:t>Overall increase from 2012 to 2013</a:t>
            </a:r>
          </a:p>
          <a:p>
            <a:pPr lvl="0" rtl="0">
              <a:spcBef>
                <a:spcPts val="0"/>
              </a:spcBef>
              <a:buNone/>
            </a:pPr>
            <a:endParaRPr sz="1600" dirty="0"/>
          </a:p>
          <a:p>
            <a:pPr lvl="0" rtl="0">
              <a:spcBef>
                <a:spcPts val="0"/>
              </a:spcBef>
              <a:buNone/>
            </a:pPr>
            <a:endParaRPr sz="1600" dirty="0"/>
          </a:p>
          <a:p>
            <a:pPr lvl="0" rtl="0">
              <a:spcBef>
                <a:spcPts val="0"/>
              </a:spcBef>
              <a:buNone/>
            </a:pPr>
            <a:endParaRPr sz="1600" dirty="0"/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 dirty="0"/>
              <a:t>Overall positive attitude about website</a:t>
            </a:r>
          </a:p>
          <a:p>
            <a:pPr lvl="0" rtl="0">
              <a:spcBef>
                <a:spcPts val="0"/>
              </a:spcBef>
              <a:buNone/>
            </a:pPr>
            <a:endParaRPr sz="1600" dirty="0"/>
          </a:p>
          <a:p>
            <a:pPr marL="457200" lvl="0" indent="0" rtl="0">
              <a:spcBef>
                <a:spcPts val="0"/>
              </a:spcBef>
              <a:buNone/>
            </a:pPr>
            <a:endParaRPr sz="1600" dirty="0"/>
          </a:p>
        </p:txBody>
      </p:sp>
      <p:pic>
        <p:nvPicPr>
          <p:cNvPr id="217" name="Shape 217" descr="2012 and 2013 webuse compar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399" y="1632503"/>
            <a:ext cx="594360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 descr="12web ratin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3599775"/>
            <a:ext cx="6996099" cy="137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Website Usage Analysis - WIFI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11700" y="11139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/>
              <a:t>One third of people use WIFI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marL="457200" lvl="0" indent="0" rtl="0">
              <a:spcBef>
                <a:spcPts val="0"/>
              </a:spcBef>
              <a:buNone/>
            </a:pPr>
            <a:endParaRPr sz="1600"/>
          </a:p>
        </p:txBody>
      </p:sp>
      <p:pic>
        <p:nvPicPr>
          <p:cNvPr id="225" name="Shape 225" descr="2013 whether use wif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50" y="1464250"/>
            <a:ext cx="6996099" cy="126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 descr="2013 use WIFI.png"/>
          <p:cNvPicPr preferRelativeResize="0"/>
          <p:nvPr/>
        </p:nvPicPr>
        <p:blipFill rotWithShape="1">
          <a:blip r:embed="rId4">
            <a:alphaModFix/>
          </a:blip>
          <a:srcRect l="739"/>
          <a:stretch/>
        </p:blipFill>
        <p:spPr>
          <a:xfrm>
            <a:off x="796476" y="2476675"/>
            <a:ext cx="6944447" cy="1423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 descr="2013 wifi rating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650" y="3710950"/>
            <a:ext cx="6996099" cy="12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Website Usage Analysis - WIFI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 dirty="0"/>
              <a:t>Higher need around departure time.</a:t>
            </a:r>
          </a:p>
          <a:p>
            <a:pPr lvl="0" rtl="0">
              <a:spcBef>
                <a:spcPts val="0"/>
              </a:spcBef>
              <a:buNone/>
            </a:pPr>
            <a:endParaRPr sz="1600" dirty="0"/>
          </a:p>
          <a:p>
            <a:pPr lvl="0" rtl="0">
              <a:spcBef>
                <a:spcPts val="0"/>
              </a:spcBef>
              <a:buNone/>
            </a:pPr>
            <a:endParaRPr sz="1600" dirty="0"/>
          </a:p>
          <a:p>
            <a:pPr lvl="0" rtl="0">
              <a:spcBef>
                <a:spcPts val="0"/>
              </a:spcBef>
              <a:buNone/>
            </a:pPr>
            <a:endParaRPr sz="1600" dirty="0"/>
          </a:p>
          <a:p>
            <a:pPr lvl="0" rtl="0">
              <a:spcBef>
                <a:spcPts val="0"/>
              </a:spcBef>
              <a:buNone/>
            </a:pPr>
            <a:endParaRPr sz="1600" dirty="0"/>
          </a:p>
          <a:p>
            <a:pPr marL="457200" lvl="0" indent="0" rtl="0">
              <a:spcBef>
                <a:spcPts val="0"/>
              </a:spcBef>
              <a:buNone/>
            </a:pPr>
            <a:endParaRPr sz="1600" dirty="0"/>
          </a:p>
        </p:txBody>
      </p:sp>
      <p:pic>
        <p:nvPicPr>
          <p:cNvPr id="234" name="Shape 234" descr="2013 whether use wifi.png"/>
          <p:cNvPicPr preferRelativeResize="0"/>
          <p:nvPr/>
        </p:nvPicPr>
        <p:blipFill rotWithShape="1">
          <a:blip r:embed="rId3">
            <a:alphaModFix/>
          </a:blip>
          <a:srcRect l="390"/>
          <a:stretch/>
        </p:blipFill>
        <p:spPr>
          <a:xfrm>
            <a:off x="1489658" y="1633804"/>
            <a:ext cx="6164684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Website Usage Analysis - Apps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/>
              <a:t>Similar percentage of app usage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marL="457200" lvl="0" indent="0" rtl="0">
              <a:spcBef>
                <a:spcPts val="0"/>
              </a:spcBef>
              <a:buNone/>
            </a:pPr>
            <a:endParaRPr sz="1600"/>
          </a:p>
        </p:txBody>
      </p:sp>
      <p:pic>
        <p:nvPicPr>
          <p:cNvPr id="241" name="Shape 241" descr="2013sfo app us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25" y="1643075"/>
            <a:ext cx="7393275" cy="145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 descr="2013 use other app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125" y="3208199"/>
            <a:ext cx="7393275" cy="148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Website Usage Analysis - Social Media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/>
              <a:t>Few people use SFO social media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marL="457200" lvl="0" indent="0" rtl="0">
              <a:spcBef>
                <a:spcPts val="0"/>
              </a:spcBef>
              <a:buNone/>
            </a:pPr>
            <a:endParaRPr sz="1600"/>
          </a:p>
        </p:txBody>
      </p:sp>
      <p:pic>
        <p:nvPicPr>
          <p:cNvPr id="249" name="Shape 249" descr="2013 soci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00" y="1871675"/>
            <a:ext cx="8111149" cy="16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San Francisco International Airport, </a:t>
            </a:r>
            <a:r>
              <a:rPr lang="en-US" dirty="0" err="1"/>
              <a:t>a.k.a</a:t>
            </a:r>
            <a:r>
              <a:rPr lang="en-US" dirty="0"/>
              <a:t> SFO, is an international airport 13 miles (21 km) south of downtown San Francisco, California, United States. It is the largest airport in Northern California and the second busiest in California.</a:t>
            </a:r>
          </a:p>
          <a:p>
            <a:r>
              <a:rPr lang="en-US" dirty="0"/>
              <a:t>SFO as an important transportation junction, has flights to points throughout North America and is a major gateway to Europe and Asia.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" b="32918"/>
          <a:stretch/>
        </p:blipFill>
        <p:spPr>
          <a:xfrm>
            <a:off x="4881454" y="3299223"/>
            <a:ext cx="3752842" cy="138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68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Recommendation</a:t>
            </a:r>
            <a:r>
              <a:rPr lang="en-US" dirty="0"/>
              <a:t>s</a:t>
            </a:r>
            <a:endParaRPr lang="en" dirty="0"/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0" y="1027786"/>
            <a:ext cx="9072438" cy="39815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500" dirty="0"/>
              <a:t>Better for survey to have same questions and standards in different years for easier </a:t>
            </a:r>
            <a:br>
              <a:rPr lang="en" sz="1500" dirty="0"/>
            </a:br>
            <a:r>
              <a:rPr lang="en" sz="1500" dirty="0"/>
              <a:t>data pre-processing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500" dirty="0"/>
              <a:t>Use advertisement board to educate the public on the advantage of BART so to increase usage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500" dirty="0"/>
              <a:t>Keep and enhance marketing campaign in airport stores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500" dirty="0"/>
              <a:t>To improve customers’ food buying, restaurant can launch promotion or special combo during peak hour, and launch online or offline survey about type of food they want to have in airport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500" dirty="0"/>
              <a:t>SFO may collaborate with airline companies or booking systems to market website or application 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500" dirty="0"/>
              <a:t>SFO can improve the speed of WIFI around each boarding gate in order to improve people’s satisfaction about WIFI service more efficiently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Thank you!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7</a:t>
            </a:r>
          </a:p>
        </p:txBody>
      </p:sp>
    </p:spTree>
    <p:extLst>
      <p:ext uri="{BB962C8B-B14F-4D97-AF65-F5344CB8AC3E}">
        <p14:creationId xmlns:p14="http://schemas.microsoft.com/office/powerpoint/2010/main" val="13613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025203"/>
            <a:ext cx="2320182" cy="37594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In 2013 on Average Airports Generated per customer:</a:t>
            </a:r>
          </a:p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2"/>
                </a:solidFill>
              </a:rPr>
              <a:t>$11.88 </a:t>
            </a:r>
            <a:r>
              <a:rPr lang="en-US" dirty="0"/>
              <a:t>in AR</a:t>
            </a:r>
          </a:p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+</a:t>
            </a:r>
          </a:p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2"/>
                </a:solidFill>
              </a:rPr>
              <a:t>$8.14 </a:t>
            </a:r>
            <a:r>
              <a:rPr lang="en-US" dirty="0"/>
              <a:t>in NAR</a:t>
            </a:r>
          </a:p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=</a:t>
            </a:r>
          </a:p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2"/>
                </a:solidFill>
              </a:rPr>
              <a:t>$20.02 </a:t>
            </a:r>
            <a:r>
              <a:rPr lang="en-US" dirty="0"/>
              <a:t>Total Rev.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882" y="531628"/>
            <a:ext cx="6233435" cy="394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9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Cleaning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756649" y="799775"/>
            <a:ext cx="5238495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Replaced missing values with ‘N’ </a:t>
            </a:r>
            <a:br>
              <a:rPr lang="en-US" dirty="0"/>
            </a:br>
            <a:r>
              <a:rPr lang="en-US" dirty="0"/>
              <a:t>(empty or Null character)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Did not discard surveys for being incomplete, they provide information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Merge questions carried over from</a:t>
            </a:r>
            <a:br>
              <a:rPr lang="en-US" dirty="0"/>
            </a:br>
            <a:r>
              <a:rPr lang="en-US" dirty="0"/>
              <a:t>2012 to 2013 into additional dataset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Replace most factors as numbers with their abbreviated description</a:t>
            </a:r>
          </a:p>
        </p:txBody>
      </p:sp>
      <p:pic>
        <p:nvPicPr>
          <p:cNvPr id="1026" name="Picture 2" descr="http://3rdsectorlabs.com/wp-content/uploads/2014/06/TSL-data-show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23" y="1359600"/>
            <a:ext cx="3042802" cy="319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8223" y="4661659"/>
            <a:ext cx="51248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Image: http://3rdsectorlabs.com/wp-content/uploads/2014/06/TSL-data-shower.png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Trend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l="25484" t="22996" r="5282" b="24737"/>
          <a:stretch/>
        </p:blipFill>
        <p:spPr>
          <a:xfrm>
            <a:off x="2906150" y="557269"/>
            <a:ext cx="5776674" cy="204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 l="25320" t="22568" r="7533" b="24652"/>
          <a:stretch/>
        </p:blipFill>
        <p:spPr>
          <a:xfrm>
            <a:off x="2906150" y="2825984"/>
            <a:ext cx="5776675" cy="211107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576577" y="2607068"/>
            <a:ext cx="2798700" cy="39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dirty="0">
                <a:solidFill>
                  <a:schemeClr val="accent2"/>
                </a:solidFill>
              </a:rPr>
              <a:t>Age Distribution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220632" y="3685471"/>
            <a:ext cx="854658" cy="39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2013</a:t>
            </a:r>
          </a:p>
        </p:txBody>
      </p:sp>
      <p:sp>
        <p:nvSpPr>
          <p:cNvPr id="7" name="Shape 94"/>
          <p:cNvSpPr txBox="1"/>
          <p:nvPr/>
        </p:nvSpPr>
        <p:spPr>
          <a:xfrm>
            <a:off x="1232586" y="1455864"/>
            <a:ext cx="854658" cy="39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2012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Trend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l="25322" t="22571" r="12368" b="24998"/>
          <a:stretch/>
        </p:blipFill>
        <p:spPr>
          <a:xfrm>
            <a:off x="3512001" y="271250"/>
            <a:ext cx="5541875" cy="212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 l="24034" t="22997" r="12246" b="24914"/>
          <a:stretch/>
        </p:blipFill>
        <p:spPr>
          <a:xfrm>
            <a:off x="3314674" y="2795824"/>
            <a:ext cx="5804375" cy="21957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94"/>
          <p:cNvSpPr txBox="1"/>
          <p:nvPr/>
        </p:nvSpPr>
        <p:spPr>
          <a:xfrm>
            <a:off x="1220632" y="3685471"/>
            <a:ext cx="854658" cy="39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2013</a:t>
            </a:r>
          </a:p>
        </p:txBody>
      </p:sp>
      <p:sp>
        <p:nvSpPr>
          <p:cNvPr id="8" name="Shape 94"/>
          <p:cNvSpPr txBox="1"/>
          <p:nvPr/>
        </p:nvSpPr>
        <p:spPr>
          <a:xfrm>
            <a:off x="1232586" y="1455864"/>
            <a:ext cx="854658" cy="39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2012</a:t>
            </a:r>
          </a:p>
        </p:txBody>
      </p:sp>
      <p:sp>
        <p:nvSpPr>
          <p:cNvPr id="9" name="Shape 93"/>
          <p:cNvSpPr txBox="1"/>
          <p:nvPr/>
        </p:nvSpPr>
        <p:spPr>
          <a:xfrm>
            <a:off x="576577" y="2607068"/>
            <a:ext cx="2798700" cy="39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dirty="0">
                <a:solidFill>
                  <a:schemeClr val="accent2"/>
                </a:solidFill>
              </a:rPr>
              <a:t>Gender Distribution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Trend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l="23716" t="22838" r="8173" b="24912"/>
          <a:stretch/>
        </p:blipFill>
        <p:spPr>
          <a:xfrm>
            <a:off x="3330820" y="248400"/>
            <a:ext cx="5810567" cy="207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 l="23080" t="23612" r="8167" b="24652"/>
          <a:stretch/>
        </p:blipFill>
        <p:spPr>
          <a:xfrm>
            <a:off x="3215387" y="2813600"/>
            <a:ext cx="5926000" cy="20779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94"/>
          <p:cNvSpPr txBox="1"/>
          <p:nvPr/>
        </p:nvSpPr>
        <p:spPr>
          <a:xfrm>
            <a:off x="1220632" y="3685471"/>
            <a:ext cx="854658" cy="39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2013</a:t>
            </a:r>
          </a:p>
        </p:txBody>
      </p:sp>
      <p:sp>
        <p:nvSpPr>
          <p:cNvPr id="8" name="Shape 94"/>
          <p:cNvSpPr txBox="1"/>
          <p:nvPr/>
        </p:nvSpPr>
        <p:spPr>
          <a:xfrm>
            <a:off x="1232586" y="1455864"/>
            <a:ext cx="854658" cy="39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2012</a:t>
            </a:r>
          </a:p>
        </p:txBody>
      </p:sp>
      <p:sp>
        <p:nvSpPr>
          <p:cNvPr id="9" name="Shape 93"/>
          <p:cNvSpPr txBox="1"/>
          <p:nvPr/>
        </p:nvSpPr>
        <p:spPr>
          <a:xfrm>
            <a:off x="576577" y="2607068"/>
            <a:ext cx="2798700" cy="39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dirty="0">
                <a:solidFill>
                  <a:schemeClr val="accent2"/>
                </a:solidFill>
              </a:rPr>
              <a:t>Income Distribution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Customer Segmentation - Data Science Technique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0" y="1152425"/>
            <a:ext cx="3388430" cy="20095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</a:pPr>
            <a:r>
              <a:rPr lang="en-US" sz="2000" b="1" dirty="0"/>
              <a:t>Demographics</a:t>
            </a:r>
            <a:br>
              <a:rPr lang="en-US" sz="2000" b="1" dirty="0"/>
            </a:br>
            <a:r>
              <a:rPr lang="en-US" sz="2000" dirty="0"/>
              <a:t>Age</a:t>
            </a:r>
            <a:br>
              <a:rPr lang="en-US" sz="2000" dirty="0"/>
            </a:br>
            <a:r>
              <a:rPr lang="en-US" sz="2000" dirty="0"/>
              <a:t>Gender</a:t>
            </a:r>
            <a:br>
              <a:rPr lang="en-US" sz="2000" dirty="0"/>
            </a:br>
            <a:r>
              <a:rPr lang="en-US" sz="2000" dirty="0"/>
              <a:t>Country of Residence</a:t>
            </a:r>
            <a:br>
              <a:rPr lang="en-US" sz="2000" dirty="0"/>
            </a:br>
            <a:r>
              <a:rPr lang="en-US" sz="2000" dirty="0"/>
              <a:t>Income Level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Shape 118"/>
          <p:cNvSpPr txBox="1">
            <a:spLocks/>
          </p:cNvSpPr>
          <p:nvPr/>
        </p:nvSpPr>
        <p:spPr>
          <a:xfrm>
            <a:off x="5656521" y="1237485"/>
            <a:ext cx="3175779" cy="20095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dirty="0"/>
              <a:t>Travel</a:t>
            </a:r>
            <a:br>
              <a:rPr lang="en-US" sz="2000" b="1" dirty="0"/>
            </a:br>
            <a:r>
              <a:rPr lang="en-US" sz="2000" dirty="0"/>
              <a:t>Destination Area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Market Size of</a:t>
            </a:r>
            <a:br>
              <a:rPr lang="en-US" sz="2000" dirty="0"/>
            </a:br>
            <a:r>
              <a:rPr lang="en-US" sz="2000" dirty="0"/>
              <a:t>Destination Airport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5" name="Shape 118"/>
          <p:cNvSpPr txBox="1">
            <a:spLocks/>
          </p:cNvSpPr>
          <p:nvPr/>
        </p:nvSpPr>
        <p:spPr>
          <a:xfrm>
            <a:off x="3271284" y="4034450"/>
            <a:ext cx="2601432" cy="1198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/>
            <a:r>
              <a:rPr lang="en-US" sz="2000" b="1" dirty="0"/>
              <a:t>Online</a:t>
            </a:r>
            <a:br>
              <a:rPr lang="en-US" sz="2000" b="1" dirty="0"/>
            </a:br>
            <a:r>
              <a:rPr lang="en-US" sz="2000" dirty="0"/>
              <a:t>Web Usage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pic>
        <p:nvPicPr>
          <p:cNvPr id="2054" name="Picture 6" descr="https://cdn2.iconfinder.com/data/icons/ui-1/60/05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284" y="1550961"/>
            <a:ext cx="1212479" cy="121247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5" name="Picture 6" descr="https://cdn2.iconfinder.com/data/icons/ui-1/60/05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37" y="1580227"/>
            <a:ext cx="1212479" cy="12124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16" name="Picture 6" descr="https://cdn2.iconfinder.com/data/icons/ui-1/60/05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760" y="2851237"/>
            <a:ext cx="1212479" cy="12124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</p:pic>
      <p:sp>
        <p:nvSpPr>
          <p:cNvPr id="17" name="Shape 118"/>
          <p:cNvSpPr txBox="1">
            <a:spLocks/>
          </p:cNvSpPr>
          <p:nvPr/>
        </p:nvSpPr>
        <p:spPr>
          <a:xfrm>
            <a:off x="3203671" y="1053454"/>
            <a:ext cx="2601432" cy="59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/>
            <a:r>
              <a:rPr lang="en-US" sz="2400" b="1" dirty="0">
                <a:solidFill>
                  <a:srgbClr val="00B050"/>
                </a:solidFill>
              </a:rPr>
              <a:t>Three Groups</a:t>
            </a:r>
            <a:br>
              <a:rPr lang="en-US" dirty="0"/>
            </a:br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672</Words>
  <Application>Microsoft Office PowerPoint</Application>
  <PresentationFormat>On-screen Show (16:9)</PresentationFormat>
  <Paragraphs>151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PT Sans Narrow</vt:lpstr>
      <vt:lpstr>Verdana</vt:lpstr>
      <vt:lpstr>Open Sans</vt:lpstr>
      <vt:lpstr>Arial</vt:lpstr>
      <vt:lpstr>tropic</vt:lpstr>
      <vt:lpstr>Customer Data Analysis for San Francisco International Airport</vt:lpstr>
      <vt:lpstr>Agenda</vt:lpstr>
      <vt:lpstr>Introduction</vt:lpstr>
      <vt:lpstr>Introduction</vt:lpstr>
      <vt:lpstr>Data Cleaning</vt:lpstr>
      <vt:lpstr>Trend</vt:lpstr>
      <vt:lpstr>Trend</vt:lpstr>
      <vt:lpstr>Trend</vt:lpstr>
      <vt:lpstr>Customer Segmentation - Data Science Technique</vt:lpstr>
      <vt:lpstr>Customer Segmentation - Data Science Technique</vt:lpstr>
      <vt:lpstr>Customer Segmentation - Group Interpretation</vt:lpstr>
      <vt:lpstr>Customer Segmentation - Group Interpretation</vt:lpstr>
      <vt:lpstr>Customer Segmentation - Group Interpretation</vt:lpstr>
      <vt:lpstr>Customer Segmentation - Group Interpretation</vt:lpstr>
      <vt:lpstr>Customer Segmentation - Group Interpretation</vt:lpstr>
      <vt:lpstr>Customer Segmentation - Group Interpretation</vt:lpstr>
      <vt:lpstr>Airport Services Usage Analysis</vt:lpstr>
      <vt:lpstr>Airport Services Usage Analysis - Transportation</vt:lpstr>
      <vt:lpstr>Airport Services Usage Analysis - Parking</vt:lpstr>
      <vt:lpstr>Airport Services Usage Analysis - AirTrain</vt:lpstr>
      <vt:lpstr>Airport Services Usage Analysis - Rental Car</vt:lpstr>
      <vt:lpstr>Airport Services Usage Analysis - Check Bags</vt:lpstr>
      <vt:lpstr>Airport Services Usage Analysis - Store Purchase</vt:lpstr>
      <vt:lpstr>Airport Services Usage Analysis - Restaurant</vt:lpstr>
      <vt:lpstr>Website Usage Analysis - Website</vt:lpstr>
      <vt:lpstr>Website Usage Analysis - WIFI</vt:lpstr>
      <vt:lpstr>Website Usage Analysis - WIFI</vt:lpstr>
      <vt:lpstr>Website Usage Analysis - Apps</vt:lpstr>
      <vt:lpstr>Website Usage Analysis - Social Media</vt:lpstr>
      <vt:lpstr>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Data Analysis for San Francisco International Airport</dc:title>
  <dc:creator>Dennis Silva</dc:creator>
  <cp:lastModifiedBy>Dennis Silva</cp:lastModifiedBy>
  <cp:revision>14</cp:revision>
  <dcterms:modified xsi:type="dcterms:W3CDTF">2017-04-28T00:36:08Z</dcterms:modified>
</cp:coreProperties>
</file>