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7" r:id="rId12"/>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4" d="100"/>
          <a:sy n="94" d="100"/>
        </p:scale>
        <p:origin x="1066" y="2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clustered"/>
        <c:varyColors val="0"/>
        <c:ser>
          <c:idx val="0"/>
          <c:order val="0"/>
          <c:tx>
            <c:strRef>
              <c:f>Sheet1!$B$1</c:f>
              <c:strCache>
                <c:ptCount val="1"/>
                <c:pt idx="0">
                  <c:v>R²</c:v>
                </c:pt>
              </c:strCache>
            </c:strRef>
          </c:tx>
          <c:spPr>
            <a:solidFill>
              <a:srgbClr val="2E558C"/>
            </a:solidFill>
            <a:effectLst/>
          </c:spPr>
          <c:invertIfNegative val="0"/>
          <c:cat>
            <c:strRef>
              <c:f>Sheet1!$A$2:$A$15</c:f>
              <c:strCache>
                <c:ptCount val="14"/>
                <c:pt idx="0">
                  <c:v>Ensemble 2</c:v>
                </c:pt>
                <c:pt idx="1">
                  <c:v>Ensemble 3</c:v>
                </c:pt>
                <c:pt idx="2">
                  <c:v>Ensemble 4</c:v>
                </c:pt>
                <c:pt idx="3">
                  <c:v>MLP</c:v>
                </c:pt>
                <c:pt idx="4">
                  <c:v>Stacking</c:v>
                </c:pt>
                <c:pt idx="5">
                  <c:v>LinearReg</c:v>
                </c:pt>
                <c:pt idx="6">
                  <c:v>GradBoost</c:v>
                </c:pt>
                <c:pt idx="7">
                  <c:v>CatBoost</c:v>
                </c:pt>
                <c:pt idx="8">
                  <c:v>LightGBM</c:v>
                </c:pt>
                <c:pt idx="9">
                  <c:v>XGB</c:v>
                </c:pt>
                <c:pt idx="10">
                  <c:v>ExtraTrees</c:v>
                </c:pt>
                <c:pt idx="11">
                  <c:v>HistGB</c:v>
                </c:pt>
                <c:pt idx="12">
                  <c:v>RandomForest</c:v>
                </c:pt>
                <c:pt idx="13">
                  <c:v>Bagging</c:v>
                </c:pt>
              </c:strCache>
            </c:strRef>
          </c:cat>
          <c:val>
            <c:numRef>
              <c:f>Sheet1!$B$2:$B$15</c:f>
              <c:numCache>
                <c:formatCode>General</c:formatCode>
                <c:ptCount val="14"/>
                <c:pt idx="0">
                  <c:v>0.82340000000000002</c:v>
                </c:pt>
                <c:pt idx="1">
                  <c:v>0.82340000000000002</c:v>
                </c:pt>
                <c:pt idx="2">
                  <c:v>0.82340000000000002</c:v>
                </c:pt>
                <c:pt idx="3">
                  <c:v>0.82299999999999995</c:v>
                </c:pt>
                <c:pt idx="4">
                  <c:v>0.79759999999999998</c:v>
                </c:pt>
                <c:pt idx="5">
                  <c:v>0.79079999999999995</c:v>
                </c:pt>
                <c:pt idx="6">
                  <c:v>0.78720000000000001</c:v>
                </c:pt>
                <c:pt idx="7">
                  <c:v>0.78210000000000002</c:v>
                </c:pt>
                <c:pt idx="8">
                  <c:v>0.78159999999999996</c:v>
                </c:pt>
                <c:pt idx="9">
                  <c:v>0.78</c:v>
                </c:pt>
                <c:pt idx="10">
                  <c:v>0.77510000000000001</c:v>
                </c:pt>
                <c:pt idx="11">
                  <c:v>0.77190000000000003</c:v>
                </c:pt>
                <c:pt idx="12">
                  <c:v>0.77049999999999996</c:v>
                </c:pt>
                <c:pt idx="13">
                  <c:v>0.76890000000000003</c:v>
                </c:pt>
              </c:numCache>
            </c:numRef>
          </c:val>
          <c:extLst>
            <c:ext xmlns:c16="http://schemas.microsoft.com/office/drawing/2014/chart" uri="{C3380CC4-5D6E-409C-BE32-E72D297353CC}">
              <c16:uniqueId val="{00000000-4ABA-490A-A491-0A9D38ED6055}"/>
            </c:ext>
          </c:extLst>
        </c:ser>
        <c:dLbls>
          <c:showLegendKey val="0"/>
          <c:showVal val="0"/>
          <c:showCatName val="0"/>
          <c:showSerName val="0"/>
          <c:showPercent val="0"/>
          <c:showBubbleSize val="0"/>
        </c:dLbls>
        <c:gapWidth val="150"/>
        <c:axId val="2094734554"/>
        <c:axId val="2094734552"/>
      </c:barChart>
      <c:catAx>
        <c:axId val="2094734554"/>
        <c:scaling>
          <c:orientation val="minMax"/>
        </c:scaling>
        <c:delete val="0"/>
        <c:axPos val="b"/>
        <c:numFmt formatCode="General" sourceLinked="1"/>
        <c:majorTickMark val="out"/>
        <c:minorTickMark val="none"/>
        <c:tickLblPos val="low"/>
        <c:spPr>
          <a:ln w="12700" cap="flat">
            <a:solidFill>
              <a:srgbClr val="888888"/>
            </a:solidFill>
            <a:prstDash val="solid"/>
            <a:round/>
          </a:ln>
        </c:spPr>
        <c:txPr>
          <a:bodyPr rot="-2700000"/>
          <a:lstStyle/>
          <a:p>
            <a:pPr>
              <a:defRPr sz="1200" b="0" i="0" u="none" strike="noStrike">
                <a:solidFill>
                  <a:srgbClr val="030A18"/>
                </a:solidFill>
                <a:latin typeface="Arial"/>
              </a:defRPr>
            </a:pPr>
            <a:endParaRPr lang="en-US"/>
          </a:p>
        </c:txPr>
        <c:crossAx val="2094734552"/>
        <c:crosses val="autoZero"/>
        <c:auto val="1"/>
        <c:lblAlgn val="ctr"/>
        <c:lblOffset val="100"/>
        <c:noMultiLvlLbl val="1"/>
      </c:catAx>
      <c:valAx>
        <c:axId val="2094734552"/>
        <c:scaling>
          <c:orientation val="minMax"/>
          <c:max val="0.85"/>
          <c:min val="0.75"/>
        </c:scaling>
        <c:delete val="0"/>
        <c:axPos val="l"/>
        <c:majorGridlines>
          <c:spPr>
            <a:ln w="12700" cap="flat">
              <a:solidFill>
                <a:srgbClr val="888888"/>
              </a:solidFill>
              <a:prstDash val="solid"/>
              <a:round/>
            </a:ln>
          </c:spPr>
        </c:majorGridlines>
        <c:numFmt formatCode="General" sourceLinked="0"/>
        <c:majorTickMark val="out"/>
        <c:minorTickMark val="none"/>
        <c:tickLblPos val="nextTo"/>
        <c:spPr>
          <a:ln w="12700" cap="flat">
            <a:solidFill>
              <a:srgbClr val="888888"/>
            </a:solidFill>
            <a:prstDash val="solid"/>
            <a:round/>
          </a:ln>
        </c:spPr>
        <c:txPr>
          <a:bodyPr/>
          <a:lstStyle/>
          <a:p>
            <a:pPr>
              <a:defRPr sz="12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15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465F4-3C45-3169-2A53-DE35C4F520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2C0DFC-A543-FD90-9B34-A3717D80D891}"/>
              </a:ext>
            </a:extLst>
          </p:cNvPr>
          <p:cNvSpPr>
            <a:spLocks noGrp="1" noRot="1" noChangeAspect="1"/>
          </p:cNvSpPr>
          <p:nvPr>
            <p:ph type="sldImg"/>
          </p:nvPr>
        </p:nvSpPr>
        <p:spPr/>
        <p:txBody>
          <a:bodyPr/>
          <a:lstStyle/>
          <a:p>
            <a:endParaRPr/>
          </a:p>
        </p:txBody>
      </p:sp>
      <p:sp>
        <p:nvSpPr>
          <p:cNvPr id="3" name="Notes Placeholder 2">
            <a:extLst>
              <a:ext uri="{FF2B5EF4-FFF2-40B4-BE49-F238E27FC236}">
                <a16:creationId xmlns:a16="http://schemas.microsoft.com/office/drawing/2014/main" id="{9137DB5A-BDC3-8313-7D96-BEB2EA3426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B9114C-E7CC-7CFF-E752-35204BB27837}"/>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4289973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946D1-62D2-B5FC-F075-799BC2628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B5D214-40DB-1A99-67A8-5726AA26B288}"/>
              </a:ext>
            </a:extLst>
          </p:cNvPr>
          <p:cNvSpPr>
            <a:spLocks noGrp="1" noRot="1" noChangeAspect="1"/>
          </p:cNvSpPr>
          <p:nvPr>
            <p:ph type="sldImg"/>
          </p:nvPr>
        </p:nvSpPr>
        <p:spPr/>
        <p:txBody>
          <a:bodyPr/>
          <a:lstStyle/>
          <a:p>
            <a:endParaRPr/>
          </a:p>
        </p:txBody>
      </p:sp>
      <p:sp>
        <p:nvSpPr>
          <p:cNvPr id="3" name="Notes Placeholder 2">
            <a:extLst>
              <a:ext uri="{FF2B5EF4-FFF2-40B4-BE49-F238E27FC236}">
                <a16:creationId xmlns:a16="http://schemas.microsoft.com/office/drawing/2014/main" id="{31F74ED4-ADF0-3B0D-03C0-07AEA27707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63701A-1DF3-723E-E444-CD7806252975}"/>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84626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pic>
        <p:nvPicPr>
          <p:cNvPr id="2" name="Image 0" descr="/home/oai/share/597a2c9d-d2eb-4dfb-b520-49945c34798b.png"/>
          <p:cNvPicPr>
            <a:picLocks noChangeAspect="1"/>
          </p:cNvPicPr>
          <p:nvPr/>
        </p:nvPicPr>
        <p:blipFill>
          <a:blip r:embed="rId3"/>
          <a:srcRect l="21852" r="21852"/>
          <a:stretch/>
        </p:blipFill>
        <p:spPr>
          <a:xfrm>
            <a:off x="4800600" y="0"/>
            <a:ext cx="4343400" cy="5143500"/>
          </a:xfrm>
          <a:prstGeom prst="rect">
            <a:avLst/>
          </a:prstGeom>
        </p:spPr>
      </p:pic>
      <p:sp>
        <p:nvSpPr>
          <p:cNvPr id="3" name="Text 0"/>
          <p:cNvSpPr/>
          <p:nvPr/>
        </p:nvSpPr>
        <p:spPr>
          <a:xfrm>
            <a:off x="457200" y="1084218"/>
            <a:ext cx="4114800" cy="1828800"/>
          </a:xfrm>
          <a:prstGeom prst="rect">
            <a:avLst/>
          </a:prstGeom>
          <a:noFill/>
          <a:ln/>
        </p:spPr>
        <p:txBody>
          <a:bodyPr wrap="square" rtlCol="0" anchor="ctr"/>
          <a:lstStyle/>
          <a:p>
            <a:pPr marL="0" indent="0" algn="l">
              <a:buNone/>
            </a:pPr>
            <a:r>
              <a:rPr lang="en-US" sz="3200" b="1" dirty="0">
                <a:solidFill>
                  <a:srgbClr val="030A18"/>
                </a:solidFill>
              </a:rPr>
              <a:t>Predicción de Energía </a:t>
            </a:r>
            <a:r>
              <a:rPr lang="en-US" sz="3200" b="1" dirty="0" err="1">
                <a:solidFill>
                  <a:srgbClr val="030A18"/>
                </a:solidFill>
              </a:rPr>
              <a:t>Eólica</a:t>
            </a:r>
            <a:r>
              <a:rPr lang="en-US" sz="3200" b="1" dirty="0">
                <a:solidFill>
                  <a:srgbClr val="030A18"/>
                </a:solidFill>
              </a:rPr>
              <a:t> </a:t>
            </a:r>
            <a:r>
              <a:rPr lang="en-US" sz="3200" b="1" dirty="0" err="1">
                <a:solidFill>
                  <a:srgbClr val="030A18"/>
                </a:solidFill>
              </a:rPr>
              <a:t>en</a:t>
            </a:r>
            <a:r>
              <a:rPr lang="en-US" sz="3200" b="1" dirty="0">
                <a:solidFill>
                  <a:srgbClr val="030A18"/>
                </a:solidFill>
              </a:rPr>
              <a:t> un Parque Eólico de Ica, Perú</a:t>
            </a:r>
          </a:p>
        </p:txBody>
      </p:sp>
      <p:sp>
        <p:nvSpPr>
          <p:cNvPr id="4" name="Text 1"/>
          <p:cNvSpPr/>
          <p:nvPr/>
        </p:nvSpPr>
        <p:spPr>
          <a:xfrm>
            <a:off x="457200" y="2839538"/>
            <a:ext cx="4114800" cy="548640"/>
          </a:xfrm>
          <a:prstGeom prst="rect">
            <a:avLst/>
          </a:prstGeom>
          <a:noFill/>
          <a:ln/>
        </p:spPr>
        <p:txBody>
          <a:bodyPr wrap="square" rtlCol="0" anchor="ctr"/>
          <a:lstStyle/>
          <a:p>
            <a:pPr marL="0" indent="0">
              <a:buNone/>
            </a:pPr>
            <a:r>
              <a:rPr lang="en-US" sz="1400" b="1" dirty="0">
                <a:solidFill>
                  <a:srgbClr val="97B1DF"/>
                </a:solidFill>
              </a:rPr>
              <a:t>Modelo de machine learning para pronóstico día‑</a:t>
            </a:r>
            <a:r>
              <a:rPr lang="en-US" sz="1400" b="1" dirty="0" err="1">
                <a:solidFill>
                  <a:srgbClr val="97B1DF"/>
                </a:solidFill>
              </a:rPr>
              <a:t>siguiente</a:t>
            </a:r>
            <a:r>
              <a:rPr lang="en-US" sz="1400" b="1" dirty="0">
                <a:solidFill>
                  <a:srgbClr val="97B1DF"/>
                </a:solidFill>
              </a:rPr>
              <a:t>
</a:t>
            </a:r>
            <a:endParaRPr lang="en-US" sz="1400" b="1" dirty="0"/>
          </a:p>
        </p:txBody>
      </p:sp>
      <p:sp>
        <p:nvSpPr>
          <p:cNvPr id="5" name="Text 2"/>
          <p:cNvSpPr/>
          <p:nvPr/>
        </p:nvSpPr>
        <p:spPr>
          <a:xfrm>
            <a:off x="457200" y="4663440"/>
            <a:ext cx="4114800" cy="274320"/>
          </a:xfrm>
          <a:prstGeom prst="rect">
            <a:avLst/>
          </a:prstGeom>
          <a:noFill/>
          <a:ln/>
        </p:spPr>
        <p:txBody>
          <a:bodyPr wrap="square" rtlCol="0" anchor="ctr"/>
          <a:lstStyle/>
          <a:p>
            <a:pPr marL="0" indent="0">
              <a:buNone/>
            </a:pPr>
            <a:r>
              <a:rPr lang="en-US" sz="1000" dirty="0">
                <a:solidFill>
                  <a:srgbClr val="97B1DF"/>
                </a:solidFill>
              </a:rPr>
              <a:t>01 de agosto de 2025</a:t>
            </a:r>
            <a:endParaRPr lang="en-US" sz="1000" dirty="0"/>
          </a:p>
        </p:txBody>
      </p:sp>
      <p:pic>
        <p:nvPicPr>
          <p:cNvPr id="6"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7200" y="486592"/>
            <a:ext cx="548640" cy="548640"/>
          </a:xfrm>
          <a:prstGeom prst="rect">
            <a:avLst/>
          </a:prstGeom>
        </p:spPr>
      </p:pic>
      <p:sp>
        <p:nvSpPr>
          <p:cNvPr id="7" name="Text 1">
            <a:extLst>
              <a:ext uri="{FF2B5EF4-FFF2-40B4-BE49-F238E27FC236}">
                <a16:creationId xmlns:a16="http://schemas.microsoft.com/office/drawing/2014/main" id="{6BED92BE-1BA0-6C51-0937-006A12B4E3A3}"/>
              </a:ext>
            </a:extLst>
          </p:cNvPr>
          <p:cNvSpPr/>
          <p:nvPr/>
        </p:nvSpPr>
        <p:spPr>
          <a:xfrm>
            <a:off x="364671" y="3639640"/>
            <a:ext cx="4114800" cy="883374"/>
          </a:xfrm>
          <a:prstGeom prst="rect">
            <a:avLst/>
          </a:prstGeom>
          <a:noFill/>
          <a:ln/>
        </p:spPr>
        <p:txBody>
          <a:bodyPr wrap="square" rtlCol="0" anchor="ctr"/>
          <a:lstStyle/>
          <a:p>
            <a:endParaRPr lang="en-US" sz="1400" b="1" dirty="0"/>
          </a:p>
          <a:p>
            <a:r>
              <a:rPr lang="en-US" sz="1400" b="1" dirty="0"/>
              <a:t>Grupo 7:</a:t>
            </a:r>
            <a:br>
              <a:rPr lang="en-US" sz="1400" b="1" dirty="0"/>
            </a:br>
            <a:r>
              <a:rPr lang="en-US" sz="1400" dirty="0"/>
              <a:t>Alex Felipe Mancilla Antay</a:t>
            </a:r>
          </a:p>
          <a:p>
            <a:r>
              <a:rPr lang="en-US" sz="1400" dirty="0"/>
              <a:t>Herbert Antonio Melendez Garcia</a:t>
            </a:r>
          </a:p>
          <a:p>
            <a:r>
              <a:rPr lang="en-US" sz="1400" dirty="0"/>
              <a:t>Dennis Jack </a:t>
            </a:r>
            <a:r>
              <a:rPr lang="en-US" sz="1400" dirty="0" err="1"/>
              <a:t>Paitan</a:t>
            </a:r>
            <a:r>
              <a:rPr lang="en-US" sz="1400" dirty="0"/>
              <a:t> </a:t>
            </a:r>
            <a:r>
              <a:rPr lang="en-US" sz="1400" dirty="0" err="1"/>
              <a:t>Cano</a:t>
            </a:r>
            <a:r>
              <a:rPr lang="en-US" sz="1400" b="1" dirty="0"/>
              <a:t>
</a:t>
            </a:r>
            <a:r>
              <a:rPr lang="en-US" sz="1400" dirty="0"/>
              <a:t> Luis Enrique Koc Góngora</a:t>
            </a:r>
            <a:endParaRPr lang="en-US" sz="1400" b="1" dirty="0"/>
          </a:p>
          <a:p>
            <a:endParaRPr lang="en-US" sz="1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528419D-21CB-427A-70F5-10E5C729EFA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7C8E66B-462F-F570-4359-366A27E3EBA7}"/>
              </a:ext>
            </a:extLst>
          </p:cNvPr>
          <p:cNvSpPr/>
          <p:nvPr/>
        </p:nvSpPr>
        <p:spPr>
          <a:xfrm>
            <a:off x="274320" y="274320"/>
            <a:ext cx="8595360" cy="502920"/>
          </a:xfrm>
          <a:prstGeom prst="rect">
            <a:avLst/>
          </a:prstGeom>
          <a:noFill/>
          <a:ln/>
        </p:spPr>
        <p:txBody>
          <a:bodyPr wrap="square" rtlCol="0" anchor="ctr"/>
          <a:lstStyle/>
          <a:p>
            <a:pPr marL="0" indent="0">
              <a:buNone/>
            </a:pPr>
            <a:r>
              <a:rPr lang="en-US" sz="2400" b="1" dirty="0" err="1">
                <a:solidFill>
                  <a:srgbClr val="030A18"/>
                </a:solidFill>
                <a:latin typeface="Arial" pitchFamily="34" charset="0"/>
                <a:cs typeface="Arial" pitchFamily="34" charset="-120"/>
              </a:rPr>
              <a:t>Análisis</a:t>
            </a:r>
            <a:r>
              <a:rPr lang="en-US" sz="2400" b="1" dirty="0">
                <a:solidFill>
                  <a:srgbClr val="030A18"/>
                </a:solidFill>
                <a:latin typeface="Arial" pitchFamily="34" charset="0"/>
                <a:cs typeface="Arial" pitchFamily="34" charset="-120"/>
              </a:rPr>
              <a:t> de </a:t>
            </a:r>
            <a:r>
              <a:rPr lang="en-US" sz="2400" b="1" dirty="0" err="1">
                <a:solidFill>
                  <a:srgbClr val="030A18"/>
                </a:solidFill>
                <a:latin typeface="Arial" pitchFamily="34" charset="0"/>
                <a:cs typeface="Arial" pitchFamily="34" charset="-120"/>
              </a:rPr>
              <a:t>Anomalías</a:t>
            </a:r>
            <a:endParaRPr lang="en-US" sz="2400" b="1" dirty="0"/>
          </a:p>
        </p:txBody>
      </p:sp>
      <p:sp>
        <p:nvSpPr>
          <p:cNvPr id="3" name="Text 1">
            <a:extLst>
              <a:ext uri="{FF2B5EF4-FFF2-40B4-BE49-F238E27FC236}">
                <a16:creationId xmlns:a16="http://schemas.microsoft.com/office/drawing/2014/main" id="{AFE049D9-783C-3712-367F-DAFC31D0F074}"/>
              </a:ext>
            </a:extLst>
          </p:cNvPr>
          <p:cNvSpPr/>
          <p:nvPr/>
        </p:nvSpPr>
        <p:spPr>
          <a:xfrm>
            <a:off x="120831" y="857250"/>
            <a:ext cx="4822304" cy="3861707"/>
          </a:xfrm>
          <a:prstGeom prst="rect">
            <a:avLst/>
          </a:prstGeom>
          <a:noFill/>
          <a:ln/>
        </p:spPr>
        <p:txBody>
          <a:bodyPr wrap="square" rtlCol="0" anchor="ctr"/>
          <a:lstStyle/>
          <a:p>
            <a:r>
              <a:rPr lang="es-ES" sz="1400" b="1" dirty="0"/>
              <a:t>Análisis No Supervisado de Residuos con DBSCAN</a:t>
            </a:r>
          </a:p>
          <a:p>
            <a:r>
              <a:rPr lang="es-ES" sz="1400" dirty="0"/>
              <a:t>Se aplicó el algoritmo </a:t>
            </a:r>
            <a:r>
              <a:rPr lang="es-ES" sz="1400" b="1" dirty="0"/>
              <a:t>DBSCAN</a:t>
            </a:r>
            <a:r>
              <a:rPr lang="es-ES" sz="1400" dirty="0"/>
              <a:t> (</a:t>
            </a:r>
            <a:r>
              <a:rPr lang="es-ES" sz="1400" dirty="0" err="1"/>
              <a:t>clustering</a:t>
            </a:r>
            <a:r>
              <a:rPr lang="es-ES" sz="1400" dirty="0"/>
              <a:t> no supervisado) sobre los residuos de predicción y variables seleccionadas, con el objetivo de </a:t>
            </a:r>
            <a:r>
              <a:rPr lang="es-ES" sz="1400" b="1" dirty="0"/>
              <a:t>detectar anomalías</a:t>
            </a:r>
            <a:r>
              <a:rPr lang="es-ES" sz="1400" dirty="0"/>
              <a:t> o patrones atípicos en el comportamiento del modelo.</a:t>
            </a:r>
          </a:p>
          <a:p>
            <a:endParaRPr lang="es-ES" sz="1400" dirty="0"/>
          </a:p>
          <a:p>
            <a:r>
              <a:rPr lang="es-ES" sz="1400" b="1" dirty="0"/>
              <a:t>Interpretación:</a:t>
            </a:r>
            <a:endParaRPr lang="es-ES" sz="1400" dirty="0"/>
          </a:p>
          <a:p>
            <a:r>
              <a:rPr lang="es-ES" sz="1400" dirty="0"/>
              <a:t>Los puntos identificados como anomalías representan observaciones donde el error del modelo es inusualmente alto.</a:t>
            </a:r>
          </a:p>
          <a:p>
            <a:endParaRPr lang="es-ES" sz="1400" dirty="0"/>
          </a:p>
          <a:p>
            <a:r>
              <a:rPr lang="es-ES" sz="1400" dirty="0"/>
              <a:t>Esto puede indicar condiciones meteorológicas excepcionales, errores en los datos, o situaciones operativas fuera de lo habitual.</a:t>
            </a:r>
          </a:p>
          <a:p>
            <a:r>
              <a:rPr lang="es-ES" sz="1400" dirty="0"/>
              <a:t>La identificación de estas anomalías permite analizar posibles limitaciones del modelo y mejorar la calidad del proceso predictivo.</a:t>
            </a:r>
          </a:p>
          <a:p>
            <a:pPr marL="0" indent="0">
              <a:buNone/>
            </a:pPr>
            <a:endParaRPr lang="en-US" sz="1400" dirty="0"/>
          </a:p>
        </p:txBody>
      </p:sp>
      <p:sp>
        <p:nvSpPr>
          <p:cNvPr id="9" name="TextBox 8">
            <a:extLst>
              <a:ext uri="{FF2B5EF4-FFF2-40B4-BE49-F238E27FC236}">
                <a16:creationId xmlns:a16="http://schemas.microsoft.com/office/drawing/2014/main" id="{5F6A0183-F269-7524-8DFF-9A9C12B6FA56}"/>
              </a:ext>
            </a:extLst>
          </p:cNvPr>
          <p:cNvSpPr txBox="1"/>
          <p:nvPr/>
        </p:nvSpPr>
        <p:spPr>
          <a:xfrm>
            <a:off x="5600700" y="144482"/>
            <a:ext cx="3422469" cy="193899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buNone/>
            </a:pPr>
            <a:r>
              <a:rPr lang="es-ES" sz="1200" b="1" dirty="0"/>
              <a:t>Resultado del análisis con DBSCAN:</a:t>
            </a:r>
          </a:p>
          <a:p>
            <a:pPr>
              <a:buNone/>
            </a:pPr>
            <a:endParaRPr lang="es-ES" sz="1200" dirty="0"/>
          </a:p>
          <a:p>
            <a:pPr>
              <a:buFont typeface="Arial" panose="020B0604020202020204" pitchFamily="34" charset="0"/>
              <a:buChar char="•"/>
            </a:pPr>
            <a:r>
              <a:rPr lang="es-ES" sz="1200" b="1" dirty="0"/>
              <a:t>Número de anomalías detectadas:</a:t>
            </a:r>
            <a:r>
              <a:rPr lang="es-ES" sz="1200" dirty="0"/>
              <a:t> 116</a:t>
            </a:r>
          </a:p>
          <a:p>
            <a:pPr>
              <a:buFont typeface="Arial" panose="020B0604020202020204" pitchFamily="34" charset="0"/>
              <a:buChar char="•"/>
            </a:pPr>
            <a:endParaRPr lang="es-ES" sz="1200" dirty="0"/>
          </a:p>
          <a:p>
            <a:pPr>
              <a:buFont typeface="Arial" panose="020B0604020202020204" pitchFamily="34" charset="0"/>
              <a:buChar char="•"/>
            </a:pPr>
            <a:r>
              <a:rPr lang="es-ES" sz="1200" b="1" dirty="0"/>
              <a:t>Total de muestras analizadas:</a:t>
            </a:r>
            <a:r>
              <a:rPr lang="es-ES" sz="1200" dirty="0"/>
              <a:t> 1,949</a:t>
            </a:r>
          </a:p>
          <a:p>
            <a:pPr>
              <a:buFont typeface="Arial" panose="020B0604020202020204" pitchFamily="34" charset="0"/>
              <a:buChar char="•"/>
            </a:pPr>
            <a:r>
              <a:rPr lang="es-ES" sz="1200" b="1" dirty="0"/>
              <a:t>Porcentaje de anomalías:</a:t>
            </a:r>
            <a:r>
              <a:rPr lang="es-ES" sz="1200" dirty="0"/>
              <a:t> 5.95%</a:t>
            </a:r>
          </a:p>
          <a:p>
            <a:r>
              <a:rPr lang="es-ES" sz="1200" dirty="0"/>
              <a:t>Esto significa que aproximadamente un 6% de los casos de test presentan un comportamiento atípico según los residuos del modelo y las variables seleccionadas.</a:t>
            </a:r>
          </a:p>
        </p:txBody>
      </p:sp>
      <p:pic>
        <p:nvPicPr>
          <p:cNvPr id="11" name="Picture 10" descr="A graph of a number of objects&#10;&#10;AI-generated content may be incorrect.">
            <a:extLst>
              <a:ext uri="{FF2B5EF4-FFF2-40B4-BE49-F238E27FC236}">
                <a16:creationId xmlns:a16="http://schemas.microsoft.com/office/drawing/2014/main" id="{482680E5-5311-CB66-8146-C6A61E6C5E47}"/>
              </a:ext>
            </a:extLst>
          </p:cNvPr>
          <p:cNvPicPr>
            <a:picLocks noChangeAspect="1"/>
          </p:cNvPicPr>
          <p:nvPr/>
        </p:nvPicPr>
        <p:blipFill>
          <a:blip r:embed="rId3"/>
          <a:stretch>
            <a:fillRect/>
          </a:stretch>
        </p:blipFill>
        <p:spPr>
          <a:xfrm>
            <a:off x="4943135" y="2083475"/>
            <a:ext cx="4080034" cy="3060026"/>
          </a:xfrm>
          <a:prstGeom prst="rect">
            <a:avLst/>
          </a:prstGeom>
        </p:spPr>
      </p:pic>
    </p:spTree>
    <p:extLst>
      <p:ext uri="{BB962C8B-B14F-4D97-AF65-F5344CB8AC3E}">
        <p14:creationId xmlns:p14="http://schemas.microsoft.com/office/powerpoint/2010/main" val="867732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A78325E-8865-9635-36D0-ED90022EE561}"/>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4AD8E4AC-0DF9-1025-497E-00F9594A34B3}"/>
              </a:ext>
            </a:extLst>
          </p:cNvPr>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Conclusiones y trabajo futuro</a:t>
            </a:r>
            <a:endParaRPr lang="en-US" sz="2400" b="1" dirty="0"/>
          </a:p>
        </p:txBody>
      </p:sp>
      <p:sp>
        <p:nvSpPr>
          <p:cNvPr id="3" name="Text 1">
            <a:extLst>
              <a:ext uri="{FF2B5EF4-FFF2-40B4-BE49-F238E27FC236}">
                <a16:creationId xmlns:a16="http://schemas.microsoft.com/office/drawing/2014/main" id="{ED17A2B9-C3AF-E871-8735-88FBF099A8B8}"/>
              </a:ext>
            </a:extLst>
          </p:cNvPr>
          <p:cNvSpPr/>
          <p:nvPr/>
        </p:nvSpPr>
        <p:spPr>
          <a:xfrm>
            <a:off x="457200" y="777240"/>
            <a:ext cx="8229600" cy="4069080"/>
          </a:xfrm>
          <a:prstGeom prst="rect">
            <a:avLst/>
          </a:prstGeom>
          <a:noFill/>
          <a:ln/>
        </p:spPr>
        <p:txBody>
          <a:bodyPr wrap="square" rtlCol="0" anchor="ctr"/>
          <a:lstStyle/>
          <a:p>
            <a:pPr marL="190500" indent="-190500">
              <a:spcAft>
                <a:spcPts val="420"/>
              </a:spcAft>
              <a:buSzPct val="100000"/>
              <a:buChar char="•"/>
            </a:pPr>
            <a:r>
              <a:rPr lang="en-US" dirty="0">
                <a:solidFill>
                  <a:srgbClr val="030A18"/>
                </a:solidFill>
              </a:rPr>
              <a:t>La calidad del pronóstico depende en gran medida de la limpieza y la ingeniería de características; el filtrado físico y estadístico redujo los errores y eliminó ~24 % de los registros </a:t>
            </a:r>
            <a:r>
              <a:rPr lang="en-US" dirty="0" err="1">
                <a:solidFill>
                  <a:srgbClr val="030A18"/>
                </a:solidFill>
              </a:rPr>
              <a:t>iniciales</a:t>
            </a:r>
            <a:r>
              <a:rPr lang="en-US" dirty="0">
                <a:solidFill>
                  <a:srgbClr val="030A18"/>
                </a:solidFill>
              </a:rPr>
              <a:t>.</a:t>
            </a:r>
          </a:p>
          <a:p>
            <a:pPr marL="190500" indent="-190500">
              <a:spcAft>
                <a:spcPts val="420"/>
              </a:spcAft>
              <a:buSzPct val="100000"/>
              <a:buChar char="•"/>
            </a:pPr>
            <a:r>
              <a:rPr lang="en-US" dirty="0">
                <a:solidFill>
                  <a:srgbClr val="030A18"/>
                </a:solidFill>
              </a:rPr>
              <a:t>Se </a:t>
            </a:r>
            <a:r>
              <a:rPr lang="en-US" dirty="0" err="1">
                <a:solidFill>
                  <a:srgbClr val="030A18"/>
                </a:solidFill>
              </a:rPr>
              <a:t>compararon</a:t>
            </a:r>
            <a:r>
              <a:rPr lang="en-US" dirty="0">
                <a:solidFill>
                  <a:srgbClr val="030A18"/>
                </a:solidFill>
              </a:rPr>
              <a:t> </a:t>
            </a:r>
            <a:r>
              <a:rPr lang="en-US" dirty="0" err="1">
                <a:solidFill>
                  <a:srgbClr val="030A18"/>
                </a:solidFill>
              </a:rPr>
              <a:t>catorce</a:t>
            </a:r>
            <a:r>
              <a:rPr lang="en-US" dirty="0">
                <a:solidFill>
                  <a:srgbClr val="030A18"/>
                </a:solidFill>
              </a:rPr>
              <a:t> </a:t>
            </a:r>
            <a:r>
              <a:rPr lang="en-US" dirty="0" err="1">
                <a:solidFill>
                  <a:srgbClr val="030A18"/>
                </a:solidFill>
              </a:rPr>
              <a:t>modelos</a:t>
            </a:r>
            <a:r>
              <a:rPr lang="en-US" dirty="0">
                <a:solidFill>
                  <a:srgbClr val="030A18"/>
                </a:solidFill>
              </a:rPr>
              <a:t> de regression lineal, </a:t>
            </a:r>
            <a:r>
              <a:rPr lang="en-US" dirty="0" err="1">
                <a:solidFill>
                  <a:srgbClr val="030A18"/>
                </a:solidFill>
              </a:rPr>
              <a:t>arboles</a:t>
            </a:r>
            <a:r>
              <a:rPr lang="en-US" dirty="0">
                <a:solidFill>
                  <a:srgbClr val="030A18"/>
                </a:solidFill>
              </a:rPr>
              <a:t> de </a:t>
            </a:r>
            <a:r>
              <a:rPr lang="en-US" dirty="0" err="1">
                <a:solidFill>
                  <a:srgbClr val="030A18"/>
                </a:solidFill>
              </a:rPr>
              <a:t>deciión</a:t>
            </a:r>
            <a:r>
              <a:rPr lang="en-US" dirty="0">
                <a:solidFill>
                  <a:srgbClr val="030A18"/>
                </a:solidFill>
              </a:rPr>
              <a:t>, redes </a:t>
            </a:r>
            <a:r>
              <a:rPr lang="en-US" dirty="0" err="1">
                <a:solidFill>
                  <a:srgbClr val="030A18"/>
                </a:solidFill>
              </a:rPr>
              <a:t>neuronales</a:t>
            </a:r>
            <a:r>
              <a:rPr lang="en-US" dirty="0">
                <a:solidFill>
                  <a:srgbClr val="030A18"/>
                </a:solidFill>
              </a:rPr>
              <a:t>, boosting y ensembles de </a:t>
            </a:r>
            <a:r>
              <a:rPr lang="en-US" dirty="0" err="1">
                <a:solidFill>
                  <a:srgbClr val="030A18"/>
                </a:solidFill>
              </a:rPr>
              <a:t>los</a:t>
            </a:r>
            <a:r>
              <a:rPr lang="en-US" dirty="0">
                <a:solidFill>
                  <a:srgbClr val="030A18"/>
                </a:solidFill>
              </a:rPr>
              <a:t> </a:t>
            </a:r>
            <a:r>
              <a:rPr lang="en-US" dirty="0" err="1">
                <a:solidFill>
                  <a:srgbClr val="030A18"/>
                </a:solidFill>
              </a:rPr>
              <a:t>anteriores</a:t>
            </a:r>
            <a:r>
              <a:rPr lang="en-US" dirty="0">
                <a:solidFill>
                  <a:srgbClr val="030A18"/>
                </a:solidFill>
              </a:rPr>
              <a:t>.</a:t>
            </a:r>
            <a:endParaRPr lang="en-US" dirty="0"/>
          </a:p>
          <a:p>
            <a:pPr marL="190500" indent="-190500">
              <a:spcAft>
                <a:spcPts val="420"/>
              </a:spcAft>
              <a:buSzPct val="100000"/>
              <a:buChar char="•"/>
            </a:pPr>
            <a:r>
              <a:rPr lang="en-US" dirty="0">
                <a:solidFill>
                  <a:srgbClr val="030A18"/>
                </a:solidFill>
              </a:rPr>
              <a:t>Los modelos de ensamble basados en MLP logran altos valores de R² (&gt; 0,82) y errores bajos (MAE ≈ 0,43). El </a:t>
            </a:r>
            <a:r>
              <a:rPr lang="en-US" dirty="0" err="1">
                <a:solidFill>
                  <a:srgbClr val="030A18"/>
                </a:solidFill>
              </a:rPr>
              <a:t>modelo</a:t>
            </a:r>
            <a:r>
              <a:rPr lang="en-US" dirty="0">
                <a:solidFill>
                  <a:srgbClr val="030A18"/>
                </a:solidFill>
              </a:rPr>
              <a:t> </a:t>
            </a:r>
            <a:r>
              <a:rPr lang="en-US" dirty="0" err="1">
                <a:solidFill>
                  <a:srgbClr val="030A18"/>
                </a:solidFill>
              </a:rPr>
              <a:t>ganador</a:t>
            </a:r>
            <a:r>
              <a:rPr lang="en-US" dirty="0">
                <a:solidFill>
                  <a:srgbClr val="030A18"/>
                </a:solidFill>
              </a:rPr>
              <a:t> </a:t>
            </a:r>
            <a:r>
              <a:rPr lang="en-US" dirty="0" err="1">
                <a:solidFill>
                  <a:srgbClr val="030A18"/>
                </a:solidFill>
              </a:rPr>
              <a:t>fue</a:t>
            </a:r>
            <a:r>
              <a:rPr lang="en-US" dirty="0">
                <a:solidFill>
                  <a:srgbClr val="030A18"/>
                </a:solidFill>
              </a:rPr>
              <a:t> un ensemble de 90%MLP y 10% </a:t>
            </a:r>
            <a:r>
              <a:rPr lang="en-US" dirty="0" err="1">
                <a:solidFill>
                  <a:srgbClr val="030A18"/>
                </a:solidFill>
              </a:rPr>
              <a:t>Regresión</a:t>
            </a:r>
            <a:r>
              <a:rPr lang="en-US" dirty="0">
                <a:solidFill>
                  <a:srgbClr val="030A18"/>
                </a:solidFill>
              </a:rPr>
              <a:t> Lineal.</a:t>
            </a:r>
            <a:endParaRPr lang="en-US" dirty="0"/>
          </a:p>
          <a:p>
            <a:pPr marL="190500" indent="-190500">
              <a:spcAft>
                <a:spcPts val="420"/>
              </a:spcAft>
              <a:buSzPct val="100000"/>
              <a:buChar char="•"/>
            </a:pPr>
            <a:r>
              <a:rPr lang="en-US" dirty="0">
                <a:solidFill>
                  <a:srgbClr val="030A18"/>
                </a:solidFill>
              </a:rPr>
              <a:t>Las variables más influyentes son WTG_invalidos y la velocidad del viento con retardos de 24 h, lo que resalta la importancia de la operación de turbinas y la memoria temporal.</a:t>
            </a:r>
          </a:p>
          <a:p>
            <a:pPr marL="190500" indent="-190500">
              <a:spcAft>
                <a:spcPts val="420"/>
              </a:spcAft>
              <a:buSzPct val="100000"/>
              <a:buChar char="•"/>
            </a:pPr>
            <a:r>
              <a:rPr lang="en-US" dirty="0">
                <a:solidFill>
                  <a:srgbClr val="030A18"/>
                </a:solidFill>
              </a:rPr>
              <a:t>Como trabajo futuro se sugiere explorar modelos probabilísticos, integrar predicciones de modelos numéricos del tiempo y ampliar el horizonte de pronóstico a varios días.</a:t>
            </a:r>
            <a:endParaRPr lang="en-US" dirty="0"/>
          </a:p>
        </p:txBody>
      </p:sp>
    </p:spTree>
    <p:extLst>
      <p:ext uri="{BB962C8B-B14F-4D97-AF65-F5344CB8AC3E}">
        <p14:creationId xmlns:p14="http://schemas.microsoft.com/office/powerpoint/2010/main" val="3658133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Resumen ejecutivo</a:t>
            </a:r>
            <a:endParaRPr lang="en-US" sz="2400" b="1" dirty="0"/>
          </a:p>
        </p:txBody>
      </p:sp>
      <p:sp>
        <p:nvSpPr>
          <p:cNvPr id="3" name="Text 1"/>
          <p:cNvSpPr/>
          <p:nvPr/>
        </p:nvSpPr>
        <p:spPr>
          <a:xfrm>
            <a:off x="457200" y="1280160"/>
            <a:ext cx="5212080" cy="2743200"/>
          </a:xfrm>
          <a:prstGeom prst="rect">
            <a:avLst/>
          </a:prstGeom>
          <a:noFill/>
          <a:ln/>
        </p:spPr>
        <p:txBody>
          <a:bodyPr wrap="square" lIns="1270" tIns="1270" rIns="1270" bIns="1270" rtlCol="0" anchor="ctr"/>
          <a:lstStyle/>
          <a:p>
            <a:pPr marL="190500" indent="-190500">
              <a:spcAft>
                <a:spcPts val="420"/>
              </a:spcAft>
              <a:buSzPct val="100000"/>
              <a:buChar char="•"/>
            </a:pPr>
            <a:r>
              <a:rPr lang="en-US" dirty="0">
                <a:solidFill>
                  <a:srgbClr val="030A18"/>
                </a:solidFill>
              </a:rPr>
              <a:t>Objetivo: predecir la potencia horaria del parque para el día siguiente (horizonte de 24 h).</a:t>
            </a:r>
            <a:endParaRPr lang="en-US" dirty="0"/>
          </a:p>
          <a:p>
            <a:pPr marL="190500" indent="-190500">
              <a:spcAft>
                <a:spcPts val="420"/>
              </a:spcAft>
              <a:buSzPct val="100000"/>
              <a:buChar char="•"/>
            </a:pPr>
            <a:r>
              <a:rPr lang="en-US" dirty="0">
                <a:solidFill>
                  <a:srgbClr val="030A18"/>
                </a:solidFill>
              </a:rPr>
              <a:t>Datos: ~9,7 k registros de 1 año con variables meteorológicas y operativas (viento a 10 y 90 m, temperatura, presión, disponibilidad).</a:t>
            </a:r>
            <a:endParaRPr lang="en-US" dirty="0"/>
          </a:p>
          <a:p>
            <a:pPr marL="190500" indent="-190500">
              <a:spcAft>
                <a:spcPts val="420"/>
              </a:spcAft>
              <a:buSzPct val="100000"/>
              <a:buChar char="•"/>
            </a:pPr>
            <a:r>
              <a:rPr lang="en-US" dirty="0">
                <a:solidFill>
                  <a:srgbClr val="030A18"/>
                </a:solidFill>
              </a:rPr>
              <a:t>Metodología: limpieza, ingeniería y selección de características, entrenamiento de múltiples modelos y ensamblados, y detección de anomalías (DBSCAN).</a:t>
            </a:r>
            <a:endParaRPr lang="en-US" dirty="0"/>
          </a:p>
          <a:p>
            <a:pPr marL="190500" indent="-190500">
              <a:spcAft>
                <a:spcPts val="420"/>
              </a:spcAft>
              <a:buSzPct val="100000"/>
              <a:buChar char="•"/>
            </a:pPr>
            <a:r>
              <a:rPr lang="en-US" dirty="0">
                <a:solidFill>
                  <a:srgbClr val="030A18"/>
                </a:solidFill>
              </a:rPr>
              <a:t>Resultados: el mejor modelo (Ensemble 2) logra R² ≈ 0.823 y MAE ≈ 0.43; detecta ≈ 6 % de anomalías en el test.</a:t>
            </a:r>
            <a:endParaRPr lang="en-US" dirty="0"/>
          </a:p>
        </p:txBody>
      </p:sp>
      <p:sp>
        <p:nvSpPr>
          <p:cNvPr id="4" name="Shape 2"/>
          <p:cNvSpPr/>
          <p:nvPr/>
        </p:nvSpPr>
        <p:spPr>
          <a:xfrm>
            <a:off x="5806440" y="1371600"/>
            <a:ext cx="3108960" cy="2103120"/>
          </a:xfrm>
          <a:prstGeom prst="roundRect">
            <a:avLst>
              <a:gd name="adj" fmla="val 3478"/>
            </a:avLst>
          </a:prstGeom>
          <a:solidFill>
            <a:srgbClr val="F5F5F5"/>
          </a:solidFill>
          <a:ln w="12700">
            <a:solidFill>
              <a:srgbClr val="F5F5F5"/>
            </a:solidFill>
            <a:prstDash val="solid"/>
          </a:ln>
        </p:spPr>
        <p:txBody>
          <a:bodyPr/>
          <a:lstStyle/>
          <a:p>
            <a:endParaRPr/>
          </a:p>
        </p:txBody>
      </p:sp>
      <p:sp>
        <p:nvSpPr>
          <p:cNvPr id="5" name="Text 3"/>
          <p:cNvSpPr/>
          <p:nvPr/>
        </p:nvSpPr>
        <p:spPr>
          <a:xfrm>
            <a:off x="5989320" y="1463040"/>
            <a:ext cx="2834640" cy="1828800"/>
          </a:xfrm>
          <a:prstGeom prst="rect">
            <a:avLst/>
          </a:prstGeom>
          <a:noFill/>
          <a:ln/>
        </p:spPr>
        <p:txBody>
          <a:bodyPr wrap="square" rtlCol="0" anchor="t"/>
          <a:lstStyle/>
          <a:p>
            <a:pPr marL="0" indent="0" algn="l">
              <a:buNone/>
            </a:pPr>
            <a:r>
              <a:rPr lang="en-US" sz="1400" b="1" dirty="0">
                <a:solidFill>
                  <a:srgbClr val="030A18"/>
                </a:solidFill>
              </a:rPr>
              <a:t>Principales métricas
</a:t>
            </a:r>
            <a:r>
              <a:rPr lang="en-US" sz="1600" b="1" dirty="0">
                <a:solidFill>
                  <a:srgbClr val="2E558C"/>
                </a:solidFill>
              </a:rPr>
              <a:t>R²: 0,823</a:t>
            </a:r>
            <a:endParaRPr lang="en-US" sz="1400" dirty="0"/>
          </a:p>
          <a:p>
            <a:pPr marL="0" indent="0" algn="l">
              <a:buNone/>
            </a:pPr>
            <a:r>
              <a:rPr lang="en-US" sz="1600" b="1" dirty="0">
                <a:solidFill>
                  <a:srgbClr val="2E558C"/>
                </a:solidFill>
              </a:rPr>
              <a:t>MAE: 0,429</a:t>
            </a:r>
            <a:endParaRPr lang="en-US" sz="1400" dirty="0"/>
          </a:p>
          <a:p>
            <a:pPr marL="0" indent="0" algn="l">
              <a:buNone/>
            </a:pPr>
            <a:endParaRPr lang="en-US" sz="1400" dirty="0"/>
          </a:p>
          <a:p>
            <a:pPr marL="0" indent="0" algn="l">
              <a:buNone/>
            </a:pPr>
            <a:r>
              <a:rPr lang="en-US" sz="1600" b="1" dirty="0">
                <a:solidFill>
                  <a:srgbClr val="2E558C"/>
                </a:solidFill>
              </a:rPr>
              <a:t>RMSE: 0,612</a:t>
            </a:r>
            <a:endParaRPr lang="en-US" sz="1400" dirty="0"/>
          </a:p>
          <a:p>
            <a:pPr marL="0" indent="0" algn="l">
              <a:buNone/>
            </a:pPr>
            <a:endParaRPr lang="en-US" sz="1400" dirty="0"/>
          </a:p>
          <a:p>
            <a:pPr marL="0" indent="0" algn="l">
              <a:buNone/>
            </a:pPr>
            <a:r>
              <a:rPr lang="en-US" sz="1400" dirty="0">
                <a:solidFill>
                  <a:srgbClr val="030A18"/>
                </a:solidFill>
              </a:rPr>
              <a:t>Anomalías: 5,9 %</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Introducción</a:t>
            </a:r>
            <a:endParaRPr lang="en-US" sz="2400" b="1" dirty="0"/>
          </a:p>
        </p:txBody>
      </p:sp>
      <p:sp>
        <p:nvSpPr>
          <p:cNvPr id="3" name="Text 1"/>
          <p:cNvSpPr/>
          <p:nvPr/>
        </p:nvSpPr>
        <p:spPr>
          <a:xfrm>
            <a:off x="457200" y="1280160"/>
            <a:ext cx="5212080" cy="3035808"/>
          </a:xfrm>
          <a:prstGeom prst="rect">
            <a:avLst/>
          </a:prstGeom>
          <a:noFill/>
          <a:ln/>
        </p:spPr>
        <p:txBody>
          <a:bodyPr wrap="square" rtlCol="0" anchor="ctr"/>
          <a:lstStyle/>
          <a:p>
            <a:pPr marL="0" indent="0">
              <a:buNone/>
            </a:pPr>
            <a:r>
              <a:rPr lang="en-US" dirty="0">
                <a:solidFill>
                  <a:srgbClr val="030A18"/>
                </a:solidFill>
              </a:rPr>
              <a:t>La energía eólica es una pieza esencial en la transición energética. Prever con antelación su producción horaria permite optimizar el despacho y la integración de renovables en la red.
El Perú posee abundante potencial eólico; las zonas con mayor recurso se sitúan en la costa norte y alrededor de Ica al sur de Lima.</a:t>
            </a:r>
            <a:r>
              <a:rPr dirty="0"/>
              <a:t>
</a:t>
            </a:r>
            <a:r>
              <a:rPr lang="en-US" dirty="0">
                <a:solidFill>
                  <a:srgbClr val="030A18"/>
                </a:solidFill>
              </a:rPr>
              <a:t>En este proyecto se analiza un parque eólico en la región de Ica y se desarrolla un modelo de machine learning para predecir la potencia horaria del día siguiente.</a:t>
            </a:r>
            <a:endParaRPr lang="en-US" dirty="0"/>
          </a:p>
        </p:txBody>
      </p:sp>
      <p:pic>
        <p:nvPicPr>
          <p:cNvPr id="4" name="Image 0" descr="/home/oai/share/ica_map.png"/>
          <p:cNvPicPr>
            <a:picLocks noChangeAspect="1"/>
          </p:cNvPicPr>
          <p:nvPr/>
        </p:nvPicPr>
        <p:blipFill>
          <a:blip r:embed="rId3"/>
          <a:stretch>
            <a:fillRect/>
          </a:stretch>
        </p:blipFill>
        <p:spPr>
          <a:xfrm>
            <a:off x="6126480" y="274320"/>
            <a:ext cx="2721973" cy="3871954"/>
          </a:xfrm>
          <a:prstGeom prst="rect">
            <a:avLst/>
          </a:prstGeom>
        </p:spPr>
      </p:pic>
      <p:pic>
        <p:nvPicPr>
          <p:cNvPr id="5" name="Image 1"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9671" y="2669196"/>
            <a:ext cx="365760" cy="365760"/>
          </a:xfrm>
          <a:prstGeom prst="rect">
            <a:avLst/>
          </a:prstGeom>
        </p:spPr>
      </p:pic>
      <p:sp>
        <p:nvSpPr>
          <p:cNvPr id="6" name="Text 2"/>
          <p:cNvSpPr/>
          <p:nvPr/>
        </p:nvSpPr>
        <p:spPr>
          <a:xfrm>
            <a:off x="6355080" y="3950208"/>
            <a:ext cx="2560320" cy="365760"/>
          </a:xfrm>
          <a:prstGeom prst="rect">
            <a:avLst/>
          </a:prstGeom>
          <a:noFill/>
          <a:ln/>
        </p:spPr>
        <p:txBody>
          <a:bodyPr wrap="square" rtlCol="0" anchor="ctr"/>
          <a:lstStyle/>
          <a:p>
            <a:pPr marL="0" indent="0">
              <a:buNone/>
            </a:pPr>
            <a:r>
              <a:rPr lang="en-US" sz="1000" b="1" dirty="0">
                <a:solidFill>
                  <a:srgbClr val="030A18"/>
                </a:solidFill>
              </a:rPr>
              <a:t>Región Ica</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Problemática</a:t>
            </a:r>
            <a:endParaRPr lang="en-US" sz="2400" b="1" dirty="0"/>
          </a:p>
        </p:txBody>
      </p:sp>
      <p:sp>
        <p:nvSpPr>
          <p:cNvPr id="3" name="Text 1"/>
          <p:cNvSpPr/>
          <p:nvPr/>
        </p:nvSpPr>
        <p:spPr>
          <a:xfrm>
            <a:off x="457200" y="1371600"/>
            <a:ext cx="4620986" cy="2834640"/>
          </a:xfrm>
          <a:prstGeom prst="rect">
            <a:avLst/>
          </a:prstGeom>
          <a:noFill/>
          <a:ln/>
        </p:spPr>
        <p:txBody>
          <a:bodyPr wrap="square" lIns="1270" tIns="1270" rIns="1270" bIns="1270" rtlCol="0" anchor="ctr"/>
          <a:lstStyle/>
          <a:p>
            <a:pPr marL="190500" indent="-190500">
              <a:spcAft>
                <a:spcPts val="420"/>
              </a:spcAft>
              <a:buSzPct val="100000"/>
              <a:buChar char="•"/>
            </a:pPr>
            <a:r>
              <a:rPr lang="en-US" dirty="0">
                <a:solidFill>
                  <a:srgbClr val="030A18"/>
                </a:solidFill>
              </a:rPr>
              <a:t>Variabilidad del viento: fuertes fluctuaciones horarias afectan la producción de potencia.</a:t>
            </a:r>
            <a:endParaRPr lang="en-US" dirty="0"/>
          </a:p>
          <a:p>
            <a:pPr marL="190500" indent="-190500">
              <a:spcAft>
                <a:spcPts val="420"/>
              </a:spcAft>
              <a:buSzPct val="100000"/>
              <a:buChar char="•"/>
            </a:pPr>
            <a:r>
              <a:rPr lang="en-US" dirty="0">
                <a:solidFill>
                  <a:srgbClr val="030A18"/>
                </a:solidFill>
              </a:rPr>
              <a:t>Datos ruidosos y outliers: lecturas erróneas, turbinas fuera de servicio o mantenimientos no programados.</a:t>
            </a:r>
            <a:endParaRPr lang="en-US" dirty="0"/>
          </a:p>
          <a:p>
            <a:pPr marL="190500" indent="-190500">
              <a:spcAft>
                <a:spcPts val="420"/>
              </a:spcAft>
              <a:buSzPct val="100000"/>
              <a:buChar char="•"/>
            </a:pPr>
            <a:r>
              <a:rPr lang="en-US" dirty="0">
                <a:solidFill>
                  <a:srgbClr val="030A18"/>
                </a:solidFill>
              </a:rPr>
              <a:t>Necesidad de pronósticos fiables para cumplir compromisos en el mercado diario y reducir penalizaciones por desvío.</a:t>
            </a:r>
            <a:endParaRPr lang="en-US" dirty="0"/>
          </a:p>
          <a:p>
            <a:pPr marL="190500" indent="-190500">
              <a:spcAft>
                <a:spcPts val="420"/>
              </a:spcAft>
              <a:buSzPct val="100000"/>
              <a:buChar char="•"/>
            </a:pPr>
            <a:r>
              <a:rPr lang="en-US" dirty="0">
                <a:solidFill>
                  <a:srgbClr val="030A18"/>
                </a:solidFill>
              </a:rPr>
              <a:t>Horizonte de 24 h: se requiere </a:t>
            </a:r>
            <a:r>
              <a:rPr lang="en-US" dirty="0" err="1">
                <a:solidFill>
                  <a:srgbClr val="030A18"/>
                </a:solidFill>
              </a:rPr>
              <a:t>potencia</a:t>
            </a:r>
            <a:r>
              <a:rPr lang="en-US" dirty="0">
                <a:solidFill>
                  <a:srgbClr val="030A18"/>
                </a:solidFill>
              </a:rPr>
              <a:t> para cada hora del día siguiente.</a:t>
            </a:r>
            <a:endParaRPr lang="en-US" dirty="0"/>
          </a:p>
        </p:txBody>
      </p:sp>
      <p:pic>
        <p:nvPicPr>
          <p:cNvPr id="4" name="Image 0" descr="/home/oai/share/data_antes_limpieza.png"/>
          <p:cNvPicPr>
            <a:picLocks noChangeAspect="1"/>
          </p:cNvPicPr>
          <p:nvPr/>
        </p:nvPicPr>
        <p:blipFill>
          <a:blip r:embed="rId3"/>
          <a:srcRect l="10938" r="10938"/>
          <a:stretch/>
        </p:blipFill>
        <p:spPr>
          <a:xfrm>
            <a:off x="5167993" y="824266"/>
            <a:ext cx="3884567" cy="3107654"/>
          </a:xfrm>
          <a:prstGeom prst="rect">
            <a:avLst/>
          </a:prstGeom>
        </p:spPr>
      </p:pic>
      <p:sp>
        <p:nvSpPr>
          <p:cNvPr id="5" name="Text 2"/>
          <p:cNvSpPr/>
          <p:nvPr/>
        </p:nvSpPr>
        <p:spPr>
          <a:xfrm>
            <a:off x="5852160" y="3931920"/>
            <a:ext cx="3200400" cy="274320"/>
          </a:xfrm>
          <a:prstGeom prst="rect">
            <a:avLst/>
          </a:prstGeom>
          <a:noFill/>
          <a:ln/>
        </p:spPr>
        <p:txBody>
          <a:bodyPr wrap="square" rtlCol="0" anchor="ctr"/>
          <a:lstStyle/>
          <a:p>
            <a:pPr marL="0" indent="0">
              <a:buNone/>
            </a:pPr>
            <a:r>
              <a:rPr lang="en-US" sz="800" i="1" dirty="0">
                <a:solidFill>
                  <a:srgbClr val="97B1DF"/>
                </a:solidFill>
              </a:rPr>
              <a:t>Datos sin limpiar</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Descripción de los datos</a:t>
            </a:r>
            <a:endParaRPr lang="en-US" sz="2400" b="1" dirty="0"/>
          </a:p>
        </p:txBody>
      </p:sp>
      <p:sp>
        <p:nvSpPr>
          <p:cNvPr id="3" name="Text 1"/>
          <p:cNvSpPr/>
          <p:nvPr/>
        </p:nvSpPr>
        <p:spPr>
          <a:xfrm>
            <a:off x="65314" y="857251"/>
            <a:ext cx="5167993" cy="4131128"/>
          </a:xfrm>
          <a:prstGeom prst="rect">
            <a:avLst/>
          </a:prstGeom>
          <a:noFill/>
          <a:ln/>
        </p:spPr>
        <p:txBody>
          <a:bodyPr wrap="square" rtlCol="0" anchor="ctr"/>
          <a:lstStyle/>
          <a:p>
            <a:pPr marL="0" indent="0">
              <a:buNone/>
            </a:pPr>
            <a:r>
              <a:rPr lang="en-US" sz="1600" b="1" dirty="0">
                <a:solidFill>
                  <a:srgbClr val="030A18"/>
                </a:solidFill>
              </a:rPr>
              <a:t>Registros: 9.743 horas de operación (1 año aprox.).
</a:t>
            </a:r>
            <a:r>
              <a:rPr lang="en-US" sz="1600" dirty="0">
                <a:solidFill>
                  <a:srgbClr val="030A18"/>
                </a:solidFill>
              </a:rPr>
              <a:t>Variable objetivo: potencia escalada por turbinas disponibles (</a:t>
            </a:r>
            <a:r>
              <a:rPr lang="en-US" sz="1600" dirty="0" err="1">
                <a:solidFill>
                  <a:srgbClr val="030A18"/>
                </a:solidFill>
              </a:rPr>
              <a:t>Pot_parque_escaled</a:t>
            </a:r>
            <a:r>
              <a:rPr lang="en-US" sz="1600" dirty="0">
                <a:solidFill>
                  <a:srgbClr val="030A18"/>
                </a:solidFill>
              </a:rPr>
              <a:t>).</a:t>
            </a:r>
          </a:p>
          <a:p>
            <a:pPr marL="0" indent="0">
              <a:buNone/>
            </a:pPr>
            <a:r>
              <a:rPr lang="en-US" sz="1600" dirty="0">
                <a:solidFill>
                  <a:srgbClr val="030A18"/>
                </a:solidFill>
              </a:rPr>
              <a:t>
</a:t>
            </a:r>
            <a:r>
              <a:rPr lang="en-US" sz="1600" b="1" dirty="0">
                <a:solidFill>
                  <a:srgbClr val="030A18"/>
                </a:solidFill>
              </a:rPr>
              <a:t>Variables meteorológicas: </a:t>
            </a:r>
            <a:r>
              <a:rPr lang="en-US" sz="1600" dirty="0">
                <a:solidFill>
                  <a:srgbClr val="030A18"/>
                </a:solidFill>
              </a:rPr>
              <a:t>velocidades del viento a 10 m y 90 m, temperatura a 2 m, </a:t>
            </a:r>
            <a:r>
              <a:rPr lang="en-US" sz="1600" dirty="0" err="1">
                <a:solidFill>
                  <a:srgbClr val="030A18"/>
                </a:solidFill>
              </a:rPr>
              <a:t>presión</a:t>
            </a:r>
            <a:r>
              <a:rPr lang="en-US" sz="1600" dirty="0">
                <a:solidFill>
                  <a:srgbClr val="030A18"/>
                </a:solidFill>
              </a:rPr>
              <a:t> </a:t>
            </a:r>
            <a:r>
              <a:rPr lang="en-US" sz="1600" dirty="0" err="1">
                <a:solidFill>
                  <a:srgbClr val="030A18"/>
                </a:solidFill>
              </a:rPr>
              <a:t>atmosférica</a:t>
            </a:r>
            <a:r>
              <a:rPr lang="en-US" sz="1600" dirty="0">
                <a:solidFill>
                  <a:srgbClr val="030A18"/>
                </a:solidFill>
              </a:rPr>
              <a:t> superficial y y a 90 m (fuentes NASA POWER y Open Meteo).
</a:t>
            </a:r>
          </a:p>
          <a:p>
            <a:pPr marL="0" indent="0">
              <a:buNone/>
            </a:pPr>
            <a:r>
              <a:rPr lang="en-US" sz="1600" b="1" dirty="0">
                <a:solidFill>
                  <a:srgbClr val="030A18"/>
                </a:solidFill>
              </a:rPr>
              <a:t>Variables operativas:</a:t>
            </a:r>
            <a:r>
              <a:rPr lang="en-US" sz="1600" dirty="0">
                <a:solidFill>
                  <a:srgbClr val="030A18"/>
                </a:solidFill>
              </a:rPr>
              <a:t> turbinas disponibles (WTG_disponibles), turbinas inválidas (WTG_invalidos), potencia del parque.
</a:t>
            </a:r>
          </a:p>
          <a:p>
            <a:pPr marL="0" indent="0">
              <a:buNone/>
            </a:pPr>
            <a:r>
              <a:rPr lang="en-US" sz="1600" b="1" dirty="0">
                <a:solidFill>
                  <a:srgbClr val="030A18"/>
                </a:solidFill>
              </a:rPr>
              <a:t>Variables derivadas: </a:t>
            </a:r>
            <a:r>
              <a:rPr lang="en-US" sz="1600" dirty="0">
                <a:solidFill>
                  <a:srgbClr val="030A18"/>
                </a:solidFill>
              </a:rPr>
              <a:t>lags (lag1, lag24), potencias al cuadrado y al cubo, medias móviles, diferencias y productos de velocidades del viento.
</a:t>
            </a:r>
            <a:r>
              <a:rPr lang="en-US" sz="1600" b="1" dirty="0">
                <a:solidFill>
                  <a:srgbClr val="030A18"/>
                </a:solidFill>
              </a:rPr>
              <a:t>Selección final:</a:t>
            </a:r>
            <a:r>
              <a:rPr lang="en-US" sz="1600" dirty="0">
                <a:solidFill>
                  <a:srgbClr val="030A18"/>
                </a:solidFill>
              </a:rPr>
              <a:t> 9 variables tras </a:t>
            </a:r>
            <a:r>
              <a:rPr lang="en-US" sz="1600" dirty="0" err="1">
                <a:solidFill>
                  <a:srgbClr val="030A18"/>
                </a:solidFill>
              </a:rPr>
              <a:t>reducir</a:t>
            </a:r>
            <a:r>
              <a:rPr lang="en-US" sz="1600" dirty="0">
                <a:solidFill>
                  <a:srgbClr val="030A18"/>
                </a:solidFill>
              </a:rPr>
              <a:t> </a:t>
            </a:r>
            <a:r>
              <a:rPr lang="en-US" sz="1600" dirty="0" err="1">
                <a:solidFill>
                  <a:srgbClr val="030A18"/>
                </a:solidFill>
              </a:rPr>
              <a:t>por</a:t>
            </a:r>
            <a:r>
              <a:rPr lang="en-US" sz="1600" dirty="0">
                <a:solidFill>
                  <a:srgbClr val="030A18"/>
                </a:solidFill>
              </a:rPr>
              <a:t> </a:t>
            </a:r>
            <a:r>
              <a:rPr lang="en-US" sz="1600" dirty="0" err="1">
                <a:solidFill>
                  <a:srgbClr val="030A18"/>
                </a:solidFill>
              </a:rPr>
              <a:t>alta</a:t>
            </a:r>
            <a:r>
              <a:rPr lang="en-US" sz="1600" dirty="0">
                <a:solidFill>
                  <a:srgbClr val="030A18"/>
                </a:solidFill>
              </a:rPr>
              <a:t> </a:t>
            </a:r>
            <a:r>
              <a:rPr lang="en-US" sz="1600" dirty="0" err="1">
                <a:solidFill>
                  <a:srgbClr val="030A18"/>
                </a:solidFill>
              </a:rPr>
              <a:t>correlación</a:t>
            </a:r>
            <a:r>
              <a:rPr lang="en-US" sz="1600" dirty="0">
                <a:solidFill>
                  <a:srgbClr val="030A18"/>
                </a:solidFill>
              </a:rPr>
              <a:t> (</a:t>
            </a:r>
            <a:r>
              <a:rPr lang="en-US" sz="1600" dirty="0" err="1">
                <a:solidFill>
                  <a:srgbClr val="030A18"/>
                </a:solidFill>
              </a:rPr>
              <a:t>colinealidad</a:t>
            </a:r>
            <a:r>
              <a:rPr lang="en-US" sz="1600" dirty="0">
                <a:solidFill>
                  <a:srgbClr val="030A18"/>
                </a:solidFill>
              </a:rPr>
              <a:t>) y </a:t>
            </a:r>
            <a:r>
              <a:rPr lang="en-US" sz="1600" dirty="0" err="1">
                <a:solidFill>
                  <a:srgbClr val="030A18"/>
                </a:solidFill>
              </a:rPr>
              <a:t>efectuar</a:t>
            </a:r>
            <a:r>
              <a:rPr lang="en-US" sz="1600" dirty="0">
                <a:solidFill>
                  <a:srgbClr val="030A18"/>
                </a:solidFill>
              </a:rPr>
              <a:t> un </a:t>
            </a:r>
            <a:r>
              <a:rPr lang="en-US" sz="1600" dirty="0" err="1">
                <a:solidFill>
                  <a:srgbClr val="030A18"/>
                </a:solidFill>
              </a:rPr>
              <a:t>análisis</a:t>
            </a:r>
            <a:r>
              <a:rPr lang="en-US" sz="1600" dirty="0">
                <a:solidFill>
                  <a:srgbClr val="030A18"/>
                </a:solidFill>
              </a:rPr>
              <a:t> de </a:t>
            </a:r>
            <a:r>
              <a:rPr lang="en-US" sz="1600" dirty="0" err="1">
                <a:solidFill>
                  <a:srgbClr val="030A18"/>
                </a:solidFill>
              </a:rPr>
              <a:t>importancia</a:t>
            </a:r>
            <a:endParaRPr lang="en-US" sz="1600" dirty="0"/>
          </a:p>
        </p:txBody>
      </p:sp>
      <p:pic>
        <p:nvPicPr>
          <p:cNvPr id="4" name="Image 0" descr="/home/oai/share/data_despues_limpieza.png"/>
          <p:cNvPicPr>
            <a:picLocks noChangeAspect="1"/>
          </p:cNvPicPr>
          <p:nvPr/>
        </p:nvPicPr>
        <p:blipFill>
          <a:blip r:embed="rId3"/>
          <a:srcRect l="10938" r="10938"/>
          <a:stretch/>
        </p:blipFill>
        <p:spPr>
          <a:xfrm>
            <a:off x="5004704" y="701475"/>
            <a:ext cx="4038056" cy="32304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Preparación de la información</a:t>
            </a:r>
            <a:endParaRPr lang="en-US" sz="2400" b="1" dirty="0"/>
          </a:p>
        </p:txBody>
      </p:sp>
      <p:sp>
        <p:nvSpPr>
          <p:cNvPr id="3" name="Shape 1"/>
          <p:cNvSpPr/>
          <p:nvPr/>
        </p:nvSpPr>
        <p:spPr>
          <a:xfrm>
            <a:off x="457200" y="1097280"/>
            <a:ext cx="228600" cy="228600"/>
          </a:xfrm>
          <a:prstGeom prst="ellipse">
            <a:avLst/>
          </a:prstGeom>
          <a:solidFill>
            <a:srgbClr val="2E558C"/>
          </a:solidFill>
          <a:ln w="12700">
            <a:solidFill>
              <a:srgbClr val="2E558C"/>
            </a:solidFill>
            <a:prstDash val="solid"/>
          </a:ln>
        </p:spPr>
        <p:txBody>
          <a:bodyPr/>
          <a:lstStyle/>
          <a:p>
            <a:endParaRPr/>
          </a:p>
        </p:txBody>
      </p:sp>
      <p:sp>
        <p:nvSpPr>
          <p:cNvPr id="4" name="Text 2"/>
          <p:cNvSpPr/>
          <p:nvPr/>
        </p:nvSpPr>
        <p:spPr>
          <a:xfrm>
            <a:off x="457200" y="1097280"/>
            <a:ext cx="228600" cy="228600"/>
          </a:xfrm>
          <a:prstGeom prst="rect">
            <a:avLst/>
          </a:prstGeom>
          <a:noFill/>
          <a:ln/>
        </p:spPr>
        <p:txBody>
          <a:bodyPr wrap="square" rtlCol="0" anchor="ctr"/>
          <a:lstStyle/>
          <a:p>
            <a:pPr marL="0" indent="0" algn="ctr">
              <a:buNone/>
            </a:pPr>
            <a:r>
              <a:rPr lang="en-US" b="1" dirty="0">
                <a:solidFill>
                  <a:srgbClr val="FFFFFF"/>
                </a:solidFill>
              </a:rPr>
              <a:t>1</a:t>
            </a:r>
            <a:endParaRPr lang="en-US" dirty="0"/>
          </a:p>
        </p:txBody>
      </p:sp>
      <p:sp>
        <p:nvSpPr>
          <p:cNvPr id="5" name="Text 3"/>
          <p:cNvSpPr/>
          <p:nvPr/>
        </p:nvSpPr>
        <p:spPr>
          <a:xfrm>
            <a:off x="731520" y="1097280"/>
            <a:ext cx="4480560" cy="228600"/>
          </a:xfrm>
          <a:prstGeom prst="rect">
            <a:avLst/>
          </a:prstGeom>
          <a:noFill/>
          <a:ln/>
        </p:spPr>
        <p:txBody>
          <a:bodyPr wrap="square" rtlCol="0" anchor="ctr"/>
          <a:lstStyle/>
          <a:p>
            <a:pPr marL="0" indent="0">
              <a:buNone/>
            </a:pPr>
            <a:r>
              <a:rPr lang="en-US" b="1" dirty="0">
                <a:solidFill>
                  <a:srgbClr val="030A18"/>
                </a:solidFill>
              </a:rPr>
              <a:t>Fusión de datos</a:t>
            </a:r>
            <a:endParaRPr lang="en-US" dirty="0"/>
          </a:p>
        </p:txBody>
      </p:sp>
      <p:sp>
        <p:nvSpPr>
          <p:cNvPr id="6" name="Text 4"/>
          <p:cNvSpPr/>
          <p:nvPr/>
        </p:nvSpPr>
        <p:spPr>
          <a:xfrm>
            <a:off x="731520" y="1307592"/>
            <a:ext cx="8138160" cy="457200"/>
          </a:xfrm>
          <a:prstGeom prst="rect">
            <a:avLst/>
          </a:prstGeom>
          <a:noFill/>
          <a:ln/>
        </p:spPr>
        <p:txBody>
          <a:bodyPr wrap="square" rtlCol="0" anchor="ctr"/>
          <a:lstStyle/>
          <a:p>
            <a:pPr marL="0" indent="0">
              <a:buNone/>
            </a:pPr>
            <a:r>
              <a:rPr lang="en-US" dirty="0">
                <a:solidFill>
                  <a:srgbClr val="030A18"/>
                </a:solidFill>
              </a:rPr>
              <a:t>Integrar datos de NASA POWER, Open Meteo y registros del parque con </a:t>
            </a:r>
            <a:r>
              <a:rPr lang="en-US" dirty="0" err="1">
                <a:solidFill>
                  <a:srgbClr val="030A18"/>
                </a:solidFill>
              </a:rPr>
              <a:t>estampas</a:t>
            </a:r>
            <a:r>
              <a:rPr lang="en-US" dirty="0">
                <a:solidFill>
                  <a:srgbClr val="030A18"/>
                </a:solidFill>
              </a:rPr>
              <a:t>  horarios comunes.</a:t>
            </a:r>
            <a:endParaRPr lang="en-US" dirty="0"/>
          </a:p>
        </p:txBody>
      </p:sp>
      <p:sp>
        <p:nvSpPr>
          <p:cNvPr id="7" name="Shape 5"/>
          <p:cNvSpPr/>
          <p:nvPr/>
        </p:nvSpPr>
        <p:spPr>
          <a:xfrm>
            <a:off x="457200" y="1828800"/>
            <a:ext cx="228600" cy="228600"/>
          </a:xfrm>
          <a:prstGeom prst="ellipse">
            <a:avLst/>
          </a:prstGeom>
          <a:solidFill>
            <a:srgbClr val="2E558C"/>
          </a:solidFill>
          <a:ln w="12700">
            <a:solidFill>
              <a:srgbClr val="2E558C"/>
            </a:solidFill>
            <a:prstDash val="solid"/>
          </a:ln>
        </p:spPr>
        <p:txBody>
          <a:bodyPr/>
          <a:lstStyle/>
          <a:p>
            <a:endParaRPr/>
          </a:p>
        </p:txBody>
      </p:sp>
      <p:sp>
        <p:nvSpPr>
          <p:cNvPr id="8" name="Text 6"/>
          <p:cNvSpPr/>
          <p:nvPr/>
        </p:nvSpPr>
        <p:spPr>
          <a:xfrm>
            <a:off x="457200" y="1828800"/>
            <a:ext cx="228600" cy="228600"/>
          </a:xfrm>
          <a:prstGeom prst="rect">
            <a:avLst/>
          </a:prstGeom>
          <a:noFill/>
          <a:ln/>
        </p:spPr>
        <p:txBody>
          <a:bodyPr wrap="square" rtlCol="0" anchor="ctr"/>
          <a:lstStyle/>
          <a:p>
            <a:pPr marL="0" indent="0" algn="ctr">
              <a:buNone/>
            </a:pPr>
            <a:r>
              <a:rPr lang="en-US" b="1" dirty="0">
                <a:solidFill>
                  <a:srgbClr val="FFFFFF"/>
                </a:solidFill>
              </a:rPr>
              <a:t>2</a:t>
            </a:r>
            <a:endParaRPr lang="en-US" dirty="0"/>
          </a:p>
        </p:txBody>
      </p:sp>
      <p:sp>
        <p:nvSpPr>
          <p:cNvPr id="9" name="Text 7"/>
          <p:cNvSpPr/>
          <p:nvPr/>
        </p:nvSpPr>
        <p:spPr>
          <a:xfrm>
            <a:off x="731520" y="1828800"/>
            <a:ext cx="4480560" cy="228600"/>
          </a:xfrm>
          <a:prstGeom prst="rect">
            <a:avLst/>
          </a:prstGeom>
          <a:noFill/>
          <a:ln/>
        </p:spPr>
        <p:txBody>
          <a:bodyPr wrap="square" rtlCol="0" anchor="ctr"/>
          <a:lstStyle/>
          <a:p>
            <a:pPr marL="0" indent="0">
              <a:buNone/>
            </a:pPr>
            <a:r>
              <a:rPr lang="en-US" b="1" dirty="0">
                <a:solidFill>
                  <a:srgbClr val="030A18"/>
                </a:solidFill>
              </a:rPr>
              <a:t>Limpieza de datos</a:t>
            </a:r>
            <a:endParaRPr lang="en-US" dirty="0"/>
          </a:p>
        </p:txBody>
      </p:sp>
      <p:sp>
        <p:nvSpPr>
          <p:cNvPr id="10" name="Text 8"/>
          <p:cNvSpPr/>
          <p:nvPr/>
        </p:nvSpPr>
        <p:spPr>
          <a:xfrm>
            <a:off x="731520" y="2039112"/>
            <a:ext cx="8183880" cy="457200"/>
          </a:xfrm>
          <a:prstGeom prst="rect">
            <a:avLst/>
          </a:prstGeom>
          <a:noFill/>
          <a:ln/>
        </p:spPr>
        <p:txBody>
          <a:bodyPr wrap="square" rtlCol="0" anchor="ctr"/>
          <a:lstStyle/>
          <a:p>
            <a:pPr marL="0" indent="0">
              <a:buNone/>
            </a:pPr>
            <a:r>
              <a:rPr lang="en-US" dirty="0">
                <a:solidFill>
                  <a:srgbClr val="030A18"/>
                </a:solidFill>
              </a:rPr>
              <a:t>Eliminar NaNs e inf; filtrar valores atípicos con IQR y z‑score; aplicar filtros físicos velocidad‑potencia.</a:t>
            </a:r>
            <a:endParaRPr lang="en-US" dirty="0"/>
          </a:p>
        </p:txBody>
      </p:sp>
      <p:sp>
        <p:nvSpPr>
          <p:cNvPr id="11" name="Shape 9"/>
          <p:cNvSpPr/>
          <p:nvPr/>
        </p:nvSpPr>
        <p:spPr>
          <a:xfrm>
            <a:off x="457200" y="2560320"/>
            <a:ext cx="228600" cy="228600"/>
          </a:xfrm>
          <a:prstGeom prst="ellipse">
            <a:avLst/>
          </a:prstGeom>
          <a:solidFill>
            <a:srgbClr val="2E558C"/>
          </a:solidFill>
          <a:ln w="12700">
            <a:solidFill>
              <a:srgbClr val="2E558C"/>
            </a:solidFill>
            <a:prstDash val="solid"/>
          </a:ln>
        </p:spPr>
        <p:txBody>
          <a:bodyPr/>
          <a:lstStyle/>
          <a:p>
            <a:endParaRPr/>
          </a:p>
        </p:txBody>
      </p:sp>
      <p:sp>
        <p:nvSpPr>
          <p:cNvPr id="12" name="Text 10"/>
          <p:cNvSpPr/>
          <p:nvPr/>
        </p:nvSpPr>
        <p:spPr>
          <a:xfrm>
            <a:off x="457200" y="2560320"/>
            <a:ext cx="228600" cy="228600"/>
          </a:xfrm>
          <a:prstGeom prst="rect">
            <a:avLst/>
          </a:prstGeom>
          <a:noFill/>
          <a:ln/>
        </p:spPr>
        <p:txBody>
          <a:bodyPr wrap="square" rtlCol="0" anchor="ctr"/>
          <a:lstStyle/>
          <a:p>
            <a:pPr marL="0" indent="0" algn="ctr">
              <a:buNone/>
            </a:pPr>
            <a:r>
              <a:rPr lang="en-US" b="1" dirty="0">
                <a:solidFill>
                  <a:srgbClr val="FFFFFF"/>
                </a:solidFill>
              </a:rPr>
              <a:t>3</a:t>
            </a:r>
            <a:endParaRPr lang="en-US" dirty="0"/>
          </a:p>
        </p:txBody>
      </p:sp>
      <p:sp>
        <p:nvSpPr>
          <p:cNvPr id="13" name="Text 11"/>
          <p:cNvSpPr/>
          <p:nvPr/>
        </p:nvSpPr>
        <p:spPr>
          <a:xfrm>
            <a:off x="731520" y="2560320"/>
            <a:ext cx="4480560" cy="228600"/>
          </a:xfrm>
          <a:prstGeom prst="rect">
            <a:avLst/>
          </a:prstGeom>
          <a:noFill/>
          <a:ln/>
        </p:spPr>
        <p:txBody>
          <a:bodyPr wrap="square" rtlCol="0" anchor="ctr"/>
          <a:lstStyle/>
          <a:p>
            <a:pPr marL="0" indent="0">
              <a:buNone/>
            </a:pPr>
            <a:r>
              <a:rPr lang="en-US" b="1" dirty="0">
                <a:solidFill>
                  <a:srgbClr val="030A18"/>
                </a:solidFill>
              </a:rPr>
              <a:t>Ingeniería de características</a:t>
            </a:r>
            <a:endParaRPr lang="en-US" dirty="0"/>
          </a:p>
        </p:txBody>
      </p:sp>
      <p:sp>
        <p:nvSpPr>
          <p:cNvPr id="14" name="Text 12"/>
          <p:cNvSpPr/>
          <p:nvPr/>
        </p:nvSpPr>
        <p:spPr>
          <a:xfrm>
            <a:off x="731520" y="2770632"/>
            <a:ext cx="7783830" cy="457200"/>
          </a:xfrm>
          <a:prstGeom prst="rect">
            <a:avLst/>
          </a:prstGeom>
          <a:noFill/>
          <a:ln/>
        </p:spPr>
        <p:txBody>
          <a:bodyPr wrap="square" rtlCol="0" anchor="ctr"/>
          <a:lstStyle/>
          <a:p>
            <a:pPr marL="0" indent="0">
              <a:buNone/>
            </a:pPr>
            <a:r>
              <a:rPr lang="en-US" dirty="0">
                <a:solidFill>
                  <a:srgbClr val="030A18"/>
                </a:solidFill>
              </a:rPr>
              <a:t>Calcular lags (1 h/24 h), potencias cuadradas y cúbicas, medias móviles, delta y producto de vientos.</a:t>
            </a:r>
            <a:endParaRPr lang="en-US" dirty="0"/>
          </a:p>
        </p:txBody>
      </p:sp>
      <p:sp>
        <p:nvSpPr>
          <p:cNvPr id="15" name="Shape 13"/>
          <p:cNvSpPr/>
          <p:nvPr/>
        </p:nvSpPr>
        <p:spPr>
          <a:xfrm>
            <a:off x="457200" y="3291840"/>
            <a:ext cx="228600" cy="228600"/>
          </a:xfrm>
          <a:prstGeom prst="ellipse">
            <a:avLst/>
          </a:prstGeom>
          <a:solidFill>
            <a:srgbClr val="2E558C"/>
          </a:solidFill>
          <a:ln w="12700">
            <a:solidFill>
              <a:srgbClr val="2E558C"/>
            </a:solidFill>
            <a:prstDash val="solid"/>
          </a:ln>
        </p:spPr>
        <p:txBody>
          <a:bodyPr/>
          <a:lstStyle/>
          <a:p>
            <a:endParaRPr/>
          </a:p>
        </p:txBody>
      </p:sp>
      <p:sp>
        <p:nvSpPr>
          <p:cNvPr id="16" name="Text 14"/>
          <p:cNvSpPr/>
          <p:nvPr/>
        </p:nvSpPr>
        <p:spPr>
          <a:xfrm>
            <a:off x="457200" y="3291840"/>
            <a:ext cx="228600" cy="228600"/>
          </a:xfrm>
          <a:prstGeom prst="rect">
            <a:avLst/>
          </a:prstGeom>
          <a:noFill/>
          <a:ln/>
        </p:spPr>
        <p:txBody>
          <a:bodyPr wrap="square" rtlCol="0" anchor="ctr"/>
          <a:lstStyle/>
          <a:p>
            <a:pPr marL="0" indent="0" algn="ctr">
              <a:buNone/>
            </a:pPr>
            <a:r>
              <a:rPr lang="en-US" b="1" dirty="0">
                <a:solidFill>
                  <a:srgbClr val="FFFFFF"/>
                </a:solidFill>
              </a:rPr>
              <a:t>4</a:t>
            </a:r>
            <a:endParaRPr lang="en-US" dirty="0"/>
          </a:p>
        </p:txBody>
      </p:sp>
      <p:sp>
        <p:nvSpPr>
          <p:cNvPr id="17" name="Text 15"/>
          <p:cNvSpPr/>
          <p:nvPr/>
        </p:nvSpPr>
        <p:spPr>
          <a:xfrm>
            <a:off x="731520" y="3291840"/>
            <a:ext cx="4480560" cy="228600"/>
          </a:xfrm>
          <a:prstGeom prst="rect">
            <a:avLst/>
          </a:prstGeom>
          <a:noFill/>
          <a:ln/>
        </p:spPr>
        <p:txBody>
          <a:bodyPr wrap="square" rtlCol="0" anchor="ctr"/>
          <a:lstStyle/>
          <a:p>
            <a:pPr marL="0" indent="0">
              <a:buNone/>
            </a:pPr>
            <a:r>
              <a:rPr lang="en-US" b="1" dirty="0">
                <a:solidFill>
                  <a:srgbClr val="030A18"/>
                </a:solidFill>
              </a:rPr>
              <a:t>Selección de variables</a:t>
            </a:r>
            <a:endParaRPr lang="en-US" dirty="0"/>
          </a:p>
        </p:txBody>
      </p:sp>
      <p:sp>
        <p:nvSpPr>
          <p:cNvPr id="18" name="Text 16"/>
          <p:cNvSpPr/>
          <p:nvPr/>
        </p:nvSpPr>
        <p:spPr>
          <a:xfrm>
            <a:off x="731520" y="3502152"/>
            <a:ext cx="7783830" cy="457200"/>
          </a:xfrm>
          <a:prstGeom prst="rect">
            <a:avLst/>
          </a:prstGeom>
          <a:noFill/>
          <a:ln/>
        </p:spPr>
        <p:txBody>
          <a:bodyPr wrap="square" rtlCol="0" anchor="ctr"/>
          <a:lstStyle/>
          <a:p>
            <a:pPr marL="0" indent="0">
              <a:buNone/>
            </a:pPr>
            <a:r>
              <a:rPr lang="en-US" dirty="0">
                <a:solidFill>
                  <a:srgbClr val="030A18"/>
                </a:solidFill>
              </a:rPr>
              <a:t>Eliminar variables altamente correlacionadas (&gt;0,95) y usar SelectFromModel para elegir 9 atributos relevantes.</a:t>
            </a:r>
            <a:endParaRPr lang="en-US" dirty="0"/>
          </a:p>
        </p:txBody>
      </p:sp>
      <p:sp>
        <p:nvSpPr>
          <p:cNvPr id="19" name="Shape 17"/>
          <p:cNvSpPr/>
          <p:nvPr/>
        </p:nvSpPr>
        <p:spPr>
          <a:xfrm>
            <a:off x="457200" y="4023360"/>
            <a:ext cx="228600" cy="228600"/>
          </a:xfrm>
          <a:prstGeom prst="ellipse">
            <a:avLst/>
          </a:prstGeom>
          <a:solidFill>
            <a:srgbClr val="2E558C"/>
          </a:solidFill>
          <a:ln w="12700">
            <a:solidFill>
              <a:srgbClr val="2E558C"/>
            </a:solidFill>
            <a:prstDash val="solid"/>
          </a:ln>
        </p:spPr>
        <p:txBody>
          <a:bodyPr/>
          <a:lstStyle/>
          <a:p>
            <a:endParaRPr/>
          </a:p>
        </p:txBody>
      </p:sp>
      <p:sp>
        <p:nvSpPr>
          <p:cNvPr id="20" name="Text 18"/>
          <p:cNvSpPr/>
          <p:nvPr/>
        </p:nvSpPr>
        <p:spPr>
          <a:xfrm>
            <a:off x="457200" y="4023360"/>
            <a:ext cx="228600" cy="228600"/>
          </a:xfrm>
          <a:prstGeom prst="rect">
            <a:avLst/>
          </a:prstGeom>
          <a:noFill/>
          <a:ln/>
        </p:spPr>
        <p:txBody>
          <a:bodyPr wrap="square" rtlCol="0" anchor="ctr"/>
          <a:lstStyle/>
          <a:p>
            <a:pPr marL="0" indent="0" algn="ctr">
              <a:buNone/>
            </a:pPr>
            <a:r>
              <a:rPr lang="en-US" b="1" dirty="0">
                <a:solidFill>
                  <a:srgbClr val="FFFFFF"/>
                </a:solidFill>
              </a:rPr>
              <a:t>5</a:t>
            </a:r>
            <a:endParaRPr lang="en-US" dirty="0"/>
          </a:p>
        </p:txBody>
      </p:sp>
      <p:sp>
        <p:nvSpPr>
          <p:cNvPr id="21" name="Text 19"/>
          <p:cNvSpPr/>
          <p:nvPr/>
        </p:nvSpPr>
        <p:spPr>
          <a:xfrm>
            <a:off x="731520" y="4023360"/>
            <a:ext cx="4480560" cy="228600"/>
          </a:xfrm>
          <a:prstGeom prst="rect">
            <a:avLst/>
          </a:prstGeom>
          <a:noFill/>
          <a:ln/>
        </p:spPr>
        <p:txBody>
          <a:bodyPr wrap="square" rtlCol="0" anchor="ctr"/>
          <a:lstStyle/>
          <a:p>
            <a:pPr marL="0" indent="0">
              <a:buNone/>
            </a:pPr>
            <a:r>
              <a:rPr lang="en-US" b="1" dirty="0" err="1">
                <a:solidFill>
                  <a:srgbClr val="030A18"/>
                </a:solidFill>
              </a:rPr>
              <a:t>Escalamiento</a:t>
            </a:r>
            <a:endParaRPr lang="en-US" dirty="0"/>
          </a:p>
        </p:txBody>
      </p:sp>
      <p:sp>
        <p:nvSpPr>
          <p:cNvPr id="22" name="Text 20"/>
          <p:cNvSpPr/>
          <p:nvPr/>
        </p:nvSpPr>
        <p:spPr>
          <a:xfrm>
            <a:off x="731520" y="4233672"/>
            <a:ext cx="8183880" cy="457200"/>
          </a:xfrm>
          <a:prstGeom prst="rect">
            <a:avLst/>
          </a:prstGeom>
          <a:noFill/>
          <a:ln/>
        </p:spPr>
        <p:txBody>
          <a:bodyPr wrap="square" rtlCol="0" anchor="ctr"/>
          <a:lstStyle/>
          <a:p>
            <a:pPr marL="0" indent="0">
              <a:buNone/>
            </a:pPr>
            <a:r>
              <a:rPr lang="en-US" dirty="0">
                <a:solidFill>
                  <a:srgbClr val="030A18"/>
                </a:solidFill>
              </a:rPr>
              <a:t>Aplicar </a:t>
            </a:r>
            <a:r>
              <a:rPr lang="en-US" dirty="0" err="1">
                <a:solidFill>
                  <a:srgbClr val="030A18"/>
                </a:solidFill>
              </a:rPr>
              <a:t>StandardScaler</a:t>
            </a:r>
            <a:r>
              <a:rPr lang="en-US" dirty="0">
                <a:solidFill>
                  <a:srgbClr val="030A18"/>
                </a:solidFill>
              </a:rPr>
              <a:t> para </a:t>
            </a:r>
            <a:r>
              <a:rPr lang="en-US" dirty="0" err="1">
                <a:solidFill>
                  <a:srgbClr val="030A18"/>
                </a:solidFill>
              </a:rPr>
              <a:t>normalización</a:t>
            </a:r>
            <a:r>
              <a:rPr lang="en-US" dirty="0">
                <a:solidFill>
                  <a:srgbClr val="030A18"/>
                </a:solidFill>
              </a:rPr>
              <a:t> de las variables </a:t>
            </a:r>
            <a:r>
              <a:rPr lang="en-US" dirty="0" err="1">
                <a:solidFill>
                  <a:srgbClr val="030A18"/>
                </a:solidFill>
              </a:rPr>
              <a:t>dependientes</a:t>
            </a:r>
            <a:r>
              <a:rPr lang="en-US" dirty="0">
                <a:solidFill>
                  <a:srgbClr val="030A18"/>
                </a:solidFill>
              </a:rPr>
              <a:t> (</a:t>
            </a:r>
            <a:r>
              <a:rPr lang="en-US" dirty="0" err="1">
                <a:solidFill>
                  <a:srgbClr val="030A18"/>
                </a:solidFill>
              </a:rPr>
              <a:t>atributos</a:t>
            </a:r>
            <a:r>
              <a:rPr lang="en-US" dirty="0">
                <a:solidFill>
                  <a:srgbClr val="030A18"/>
                </a:solidFill>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Modelos utilizados</a:t>
            </a:r>
            <a:endParaRPr lang="en-US" sz="2400" b="1" dirty="0"/>
          </a:p>
        </p:txBody>
      </p:sp>
      <p:sp>
        <p:nvSpPr>
          <p:cNvPr id="3" name="Text 1"/>
          <p:cNvSpPr/>
          <p:nvPr/>
        </p:nvSpPr>
        <p:spPr>
          <a:xfrm>
            <a:off x="179615" y="777240"/>
            <a:ext cx="9021536" cy="3876403"/>
          </a:xfrm>
          <a:prstGeom prst="rect">
            <a:avLst/>
          </a:prstGeom>
          <a:noFill/>
          <a:ln/>
        </p:spPr>
        <p:txBody>
          <a:bodyPr wrap="square" rtlCol="0" anchor="ctr"/>
          <a:lstStyle/>
          <a:p>
            <a:pPr marL="647700" lvl="1" indent="-190500">
              <a:spcAft>
                <a:spcPts val="420"/>
              </a:spcAft>
              <a:buSzPct val="100000"/>
              <a:buChar char="•"/>
            </a:pPr>
            <a:r>
              <a:rPr lang="es-ES" sz="1600" b="1" dirty="0"/>
              <a:t>Regresión Lineal:</a:t>
            </a:r>
            <a:r>
              <a:rPr lang="es-ES" sz="1600" dirty="0"/>
              <a:t> Referencia base para evaluar mejoras con modelos complejos.</a:t>
            </a:r>
          </a:p>
          <a:p>
            <a:pPr marL="647700" lvl="1" indent="-190500">
              <a:spcAft>
                <a:spcPts val="420"/>
              </a:spcAft>
              <a:buSzPct val="100000"/>
              <a:buChar char="•"/>
            </a:pPr>
            <a:r>
              <a:rPr lang="es-ES" sz="1600" b="1" dirty="0"/>
              <a:t>Árboles de Decisión (</a:t>
            </a:r>
            <a:r>
              <a:rPr lang="es-ES" sz="1600" b="1" dirty="0" err="1"/>
              <a:t>Random</a:t>
            </a:r>
            <a:r>
              <a:rPr lang="es-ES" sz="1600" b="1" dirty="0"/>
              <a:t> Forest, Extra </a:t>
            </a:r>
            <a:r>
              <a:rPr lang="es-ES" sz="1600" b="1" dirty="0" err="1"/>
              <a:t>Trees</a:t>
            </a:r>
            <a:r>
              <a:rPr lang="es-ES" sz="1600" b="1" dirty="0"/>
              <a:t>):</a:t>
            </a:r>
            <a:r>
              <a:rPr lang="es-ES" sz="1600" dirty="0"/>
              <a:t> Capturan relaciones no lineales y son robustos frente a ruido.</a:t>
            </a:r>
          </a:p>
          <a:p>
            <a:pPr marL="647700" lvl="1" indent="-190500">
              <a:spcAft>
                <a:spcPts val="420"/>
              </a:spcAft>
              <a:buSzPct val="100000"/>
              <a:buChar char="•"/>
            </a:pPr>
            <a:r>
              <a:rPr lang="es-ES" sz="1600" b="1" dirty="0" err="1"/>
              <a:t>Boosting</a:t>
            </a:r>
            <a:r>
              <a:rPr lang="es-ES" sz="1600" b="1" dirty="0"/>
              <a:t> (</a:t>
            </a:r>
            <a:r>
              <a:rPr lang="es-ES" sz="1600" b="1" dirty="0" err="1"/>
              <a:t>Gradient</a:t>
            </a:r>
            <a:r>
              <a:rPr lang="es-ES" sz="1600" b="1" dirty="0"/>
              <a:t> </a:t>
            </a:r>
            <a:r>
              <a:rPr lang="es-ES" sz="1600" b="1" dirty="0" err="1"/>
              <a:t>Boosting</a:t>
            </a:r>
            <a:r>
              <a:rPr lang="es-ES" sz="1600" b="1" dirty="0"/>
              <a:t>, </a:t>
            </a:r>
            <a:r>
              <a:rPr lang="es-ES" sz="1600" b="1" dirty="0" err="1"/>
              <a:t>XGBoost</a:t>
            </a:r>
            <a:r>
              <a:rPr lang="es-ES" sz="1600" b="1" dirty="0"/>
              <a:t>, </a:t>
            </a:r>
            <a:r>
              <a:rPr lang="es-ES" sz="1600" b="1" dirty="0" err="1"/>
              <a:t>LightGBM</a:t>
            </a:r>
            <a:r>
              <a:rPr lang="es-ES" sz="1600" b="1" dirty="0"/>
              <a:t>, </a:t>
            </a:r>
            <a:r>
              <a:rPr lang="es-ES" sz="1600" b="1" dirty="0" err="1"/>
              <a:t>CatBoost</a:t>
            </a:r>
            <a:r>
              <a:rPr lang="es-ES" sz="1600" b="1" dirty="0"/>
              <a:t>):</a:t>
            </a:r>
            <a:r>
              <a:rPr lang="es-ES" sz="1600" dirty="0"/>
              <a:t> Mejoran la precisión combinando múltiples árboles de manera secuencial.</a:t>
            </a:r>
          </a:p>
          <a:p>
            <a:pPr marL="647700" lvl="1" indent="-190500">
              <a:spcAft>
                <a:spcPts val="420"/>
              </a:spcAft>
              <a:buSzPct val="100000"/>
              <a:buChar char="•"/>
            </a:pPr>
            <a:r>
              <a:rPr lang="es-ES" sz="1600" b="1" dirty="0"/>
              <a:t>Redes Neuronales (MLP):</a:t>
            </a:r>
            <a:r>
              <a:rPr lang="es-ES" sz="1600" dirty="0"/>
              <a:t> Modelan patrones complejos y no lineales.</a:t>
            </a:r>
          </a:p>
          <a:p>
            <a:pPr marL="647700" lvl="1" indent="-190500">
              <a:spcAft>
                <a:spcPts val="420"/>
              </a:spcAft>
              <a:buSzPct val="100000"/>
              <a:buChar char="•"/>
            </a:pPr>
            <a:r>
              <a:rPr lang="es-ES" sz="1600" b="1" dirty="0"/>
              <a:t>Modelos Ensemble:</a:t>
            </a:r>
          </a:p>
          <a:p>
            <a:pPr marL="1104900" lvl="2" indent="-190500">
              <a:spcAft>
                <a:spcPts val="420"/>
              </a:spcAft>
              <a:buSzPct val="100000"/>
              <a:buChar char="•"/>
            </a:pPr>
            <a:r>
              <a:rPr lang="es-ES" sz="1600" dirty="0" err="1"/>
              <a:t>Stacking</a:t>
            </a:r>
            <a:r>
              <a:rPr lang="es-ES" sz="1600" dirty="0"/>
              <a:t>: Combina varios modelos para aprovechar sus fortalezas.</a:t>
            </a:r>
          </a:p>
          <a:p>
            <a:pPr marL="1104900" lvl="2" indent="-190500">
              <a:spcAft>
                <a:spcPts val="420"/>
              </a:spcAft>
              <a:buSzPct val="100000"/>
              <a:buChar char="•"/>
            </a:pPr>
            <a:r>
              <a:rPr lang="es-ES" sz="1600" dirty="0"/>
              <a:t>Ensemble ponderado: Promedia los mejores modelos optimizando el desempeño.</a:t>
            </a:r>
          </a:p>
          <a:p>
            <a:pPr marL="647700" lvl="1" indent="-190500">
              <a:spcAft>
                <a:spcPts val="420"/>
              </a:spcAft>
              <a:buSzPct val="100000"/>
              <a:buChar char="•"/>
            </a:pPr>
            <a:endParaRPr lang="es-ES" sz="1600" dirty="0"/>
          </a:p>
          <a:p>
            <a:pPr>
              <a:spcAft>
                <a:spcPts val="420"/>
              </a:spcAft>
              <a:buSzPct val="100000"/>
            </a:pPr>
            <a:r>
              <a:rPr lang="es-ES" sz="1600" b="1" dirty="0"/>
              <a:t>Objetivo: Comparar y seleccionar el modelo que mejor prediga la potencia horaria, combinando robustez, precisión y generalización.</a:t>
            </a:r>
            <a:endParaRPr lang="en-US" sz="1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err="1">
                <a:solidFill>
                  <a:srgbClr val="030A18"/>
                </a:solidFill>
                <a:latin typeface="Arial" pitchFamily="34" charset="0"/>
                <a:ea typeface="Arial" pitchFamily="34" charset="-122"/>
                <a:cs typeface="Arial" pitchFamily="34" charset="-120"/>
              </a:rPr>
              <a:t>Resultados</a:t>
            </a:r>
            <a:r>
              <a:rPr lang="en-US" sz="2400" b="1" dirty="0">
                <a:solidFill>
                  <a:srgbClr val="030A18"/>
                </a:solidFill>
                <a:latin typeface="Arial" pitchFamily="34" charset="0"/>
                <a:ea typeface="Arial" pitchFamily="34" charset="-122"/>
                <a:cs typeface="Arial" pitchFamily="34" charset="-120"/>
              </a:rPr>
              <a:t> (R2) y comparaciones finales</a:t>
            </a:r>
            <a:endParaRPr lang="en-US" sz="2400" b="1" dirty="0"/>
          </a:p>
        </p:txBody>
      </p:sp>
      <p:graphicFrame>
        <p:nvGraphicFramePr>
          <p:cNvPr id="3" name="Chart 0"/>
          <p:cNvGraphicFramePr/>
          <p:nvPr>
            <p:extLst>
              <p:ext uri="{D42A27DB-BD31-4B8C-83A1-F6EECF244321}">
                <p14:modId xmlns:p14="http://schemas.microsoft.com/office/powerpoint/2010/main" val="2704434141"/>
              </p:ext>
            </p:extLst>
          </p:nvPr>
        </p:nvGraphicFramePr>
        <p:xfrm>
          <a:off x="457200" y="868680"/>
          <a:ext cx="5029200" cy="2971800"/>
        </p:xfrm>
        <a:graphic>
          <a:graphicData uri="http://schemas.openxmlformats.org/drawingml/2006/chart">
            <c:chart xmlns:c="http://schemas.openxmlformats.org/drawingml/2006/chart" xmlns:r="http://schemas.openxmlformats.org/officeDocument/2006/relationships" r:id="rId3"/>
          </a:graphicData>
        </a:graphic>
      </p:graphicFrame>
      <p:sp>
        <p:nvSpPr>
          <p:cNvPr id="4" name="Shape 1"/>
          <p:cNvSpPr/>
          <p:nvPr/>
        </p:nvSpPr>
        <p:spPr>
          <a:xfrm>
            <a:off x="5623560" y="742950"/>
            <a:ext cx="3200400" cy="1828800"/>
          </a:xfrm>
          <a:prstGeom prst="roundRect">
            <a:avLst>
              <a:gd name="adj" fmla="val 4000"/>
            </a:avLst>
          </a:prstGeom>
          <a:solidFill>
            <a:srgbClr val="F5F5F5"/>
          </a:solidFill>
          <a:ln w="12700">
            <a:solidFill>
              <a:srgbClr val="F5F5F5"/>
            </a:solidFill>
            <a:prstDash val="solid"/>
          </a:ln>
        </p:spPr>
        <p:txBody>
          <a:bodyPr/>
          <a:lstStyle/>
          <a:p>
            <a:endParaRPr/>
          </a:p>
        </p:txBody>
      </p:sp>
      <p:sp>
        <p:nvSpPr>
          <p:cNvPr id="5" name="Text 2"/>
          <p:cNvSpPr/>
          <p:nvPr/>
        </p:nvSpPr>
        <p:spPr>
          <a:xfrm>
            <a:off x="6015446" y="800100"/>
            <a:ext cx="3017520" cy="1828800"/>
          </a:xfrm>
          <a:prstGeom prst="rect">
            <a:avLst/>
          </a:prstGeom>
          <a:noFill/>
          <a:ln/>
        </p:spPr>
        <p:txBody>
          <a:bodyPr wrap="square" rtlCol="0" anchor="t"/>
          <a:lstStyle/>
          <a:p>
            <a:pPr marL="0" indent="0" algn="l">
              <a:buNone/>
            </a:pPr>
            <a:r>
              <a:rPr lang="en-US" sz="1400" b="1" dirty="0">
                <a:solidFill>
                  <a:srgbClr val="030A18"/>
                </a:solidFill>
              </a:rPr>
              <a:t>Comparativa MAE
</a:t>
            </a:r>
            <a:r>
              <a:rPr lang="en-US" sz="1400" b="1" dirty="0">
                <a:solidFill>
                  <a:srgbClr val="2E558C"/>
                </a:solidFill>
              </a:rPr>
              <a:t>Ensemble 2: 0,429
MLP: 0,428
</a:t>
            </a:r>
            <a:r>
              <a:rPr lang="en-US" sz="1400" dirty="0">
                <a:solidFill>
                  <a:srgbClr val="030A18"/>
                </a:solidFill>
              </a:rPr>
              <a:t>Stacking: 0,454
GradBoost: 0,463
LinearReg: 0,501</a:t>
            </a:r>
            <a:endParaRPr lang="en-US" sz="1400" dirty="0"/>
          </a:p>
        </p:txBody>
      </p:sp>
      <p:pic>
        <p:nvPicPr>
          <p:cNvPr id="6" name="Image 0" descr="/home/oai/share/Residuos_mejor_modelo.png"/>
          <p:cNvPicPr>
            <a:picLocks noChangeAspect="1"/>
          </p:cNvPicPr>
          <p:nvPr/>
        </p:nvPicPr>
        <p:blipFill>
          <a:blip r:embed="rId4"/>
          <a:srcRect l="9358" r="9358"/>
          <a:stretch/>
        </p:blipFill>
        <p:spPr>
          <a:xfrm>
            <a:off x="5205356" y="3257550"/>
            <a:ext cx="3755764" cy="1680210"/>
          </a:xfrm>
          <a:prstGeom prst="rect">
            <a:avLst/>
          </a:prstGeom>
        </p:spPr>
      </p:pic>
      <p:sp>
        <p:nvSpPr>
          <p:cNvPr id="7" name="Text 3"/>
          <p:cNvSpPr/>
          <p:nvPr/>
        </p:nvSpPr>
        <p:spPr>
          <a:xfrm>
            <a:off x="5486400" y="4892040"/>
            <a:ext cx="3474720" cy="274320"/>
          </a:xfrm>
          <a:prstGeom prst="rect">
            <a:avLst/>
          </a:prstGeom>
          <a:noFill/>
          <a:ln/>
        </p:spPr>
        <p:txBody>
          <a:bodyPr wrap="square" rtlCol="0" anchor="ctr"/>
          <a:lstStyle/>
          <a:p>
            <a:pPr marL="0" indent="0">
              <a:buNone/>
            </a:pPr>
            <a:r>
              <a:rPr lang="en-US" sz="800" i="1" dirty="0">
                <a:solidFill>
                  <a:srgbClr val="97B1DF"/>
                </a:solidFill>
              </a:rPr>
              <a:t>Distribución de residuos del mejor modelo</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b="1" dirty="0">
                <a:solidFill>
                  <a:srgbClr val="030A18"/>
                </a:solidFill>
                <a:latin typeface="Arial" pitchFamily="34" charset="0"/>
                <a:ea typeface="Arial" pitchFamily="34" charset="-122"/>
                <a:cs typeface="Arial" pitchFamily="34" charset="-120"/>
              </a:rPr>
              <a:t>Recomendación</a:t>
            </a:r>
            <a:endParaRPr lang="en-US" sz="2400" b="1" dirty="0"/>
          </a:p>
        </p:txBody>
      </p:sp>
      <p:sp>
        <p:nvSpPr>
          <p:cNvPr id="3" name="Text 1"/>
          <p:cNvSpPr/>
          <p:nvPr/>
        </p:nvSpPr>
        <p:spPr>
          <a:xfrm>
            <a:off x="365760" y="710293"/>
            <a:ext cx="8412480" cy="3200400"/>
          </a:xfrm>
          <a:prstGeom prst="rect">
            <a:avLst/>
          </a:prstGeom>
          <a:noFill/>
          <a:ln/>
        </p:spPr>
        <p:txBody>
          <a:bodyPr wrap="square" rtlCol="0" anchor="ctr"/>
          <a:lstStyle/>
          <a:p>
            <a:pPr marL="0" indent="0">
              <a:buNone/>
            </a:pPr>
            <a:r>
              <a:rPr lang="en-US" sz="1600" b="1" dirty="0">
                <a:solidFill>
                  <a:srgbClr val="030A18"/>
                </a:solidFill>
              </a:rPr>
              <a:t>El ensemble que combina un 90 % de MLP y un 10 % de regresión lineal (Ensemble 2) ofrece el mejor equilibrio entre precisión y robustez.
</a:t>
            </a:r>
            <a:r>
              <a:rPr lang="en-US" sz="1600" dirty="0">
                <a:solidFill>
                  <a:srgbClr val="030A18"/>
                </a:solidFill>
              </a:rPr>
              <a:t>Se recomienda implementarlo como modelo operativo, entrenándolo diariamente con datos actualizados. La sencillez del MLP permite incluso utilizar únicamente este modelo cuando se requiera mantenimiento rápido.
Integrar el proceso de detección de anomalías (PCA + DBSCAN) para descartar datos atípicos y mejorar la estabilidad de las predicciones.
</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a9b9e15-83d2-4075-9282-a04e05c6580a}" enabled="1" method="Standard" siteId="{24139d14-c62c-4c47-8bdd-ce71ea1d50cf}" contentBits="0" removed="0"/>
</clbl:labelList>
</file>

<file path=docProps/app.xml><?xml version="1.0" encoding="utf-8"?>
<Properties xmlns="http://schemas.openxmlformats.org/officeDocument/2006/extended-properties" xmlns:vt="http://schemas.openxmlformats.org/officeDocument/2006/docPropsVTypes">
  <TotalTime>0</TotalTime>
  <Words>1131</Words>
  <Application>Microsoft Office PowerPoint</Application>
  <PresentationFormat>On-screen Show (16:9)</PresentationFormat>
  <Paragraphs>96</Paragraphs>
  <Slides>11</Slides>
  <Notes>11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KOC Luis (ENGIE Energía Perú S.A.)</cp:lastModifiedBy>
  <cp:revision>12</cp:revision>
  <dcterms:created xsi:type="dcterms:W3CDTF">2025-08-02T00:11:32Z</dcterms:created>
  <dcterms:modified xsi:type="dcterms:W3CDTF">2025-08-03T17:47:46Z</dcterms:modified>
</cp:coreProperties>
</file>