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51"/>
    <p:restoredTop sz="94641"/>
  </p:normalViewPr>
  <p:slideViewPr>
    <p:cSldViewPr snapToGrid="0">
      <p:cViewPr varScale="1">
        <p:scale>
          <a:sx n="195" d="100"/>
          <a:sy n="195" d="100"/>
        </p:scale>
        <p:origin x="5280" y="176"/>
      </p:cViewPr>
      <p:guideLst/>
    </p:cSldViewPr>
  </p:slideViewPr>
  <p:notesTextViewPr>
    <p:cViewPr>
      <p:scale>
        <a:sx n="1" d="1"/>
        <a:sy n="1" d="1"/>
      </p:scale>
      <p:origin x="0" y="-7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9F7B0-505A-BC4E-AF81-363ED5DC7CD4}" type="datetimeFigureOut">
              <a:rPr lang="en-US" smtClean="0"/>
              <a:t>4/21/25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68601-8AB7-3749-B9A7-C7A6357DBEE5}" type="slidenum">
              <a:rPr lang="en-US" smtClean="0"/>
              <a:t>‹#›</a:t>
            </a:fld>
            <a:endParaRPr lang="en-US"/>
          </a:p>
        </p:txBody>
      </p:sp>
    </p:spTree>
    <p:extLst>
      <p:ext uri="{BB962C8B-B14F-4D97-AF65-F5344CB8AC3E}">
        <p14:creationId xmlns:p14="http://schemas.microsoft.com/office/powerpoint/2010/main" val="1891795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presentation! </a:t>
            </a:r>
          </a:p>
        </p:txBody>
      </p:sp>
      <p:sp>
        <p:nvSpPr>
          <p:cNvPr id="4" name="Slide Number Placeholder 3"/>
          <p:cNvSpPr>
            <a:spLocks noGrp="1"/>
          </p:cNvSpPr>
          <p:nvPr>
            <p:ph type="sldNum" sz="quarter" idx="5"/>
          </p:nvPr>
        </p:nvSpPr>
        <p:spPr/>
        <p:txBody>
          <a:bodyPr/>
          <a:lstStyle/>
          <a:p>
            <a:fld id="{47868601-8AB7-3749-B9A7-C7A6357DBEE5}" type="slidenum">
              <a:rPr lang="en-US" smtClean="0"/>
              <a:t>1</a:t>
            </a:fld>
            <a:endParaRPr lang="en-US"/>
          </a:p>
        </p:txBody>
      </p:sp>
    </p:spTree>
    <p:extLst>
      <p:ext uri="{BB962C8B-B14F-4D97-AF65-F5344CB8AC3E}">
        <p14:creationId xmlns:p14="http://schemas.microsoft.com/office/powerpoint/2010/main" val="3235882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will give you an introduction about the company and my assignment. After that I will do a quick demo of the feature I’ve been working on in the past 10 weeks.</a:t>
            </a:r>
          </a:p>
        </p:txBody>
      </p:sp>
      <p:sp>
        <p:nvSpPr>
          <p:cNvPr id="4" name="Slide Number Placeholder 3"/>
          <p:cNvSpPr>
            <a:spLocks noGrp="1"/>
          </p:cNvSpPr>
          <p:nvPr>
            <p:ph type="sldNum" sz="quarter" idx="5"/>
          </p:nvPr>
        </p:nvSpPr>
        <p:spPr/>
        <p:txBody>
          <a:bodyPr/>
          <a:lstStyle/>
          <a:p>
            <a:fld id="{47868601-8AB7-3749-B9A7-C7A6357DBEE5}" type="slidenum">
              <a:rPr lang="en-US" smtClean="0"/>
              <a:t>2</a:t>
            </a:fld>
            <a:endParaRPr lang="en-US"/>
          </a:p>
        </p:txBody>
      </p:sp>
    </p:spTree>
    <p:extLst>
      <p:ext uri="{BB962C8B-B14F-4D97-AF65-F5344CB8AC3E}">
        <p14:creationId xmlns:p14="http://schemas.microsoft.com/office/powerpoint/2010/main" val="1653772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OpenRemote</a:t>
            </a:r>
            <a:r>
              <a:rPr lang="en-US" dirty="0"/>
              <a:t>, founded in 2015, is an organization that develops an open-source IoT platform. The goal of the platform is to simplify the integration of different communication protocols and data sources into one user-friendly system.</a:t>
            </a:r>
          </a:p>
          <a:p>
            <a:r>
              <a:rPr lang="en-US" dirty="0"/>
              <a:t>The platform enables integration with different types of sensors, data sources, (IoT) devices, and allows them to be managed centrally through a user-friendly management portal. The data from these sources can then be visualized and used in customized applications and (mobile) apps.</a:t>
            </a:r>
          </a:p>
          <a:p>
            <a:r>
              <a:rPr lang="en-US" dirty="0"/>
              <a:t>The software is completely open-source, allowing anyone to use or contribute to it for free.</a:t>
            </a:r>
          </a:p>
        </p:txBody>
      </p:sp>
      <p:sp>
        <p:nvSpPr>
          <p:cNvPr id="4" name="Slide Number Placeholder 3"/>
          <p:cNvSpPr>
            <a:spLocks noGrp="1"/>
          </p:cNvSpPr>
          <p:nvPr>
            <p:ph type="sldNum" sz="quarter" idx="5"/>
          </p:nvPr>
        </p:nvSpPr>
        <p:spPr/>
        <p:txBody>
          <a:bodyPr/>
          <a:lstStyle/>
          <a:p>
            <a:fld id="{47868601-8AB7-3749-B9A7-C7A6357DBEE5}" type="slidenum">
              <a:rPr lang="en-US" smtClean="0"/>
              <a:t>3</a:t>
            </a:fld>
            <a:endParaRPr lang="en-US"/>
          </a:p>
        </p:txBody>
      </p:sp>
    </p:spTree>
    <p:extLst>
      <p:ext uri="{BB962C8B-B14F-4D97-AF65-F5344CB8AC3E}">
        <p14:creationId xmlns:p14="http://schemas.microsoft.com/office/powerpoint/2010/main" val="141135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open-source product, companies and (government) organizations can choose to have the software managed and maintained (for a fee) by </a:t>
            </a:r>
            <a:r>
              <a:rPr lang="en-US" dirty="0" err="1"/>
              <a:t>OpenRemote</a:t>
            </a:r>
            <a:r>
              <a:rPr lang="en-US" dirty="0"/>
              <a:t>. This so-called “managed” service is becoming increasingly popular, which brings new challenges.</a:t>
            </a:r>
          </a:p>
          <a:p>
            <a:r>
              <a:rPr lang="en-US" dirty="0"/>
              <a:t>One of the challenges is to maintain the virtual machines where </a:t>
            </a:r>
            <a:r>
              <a:rPr lang="en-US" dirty="0" err="1"/>
              <a:t>OpenRemote</a:t>
            </a:r>
            <a:r>
              <a:rPr lang="en-US" dirty="0"/>
              <a:t> is running on. These machines need to be updated regularly ranging from simple software updates to migrating to a new </a:t>
            </a:r>
            <a:r>
              <a:rPr lang="en-US" dirty="0" err="1"/>
              <a:t>OpenRemote</a:t>
            </a:r>
            <a:r>
              <a:rPr lang="en-US" dirty="0"/>
              <a:t> version. </a:t>
            </a:r>
          </a:p>
          <a:p>
            <a:endParaRPr lang="en-US" dirty="0"/>
          </a:p>
          <a:p>
            <a:r>
              <a:rPr lang="en-US" dirty="0"/>
              <a:t>Currently, all these tasks are performed manually, As the number of clients for the “managed” service increases, updating will take more and more time from the team member responsible for this task.</a:t>
            </a:r>
          </a:p>
          <a:p>
            <a:endParaRPr lang="en-US" dirty="0"/>
          </a:p>
          <a:p>
            <a:r>
              <a:rPr lang="en-US" dirty="0"/>
              <a:t>To automate this whole process, I’m working on various tasks. First, I started investigating how we can decouple the IoT data from the root volume and store it on a separate EBS data volume. This ensures that backups can be more targeted and reduces the risk of data loss during updates since the data is no longer attached to the same block device.</a:t>
            </a:r>
          </a:p>
          <a:p>
            <a:r>
              <a:rPr lang="en-US" dirty="0"/>
              <a:t>This feature is now fully functional and ready to be merged into the main codebase. I’ve automated the creation, mounting and attachment into their existing CI/CD pipeline using AWS CloudFormation and Bash. The script will also provision a policy for automatic snapshot creation to make sure that the volume is backed up at regular intervals. And on top of that I’ve added several CloudWatch metrics and alarms to monitor the health and performance of this block device. </a:t>
            </a:r>
          </a:p>
          <a:p>
            <a:endParaRPr lang="en-US" dirty="0"/>
          </a:p>
          <a:p>
            <a:r>
              <a:rPr lang="en-US"/>
              <a:t>I’ll show </a:t>
            </a:r>
            <a:r>
              <a:rPr lang="en-US" dirty="0"/>
              <a:t>you a quick demo!</a:t>
            </a:r>
          </a:p>
        </p:txBody>
      </p:sp>
      <p:sp>
        <p:nvSpPr>
          <p:cNvPr id="4" name="Slide Number Placeholder 3"/>
          <p:cNvSpPr>
            <a:spLocks noGrp="1"/>
          </p:cNvSpPr>
          <p:nvPr>
            <p:ph type="sldNum" sz="quarter" idx="5"/>
          </p:nvPr>
        </p:nvSpPr>
        <p:spPr/>
        <p:txBody>
          <a:bodyPr/>
          <a:lstStyle/>
          <a:p>
            <a:fld id="{47868601-8AB7-3749-B9A7-C7A6357DBEE5}" type="slidenum">
              <a:rPr lang="en-US" smtClean="0"/>
              <a:t>4</a:t>
            </a:fld>
            <a:endParaRPr lang="en-US"/>
          </a:p>
        </p:txBody>
      </p:sp>
    </p:spTree>
    <p:extLst>
      <p:ext uri="{BB962C8B-B14F-4D97-AF65-F5344CB8AC3E}">
        <p14:creationId xmlns:p14="http://schemas.microsoft.com/office/powerpoint/2010/main" val="382999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demo</a:t>
            </a:r>
          </a:p>
        </p:txBody>
      </p:sp>
      <p:sp>
        <p:nvSpPr>
          <p:cNvPr id="4" name="Slide Number Placeholder 3"/>
          <p:cNvSpPr>
            <a:spLocks noGrp="1"/>
          </p:cNvSpPr>
          <p:nvPr>
            <p:ph type="sldNum" sz="quarter" idx="5"/>
          </p:nvPr>
        </p:nvSpPr>
        <p:spPr/>
        <p:txBody>
          <a:bodyPr/>
          <a:lstStyle/>
          <a:p>
            <a:fld id="{47868601-8AB7-3749-B9A7-C7A6357DBEE5}" type="slidenum">
              <a:rPr lang="en-US" smtClean="0"/>
              <a:t>5</a:t>
            </a:fld>
            <a:endParaRPr lang="en-US"/>
          </a:p>
        </p:txBody>
      </p:sp>
    </p:spTree>
    <p:extLst>
      <p:ext uri="{BB962C8B-B14F-4D97-AF65-F5344CB8AC3E}">
        <p14:creationId xmlns:p14="http://schemas.microsoft.com/office/powerpoint/2010/main" val="3174637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someone have any questions?</a:t>
            </a:r>
          </a:p>
        </p:txBody>
      </p:sp>
      <p:sp>
        <p:nvSpPr>
          <p:cNvPr id="4" name="Slide Number Placeholder 3"/>
          <p:cNvSpPr>
            <a:spLocks noGrp="1"/>
          </p:cNvSpPr>
          <p:nvPr>
            <p:ph type="sldNum" sz="quarter" idx="5"/>
          </p:nvPr>
        </p:nvSpPr>
        <p:spPr/>
        <p:txBody>
          <a:bodyPr/>
          <a:lstStyle/>
          <a:p>
            <a:fld id="{47868601-8AB7-3749-B9A7-C7A6357DBEE5}" type="slidenum">
              <a:rPr lang="en-US" smtClean="0"/>
              <a:t>6</a:t>
            </a:fld>
            <a:endParaRPr lang="en-US"/>
          </a:p>
        </p:txBody>
      </p:sp>
    </p:spTree>
    <p:extLst>
      <p:ext uri="{BB962C8B-B14F-4D97-AF65-F5344CB8AC3E}">
        <p14:creationId xmlns:p14="http://schemas.microsoft.com/office/powerpoint/2010/main" val="175709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was my presentation, thank you for listening!</a:t>
            </a:r>
          </a:p>
        </p:txBody>
      </p:sp>
      <p:sp>
        <p:nvSpPr>
          <p:cNvPr id="4" name="Slide Number Placeholder 3"/>
          <p:cNvSpPr>
            <a:spLocks noGrp="1"/>
          </p:cNvSpPr>
          <p:nvPr>
            <p:ph type="sldNum" sz="quarter" idx="5"/>
          </p:nvPr>
        </p:nvSpPr>
        <p:spPr/>
        <p:txBody>
          <a:bodyPr/>
          <a:lstStyle/>
          <a:p>
            <a:fld id="{47868601-8AB7-3749-B9A7-C7A6357DBEE5}" type="slidenum">
              <a:rPr lang="en-US" smtClean="0"/>
              <a:t>7</a:t>
            </a:fld>
            <a:endParaRPr lang="en-US"/>
          </a:p>
        </p:txBody>
      </p:sp>
    </p:spTree>
    <p:extLst>
      <p:ext uri="{BB962C8B-B14F-4D97-AF65-F5344CB8AC3E}">
        <p14:creationId xmlns:p14="http://schemas.microsoft.com/office/powerpoint/2010/main" val="398820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1BB7D4F-3508-A54D-B58E-2F2EF5526DC3}" type="datetimeFigureOut">
              <a:rPr lang="en-US" smtClean="0"/>
              <a:t>4/21/25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3698843-7881-6E47-B0D1-5C00D930C2D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588195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B7D4F-3508-A54D-B58E-2F2EF5526DC3}" type="datetimeFigureOut">
              <a:rPr lang="en-US" smtClean="0"/>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98843-7881-6E47-B0D1-5C00D930C2DD}" type="slidenum">
              <a:rPr lang="en-US" smtClean="0"/>
              <a:t>‹#›</a:t>
            </a:fld>
            <a:endParaRPr lang="en-US"/>
          </a:p>
        </p:txBody>
      </p:sp>
    </p:spTree>
    <p:extLst>
      <p:ext uri="{BB962C8B-B14F-4D97-AF65-F5344CB8AC3E}">
        <p14:creationId xmlns:p14="http://schemas.microsoft.com/office/powerpoint/2010/main" val="3399215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B7D4F-3508-A54D-B58E-2F2EF5526DC3}" type="datetimeFigureOut">
              <a:rPr lang="en-US" smtClean="0"/>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98843-7881-6E47-B0D1-5C00D930C2DD}" type="slidenum">
              <a:rPr lang="en-US" smtClean="0"/>
              <a:t>‹#›</a:t>
            </a:fld>
            <a:endParaRPr lang="en-US"/>
          </a:p>
        </p:txBody>
      </p:sp>
    </p:spTree>
    <p:extLst>
      <p:ext uri="{BB962C8B-B14F-4D97-AF65-F5344CB8AC3E}">
        <p14:creationId xmlns:p14="http://schemas.microsoft.com/office/powerpoint/2010/main" val="180574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BB7D4F-3508-A54D-B58E-2F2EF5526DC3}" type="datetimeFigureOut">
              <a:rPr lang="en-US" smtClean="0"/>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98843-7881-6E47-B0D1-5C00D930C2DD}" type="slidenum">
              <a:rPr lang="en-US" smtClean="0"/>
              <a:t>‹#›</a:t>
            </a:fld>
            <a:endParaRPr lang="en-US"/>
          </a:p>
        </p:txBody>
      </p:sp>
    </p:spTree>
    <p:extLst>
      <p:ext uri="{BB962C8B-B14F-4D97-AF65-F5344CB8AC3E}">
        <p14:creationId xmlns:p14="http://schemas.microsoft.com/office/powerpoint/2010/main" val="343158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1BB7D4F-3508-A54D-B58E-2F2EF5526DC3}" type="datetimeFigureOut">
              <a:rPr lang="en-US" smtClean="0"/>
              <a:t>4/21/25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3698843-7881-6E47-B0D1-5C00D930C2D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653938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BB7D4F-3508-A54D-B58E-2F2EF5526DC3}" type="datetimeFigureOut">
              <a:rPr lang="en-US" smtClean="0"/>
              <a:t>4/21/25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98843-7881-6E47-B0D1-5C00D930C2DD}" type="slidenum">
              <a:rPr lang="en-US" smtClean="0"/>
              <a:t>‹#›</a:t>
            </a:fld>
            <a:endParaRPr lang="en-US"/>
          </a:p>
        </p:txBody>
      </p:sp>
    </p:spTree>
    <p:extLst>
      <p:ext uri="{BB962C8B-B14F-4D97-AF65-F5344CB8AC3E}">
        <p14:creationId xmlns:p14="http://schemas.microsoft.com/office/powerpoint/2010/main" val="203934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BB7D4F-3508-A54D-B58E-2F2EF5526DC3}" type="datetimeFigureOut">
              <a:rPr lang="en-US" smtClean="0"/>
              <a:t>4/21/25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98843-7881-6E47-B0D1-5C00D930C2DD}" type="slidenum">
              <a:rPr lang="en-US" smtClean="0"/>
              <a:t>‹#›</a:t>
            </a:fld>
            <a:endParaRPr lang="en-US"/>
          </a:p>
        </p:txBody>
      </p:sp>
    </p:spTree>
    <p:extLst>
      <p:ext uri="{BB962C8B-B14F-4D97-AF65-F5344CB8AC3E}">
        <p14:creationId xmlns:p14="http://schemas.microsoft.com/office/powerpoint/2010/main" val="95379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BB7D4F-3508-A54D-B58E-2F2EF5526DC3}" type="datetimeFigureOut">
              <a:rPr lang="en-US" smtClean="0"/>
              <a:t>4/21/25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98843-7881-6E47-B0D1-5C00D930C2DD}" type="slidenum">
              <a:rPr lang="en-US" smtClean="0"/>
              <a:t>‹#›</a:t>
            </a:fld>
            <a:endParaRPr lang="en-US"/>
          </a:p>
        </p:txBody>
      </p:sp>
    </p:spTree>
    <p:extLst>
      <p:ext uri="{BB962C8B-B14F-4D97-AF65-F5344CB8AC3E}">
        <p14:creationId xmlns:p14="http://schemas.microsoft.com/office/powerpoint/2010/main" val="343437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B7D4F-3508-A54D-B58E-2F2EF5526DC3}" type="datetimeFigureOut">
              <a:rPr lang="en-US" smtClean="0"/>
              <a:t>4/21/25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98843-7881-6E47-B0D1-5C00D930C2DD}" type="slidenum">
              <a:rPr lang="en-US" smtClean="0"/>
              <a:t>‹#›</a:t>
            </a:fld>
            <a:endParaRPr lang="en-US"/>
          </a:p>
        </p:txBody>
      </p:sp>
    </p:spTree>
    <p:extLst>
      <p:ext uri="{BB962C8B-B14F-4D97-AF65-F5344CB8AC3E}">
        <p14:creationId xmlns:p14="http://schemas.microsoft.com/office/powerpoint/2010/main" val="152419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1BB7D4F-3508-A54D-B58E-2F2EF5526DC3}" type="datetimeFigureOut">
              <a:rPr lang="en-US" smtClean="0"/>
              <a:t>4/21/25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3698843-7881-6E47-B0D1-5C00D930C2D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7136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1BB7D4F-3508-A54D-B58E-2F2EF5526DC3}" type="datetimeFigureOut">
              <a:rPr lang="en-US" smtClean="0"/>
              <a:t>4/21/25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3698843-7881-6E47-B0D1-5C00D930C2D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5080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1BB7D4F-3508-A54D-B58E-2F2EF5526DC3}" type="datetimeFigureOut">
              <a:rPr lang="en-US" smtClean="0"/>
              <a:t>4/21/25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3698843-7881-6E47-B0D1-5C00D930C2D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204423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CA2B-84EF-7E7A-15A2-85B744C2AC56}"/>
              </a:ext>
            </a:extLst>
          </p:cNvPr>
          <p:cNvSpPr>
            <a:spLocks noGrp="1"/>
          </p:cNvSpPr>
          <p:nvPr>
            <p:ph type="ctrTitle"/>
          </p:nvPr>
        </p:nvSpPr>
        <p:spPr/>
        <p:txBody>
          <a:bodyPr/>
          <a:lstStyle/>
          <a:p>
            <a:r>
              <a:rPr lang="en-US" dirty="0" err="1"/>
              <a:t>OpenRemote</a:t>
            </a:r>
            <a:endParaRPr lang="en-US" dirty="0"/>
          </a:p>
        </p:txBody>
      </p:sp>
      <p:sp>
        <p:nvSpPr>
          <p:cNvPr id="3" name="Subtitle 2">
            <a:extLst>
              <a:ext uri="{FF2B5EF4-FFF2-40B4-BE49-F238E27FC236}">
                <a16:creationId xmlns:a16="http://schemas.microsoft.com/office/drawing/2014/main" id="{DC5591CE-8829-8CCE-6700-15B20074FF26}"/>
              </a:ext>
            </a:extLst>
          </p:cNvPr>
          <p:cNvSpPr>
            <a:spLocks noGrp="1"/>
          </p:cNvSpPr>
          <p:nvPr>
            <p:ph type="subTitle" idx="1"/>
          </p:nvPr>
        </p:nvSpPr>
        <p:spPr/>
        <p:txBody>
          <a:bodyPr/>
          <a:lstStyle/>
          <a:p>
            <a:r>
              <a:rPr lang="en-US" dirty="0"/>
              <a:t>Graduation Internship – Semester 8 - Fontys</a:t>
            </a:r>
          </a:p>
        </p:txBody>
      </p:sp>
    </p:spTree>
    <p:extLst>
      <p:ext uri="{BB962C8B-B14F-4D97-AF65-F5344CB8AC3E}">
        <p14:creationId xmlns:p14="http://schemas.microsoft.com/office/powerpoint/2010/main" val="69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B78D-6F0D-ED47-5090-AADBEFCA2F2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B23563B-1890-0DD1-7874-B5B3FE2DB428}"/>
              </a:ext>
            </a:extLst>
          </p:cNvPr>
          <p:cNvSpPr>
            <a:spLocks noGrp="1"/>
          </p:cNvSpPr>
          <p:nvPr>
            <p:ph idx="1"/>
          </p:nvPr>
        </p:nvSpPr>
        <p:spPr/>
        <p:txBody>
          <a:bodyPr/>
          <a:lstStyle/>
          <a:p>
            <a:r>
              <a:rPr lang="en-US" dirty="0"/>
              <a:t>Company</a:t>
            </a:r>
          </a:p>
          <a:p>
            <a:r>
              <a:rPr lang="en-US" dirty="0"/>
              <a:t>Assignment</a:t>
            </a:r>
          </a:p>
          <a:p>
            <a:r>
              <a:rPr lang="en-US" dirty="0"/>
              <a:t>Demo</a:t>
            </a:r>
          </a:p>
          <a:p>
            <a:r>
              <a:rPr lang="en-US" dirty="0"/>
              <a:t>Questions?</a:t>
            </a:r>
          </a:p>
        </p:txBody>
      </p:sp>
    </p:spTree>
    <p:extLst>
      <p:ext uri="{BB962C8B-B14F-4D97-AF65-F5344CB8AC3E}">
        <p14:creationId xmlns:p14="http://schemas.microsoft.com/office/powerpoint/2010/main" val="311363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3437-D2B8-1A58-3970-5814BDF07663}"/>
              </a:ext>
            </a:extLst>
          </p:cNvPr>
          <p:cNvSpPr>
            <a:spLocks noGrp="1"/>
          </p:cNvSpPr>
          <p:nvPr>
            <p:ph type="title"/>
          </p:nvPr>
        </p:nvSpPr>
        <p:spPr/>
        <p:txBody>
          <a:bodyPr/>
          <a:lstStyle/>
          <a:p>
            <a:r>
              <a:rPr lang="en-US" dirty="0"/>
              <a:t>Company</a:t>
            </a:r>
          </a:p>
        </p:txBody>
      </p:sp>
      <p:pic>
        <p:nvPicPr>
          <p:cNvPr id="5" name="Picture 4" descr="A diagram of a software company&#10;&#10;AI-generated content may be incorrect.">
            <a:extLst>
              <a:ext uri="{FF2B5EF4-FFF2-40B4-BE49-F238E27FC236}">
                <a16:creationId xmlns:a16="http://schemas.microsoft.com/office/drawing/2014/main" id="{7CA29014-60AE-3A53-67D5-66CB5AC69AA3}"/>
              </a:ext>
            </a:extLst>
          </p:cNvPr>
          <p:cNvPicPr>
            <a:picLocks noChangeAspect="1"/>
          </p:cNvPicPr>
          <p:nvPr/>
        </p:nvPicPr>
        <p:blipFill>
          <a:blip r:embed="rId3"/>
          <a:stretch>
            <a:fillRect/>
          </a:stretch>
        </p:blipFill>
        <p:spPr>
          <a:xfrm>
            <a:off x="6046931" y="1982659"/>
            <a:ext cx="5481041" cy="3507009"/>
          </a:xfrm>
          <a:prstGeom prst="rect">
            <a:avLst/>
          </a:prstGeom>
        </p:spPr>
      </p:pic>
      <p:pic>
        <p:nvPicPr>
          <p:cNvPr id="7" name="Graphic 6">
            <a:extLst>
              <a:ext uri="{FF2B5EF4-FFF2-40B4-BE49-F238E27FC236}">
                <a16:creationId xmlns:a16="http://schemas.microsoft.com/office/drawing/2014/main" id="{B6C65260-4D84-AA5F-F5A7-BF167B7AC8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8340" y="2560370"/>
            <a:ext cx="3271132" cy="1897330"/>
          </a:xfrm>
          <a:prstGeom prst="rect">
            <a:avLst/>
          </a:prstGeom>
        </p:spPr>
      </p:pic>
    </p:spTree>
    <p:extLst>
      <p:ext uri="{BB962C8B-B14F-4D97-AF65-F5344CB8AC3E}">
        <p14:creationId xmlns:p14="http://schemas.microsoft.com/office/powerpoint/2010/main" val="3616222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31AE5-6153-53F3-22E7-438175A893EE}"/>
              </a:ext>
            </a:extLst>
          </p:cNvPr>
          <p:cNvSpPr>
            <a:spLocks noGrp="1"/>
          </p:cNvSpPr>
          <p:nvPr>
            <p:ph type="title"/>
          </p:nvPr>
        </p:nvSpPr>
        <p:spPr/>
        <p:txBody>
          <a:bodyPr/>
          <a:lstStyle/>
          <a:p>
            <a:r>
              <a:rPr lang="en-US" dirty="0"/>
              <a:t>Assignment</a:t>
            </a:r>
          </a:p>
        </p:txBody>
      </p:sp>
      <p:pic>
        <p:nvPicPr>
          <p:cNvPr id="5" name="Content Placeholder 4" descr="A logo with a smile&#10;&#10;AI-generated content may be incorrect.">
            <a:extLst>
              <a:ext uri="{FF2B5EF4-FFF2-40B4-BE49-F238E27FC236}">
                <a16:creationId xmlns:a16="http://schemas.microsoft.com/office/drawing/2014/main" id="{BDB9A0A2-690E-70C0-826E-214ECF59B2E0}"/>
              </a:ext>
            </a:extLst>
          </p:cNvPr>
          <p:cNvPicPr>
            <a:picLocks noGrp="1" noChangeAspect="1"/>
          </p:cNvPicPr>
          <p:nvPr>
            <p:ph idx="1"/>
          </p:nvPr>
        </p:nvPicPr>
        <p:blipFill>
          <a:blip r:embed="rId3"/>
          <a:stretch>
            <a:fillRect/>
          </a:stretch>
        </p:blipFill>
        <p:spPr>
          <a:xfrm>
            <a:off x="1219200" y="2001339"/>
            <a:ext cx="1920241" cy="1280161"/>
          </a:xfrm>
        </p:spPr>
      </p:pic>
      <p:pic>
        <p:nvPicPr>
          <p:cNvPr id="7" name="Picture 6" descr="A logo of a cat&#10;&#10;AI-generated content may be incorrect.">
            <a:extLst>
              <a:ext uri="{FF2B5EF4-FFF2-40B4-BE49-F238E27FC236}">
                <a16:creationId xmlns:a16="http://schemas.microsoft.com/office/drawing/2014/main" id="{CF763505-EC9E-F316-379E-7B4BEADAF491}"/>
              </a:ext>
            </a:extLst>
          </p:cNvPr>
          <p:cNvPicPr>
            <a:picLocks noChangeAspect="1"/>
          </p:cNvPicPr>
          <p:nvPr/>
        </p:nvPicPr>
        <p:blipFill>
          <a:blip r:embed="rId4"/>
          <a:stretch>
            <a:fillRect/>
          </a:stretch>
        </p:blipFill>
        <p:spPr>
          <a:xfrm>
            <a:off x="1426572" y="3844291"/>
            <a:ext cx="1505495" cy="1505495"/>
          </a:xfrm>
          <a:prstGeom prst="rect">
            <a:avLst/>
          </a:prstGeom>
        </p:spPr>
      </p:pic>
      <p:pic>
        <p:nvPicPr>
          <p:cNvPr id="9" name="Picture 8" descr="A white line on an orange background&#10;&#10;AI-generated content may be incorrect.">
            <a:extLst>
              <a:ext uri="{FF2B5EF4-FFF2-40B4-BE49-F238E27FC236}">
                <a16:creationId xmlns:a16="http://schemas.microsoft.com/office/drawing/2014/main" id="{E8129CA6-4C34-7AE1-1755-24AD3731BB0F}"/>
              </a:ext>
            </a:extLst>
          </p:cNvPr>
          <p:cNvPicPr>
            <a:picLocks noChangeAspect="1"/>
          </p:cNvPicPr>
          <p:nvPr/>
        </p:nvPicPr>
        <p:blipFill>
          <a:blip r:embed="rId5"/>
          <a:stretch>
            <a:fillRect/>
          </a:stretch>
        </p:blipFill>
        <p:spPr>
          <a:xfrm>
            <a:off x="3757749" y="2200548"/>
            <a:ext cx="870857" cy="870857"/>
          </a:xfrm>
          <a:prstGeom prst="rect">
            <a:avLst/>
          </a:prstGeom>
        </p:spPr>
      </p:pic>
      <p:pic>
        <p:nvPicPr>
          <p:cNvPr id="11" name="Graphic 10">
            <a:extLst>
              <a:ext uri="{FF2B5EF4-FFF2-40B4-BE49-F238E27FC236}">
                <a16:creationId xmlns:a16="http://schemas.microsoft.com/office/drawing/2014/main" id="{5C55481C-1C78-1551-8D21-1C61A2E4C3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57206" y="2200549"/>
            <a:ext cx="870856" cy="870856"/>
          </a:xfrm>
          <a:prstGeom prst="rect">
            <a:avLst/>
          </a:prstGeom>
        </p:spPr>
      </p:pic>
      <p:pic>
        <p:nvPicPr>
          <p:cNvPr id="13" name="Picture 12" descr="A pink square with a white line and a cloud&#10;&#10;AI-generated content may be incorrect.">
            <a:extLst>
              <a:ext uri="{FF2B5EF4-FFF2-40B4-BE49-F238E27FC236}">
                <a16:creationId xmlns:a16="http://schemas.microsoft.com/office/drawing/2014/main" id="{96442A71-2508-D302-8398-D4F4C3CF21DA}"/>
              </a:ext>
            </a:extLst>
          </p:cNvPr>
          <p:cNvPicPr>
            <a:picLocks noChangeAspect="1"/>
          </p:cNvPicPr>
          <p:nvPr/>
        </p:nvPicPr>
        <p:blipFill>
          <a:blip r:embed="rId8"/>
          <a:stretch>
            <a:fillRect/>
          </a:stretch>
        </p:blipFill>
        <p:spPr>
          <a:xfrm>
            <a:off x="5865222" y="2146845"/>
            <a:ext cx="978263" cy="978263"/>
          </a:xfrm>
          <a:prstGeom prst="rect">
            <a:avLst/>
          </a:prstGeom>
        </p:spPr>
      </p:pic>
      <p:pic>
        <p:nvPicPr>
          <p:cNvPr id="15" name="Picture 14" descr="A white line drawing of a hexagon with arrows and a circle&#10;&#10;AI-generated content may be incorrect.">
            <a:extLst>
              <a:ext uri="{FF2B5EF4-FFF2-40B4-BE49-F238E27FC236}">
                <a16:creationId xmlns:a16="http://schemas.microsoft.com/office/drawing/2014/main" id="{87CDD932-5239-3797-97CC-E74832AD9A1B}"/>
              </a:ext>
            </a:extLst>
          </p:cNvPr>
          <p:cNvPicPr>
            <a:picLocks noChangeAspect="1"/>
          </p:cNvPicPr>
          <p:nvPr/>
        </p:nvPicPr>
        <p:blipFill>
          <a:blip r:embed="rId9"/>
          <a:stretch>
            <a:fillRect/>
          </a:stretch>
        </p:blipFill>
        <p:spPr>
          <a:xfrm>
            <a:off x="6995262" y="2200548"/>
            <a:ext cx="874744" cy="870857"/>
          </a:xfrm>
          <a:prstGeom prst="rect">
            <a:avLst/>
          </a:prstGeom>
        </p:spPr>
      </p:pic>
    </p:spTree>
    <p:extLst>
      <p:ext uri="{BB962C8B-B14F-4D97-AF65-F5344CB8AC3E}">
        <p14:creationId xmlns:p14="http://schemas.microsoft.com/office/powerpoint/2010/main" val="428140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A0917-FAC1-5CE2-BCCE-B8BDF678E43C}"/>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4275697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C9D3-6549-659D-4625-C24C0E406E88}"/>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24042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1420-FC8A-437D-1ADE-6653C2C3A84F}"/>
              </a:ext>
            </a:extLst>
          </p:cNvPr>
          <p:cNvSpPr>
            <a:spLocks noGrp="1"/>
          </p:cNvSpPr>
          <p:nvPr>
            <p:ph type="title"/>
          </p:nvPr>
        </p:nvSpPr>
        <p:spPr>
          <a:xfrm>
            <a:off x="1626326" y="2614638"/>
            <a:ext cx="9601200" cy="646331"/>
          </a:xfrm>
        </p:spPr>
        <p:txBody>
          <a:bodyPr>
            <a:normAutofit fontScale="90000"/>
          </a:bodyPr>
          <a:lstStyle/>
          <a:p>
            <a:pPr algn="ctr"/>
            <a:r>
              <a:rPr lang="en-US" dirty="0"/>
              <a:t>End</a:t>
            </a:r>
          </a:p>
        </p:txBody>
      </p:sp>
      <p:sp>
        <p:nvSpPr>
          <p:cNvPr id="7" name="TextBox 6">
            <a:extLst>
              <a:ext uri="{FF2B5EF4-FFF2-40B4-BE49-F238E27FC236}">
                <a16:creationId xmlns:a16="http://schemas.microsoft.com/office/drawing/2014/main" id="{30DAE4B3-6C52-D2B8-6115-F333943A5E98}"/>
              </a:ext>
            </a:extLst>
          </p:cNvPr>
          <p:cNvSpPr txBox="1"/>
          <p:nvPr/>
        </p:nvSpPr>
        <p:spPr>
          <a:xfrm>
            <a:off x="3460024" y="3260969"/>
            <a:ext cx="6097088" cy="646331"/>
          </a:xfrm>
          <a:prstGeom prst="rect">
            <a:avLst/>
          </a:prstGeom>
          <a:noFill/>
        </p:spPr>
        <p:txBody>
          <a:bodyPr wrap="square">
            <a:spAutoFit/>
          </a:bodyPr>
          <a:lstStyle/>
          <a:p>
            <a:pPr marL="0" indent="0" algn="ctr">
              <a:buNone/>
            </a:pPr>
            <a:r>
              <a:rPr lang="en-US" sz="3600" dirty="0"/>
              <a:t>Thank you for listening!</a:t>
            </a:r>
          </a:p>
        </p:txBody>
      </p:sp>
    </p:spTree>
    <p:extLst>
      <p:ext uri="{BB962C8B-B14F-4D97-AF65-F5344CB8AC3E}">
        <p14:creationId xmlns:p14="http://schemas.microsoft.com/office/powerpoint/2010/main" val="25745894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112</TotalTime>
  <Words>476</Words>
  <Application>Microsoft Macintosh PowerPoint</Application>
  <PresentationFormat>Widescreen</PresentationFormat>
  <Paragraphs>37</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Aptos</vt:lpstr>
      <vt:lpstr>Franklin Gothic Book</vt:lpstr>
      <vt:lpstr>Crop</vt:lpstr>
      <vt:lpstr>OpenRemote</vt:lpstr>
      <vt:lpstr>Contents</vt:lpstr>
      <vt:lpstr>Company</vt:lpstr>
      <vt:lpstr>Assignment</vt:lpstr>
      <vt:lpstr>Demo</vt:lpstr>
      <vt:lpstr>Questions?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Kuijs | PageUp Computers V.O.F.</dc:creator>
  <cp:lastModifiedBy>Dennis Kuijs | PageUp Computers V.O.F.</cp:lastModifiedBy>
  <cp:revision>1</cp:revision>
  <dcterms:created xsi:type="dcterms:W3CDTF">2025-04-21T09:53:56Z</dcterms:created>
  <dcterms:modified xsi:type="dcterms:W3CDTF">2025-04-21T11:46:28Z</dcterms:modified>
</cp:coreProperties>
</file>