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eMmYruNCJu2FjuN75QkkORAXW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 dictionary organizes information by </a:t>
            </a:r>
            <a:r>
              <a:rPr b="1" lang="en-US"/>
              <a:t>association</a:t>
            </a:r>
            <a:r>
              <a:rPr lang="en-US"/>
              <a:t>, not position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Example: When you use a dictionary to look up the definition of “mammal,” you don’t start at page 1; instead, you turn directly to the words beginning with “M”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structures organized by association, they are also called </a:t>
            </a:r>
            <a:r>
              <a:rPr b="1" lang="en-US"/>
              <a:t>tables </a:t>
            </a:r>
            <a:r>
              <a:rPr lang="en-US"/>
              <a:t>or </a:t>
            </a:r>
            <a:r>
              <a:rPr b="1" lang="en-US"/>
              <a:t>association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 Python, a </a:t>
            </a:r>
            <a:r>
              <a:rPr b="1" lang="en-US"/>
              <a:t>dictionary </a:t>
            </a:r>
            <a:r>
              <a:rPr lang="en-US"/>
              <a:t>associates a set of </a:t>
            </a:r>
            <a:r>
              <a:rPr b="1" lang="en-US"/>
              <a:t>keys </a:t>
            </a:r>
            <a:r>
              <a:rPr lang="en-US"/>
              <a:t>with data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Keys can be data of any </a:t>
            </a:r>
            <a:r>
              <a:rPr b="1" i="1" lang="en-US"/>
              <a:t>immutable</a:t>
            </a:r>
            <a:r>
              <a:rPr lang="en-US"/>
              <a:t> types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Including other data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You can think of a dictionary as an unordered set of </a:t>
            </a:r>
            <a:r>
              <a:rPr i="1" lang="en-US"/>
              <a:t>key: value</a:t>
            </a:r>
            <a:r>
              <a:rPr lang="en-US"/>
              <a:t> pairs, with the requirement that the keys are unique (within one dictionary)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Rather than using a for loop, there is a built-in function that can put parallel lists together (either into a tuple or dictionary)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zip </a:t>
            </a:r>
            <a:r>
              <a:rPr lang="en-US"/>
              <a:t>is a built-in function that takes two or more sequences and “zips” them into a list of tuples, where each tuple contains one element from each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len(dict)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Gives the total length of the dictionary. This would be equal to the number of items in the dictionary.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str(dict)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Produces a printable string representation of 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type(variable)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Returns the type of the passed variable. If passed variable is dictionary, then it would return a dictionary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dict.clear()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Removes all elements of dictionary </a:t>
            </a:r>
            <a:r>
              <a:rPr i="1" lang="en-US"/>
              <a:t>dict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dict.deepcopy()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Returns a deep copy of dictionary </a:t>
            </a:r>
            <a:r>
              <a:rPr i="1" lang="en-US"/>
              <a:t>dict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dict.fromkeys(seq, value=None)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Create a new dictionary with keys from seq and values </a:t>
            </a:r>
            <a:r>
              <a:rPr i="1" lang="en-US"/>
              <a:t>set</a:t>
            </a:r>
            <a:r>
              <a:rPr lang="en-US"/>
              <a:t> to </a:t>
            </a:r>
            <a:r>
              <a:rPr i="1" lang="en-US"/>
              <a:t>value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dict.get(key, default=None)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For </a:t>
            </a:r>
            <a:r>
              <a:rPr i="1" lang="en-US"/>
              <a:t>key</a:t>
            </a:r>
            <a:r>
              <a:rPr lang="en-US"/>
              <a:t> key, returns value or default if key not in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dict.items()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Returns a list of </a:t>
            </a:r>
            <a:r>
              <a:rPr i="1" lang="en-US"/>
              <a:t>dict</a:t>
            </a:r>
            <a:r>
              <a:rPr lang="en-US"/>
              <a:t>'s (key, value) tuple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dict.values()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Returns a list of dictionary </a:t>
            </a:r>
            <a:r>
              <a:rPr i="1" lang="en-US"/>
              <a:t>dict</a:t>
            </a:r>
            <a:r>
              <a:rPr lang="en-US"/>
              <a:t>'s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dict.keys()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Returns a list of dictionary dict's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dict.setdefault(key, default=None)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Similar to get(), but will set dict[key]=default if </a:t>
            </a:r>
            <a:r>
              <a:rPr i="1" lang="en-US"/>
              <a:t>key</a:t>
            </a:r>
            <a:r>
              <a:rPr lang="en-US"/>
              <a:t> is not already in dict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dict.update(dict2)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Adds dictionary </a:t>
            </a:r>
            <a:r>
              <a:rPr i="1" lang="en-US"/>
              <a:t>dict2</a:t>
            </a:r>
            <a:r>
              <a:rPr lang="en-US"/>
              <a:t>'s key-values pairs to </a:t>
            </a:r>
            <a:r>
              <a:rPr i="1" lang="en-US"/>
              <a:t>dict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Hope this gives you a basic understanding of how </a:t>
            </a:r>
            <a:r>
              <a:rPr lang="en-US">
                <a:solidFill>
                  <a:schemeClr val="dk1"/>
                </a:solidFill>
              </a:rPr>
              <a:t>Dictionaries</a:t>
            </a:r>
            <a:r>
              <a:rPr lang="en-US">
                <a:solidFill>
                  <a:schemeClr val="dk1"/>
                </a:solidFill>
              </a:rPr>
              <a:t> can be used to store your data. See you in the next video.</a:t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9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1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1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1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1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1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1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1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1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4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4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4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4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4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8027987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Creating and Using Dictionaries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7400" y="2430462"/>
            <a:ext cx="3857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ictionaries in Python.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ictionaries.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ictionaries.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ictionary for a program.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787400" y="2092325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635625" y="209232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 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239712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880"/>
              <a:buFont typeface="Arial"/>
              <a:buChar char="|"/>
            </a:pPr>
            <a:r>
              <a:rPr lang="en-US" sz="2400"/>
              <a:t>A d</a:t>
            </a:r>
            <a:r>
              <a:rPr b="1" i="0" lang="en-US" sz="2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ictionary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/>
              <a:t>i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 a set of 'keys' (words)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 pointing to their own 'values' (meanings).</a:t>
            </a:r>
            <a:endParaRPr/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to Dictionaries</a:t>
            </a:r>
            <a:endParaRPr/>
          </a:p>
        </p:txBody>
      </p:sp>
      <p:sp>
        <p:nvSpPr>
          <p:cNvPr descr="dict1 = {&quot;first_name&quot; : ”Mike&quot;, &quot;last_name&quot; : ”Smith&quot;}&#10;" id="85" name="Google Shape;85;p3"/>
          <p:cNvSpPr txBox="1"/>
          <p:nvPr/>
        </p:nvSpPr>
        <p:spPr>
          <a:xfrm>
            <a:off x="3057525" y="3051175"/>
            <a:ext cx="72612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dict1 = {"first_name" : ”Mike", "last_name" : ”Smith"}</a:t>
            </a:r>
            <a:endParaRPr/>
          </a:p>
        </p:txBody>
      </p:sp>
      <p:sp>
        <p:nvSpPr>
          <p:cNvPr descr="Dictionary name" id="86" name="Google Shape;86;p3"/>
          <p:cNvSpPr txBox="1"/>
          <p:nvPr/>
        </p:nvSpPr>
        <p:spPr>
          <a:xfrm>
            <a:off x="2540000" y="3838575"/>
            <a:ext cx="1543050" cy="2778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name</a:t>
            </a:r>
            <a:endParaRPr/>
          </a:p>
        </p:txBody>
      </p:sp>
      <p:sp>
        <p:nvSpPr>
          <p:cNvPr descr="Key 1 String" id="87" name="Google Shape;87;p3"/>
          <p:cNvSpPr txBox="1"/>
          <p:nvPr/>
        </p:nvSpPr>
        <p:spPr>
          <a:xfrm>
            <a:off x="4156075" y="3844925"/>
            <a:ext cx="1014412" cy="4619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descr="Value 1 String" id="88" name="Google Shape;88;p3"/>
          <p:cNvSpPr txBox="1"/>
          <p:nvPr/>
        </p:nvSpPr>
        <p:spPr>
          <a:xfrm>
            <a:off x="5410200" y="3838575"/>
            <a:ext cx="987425" cy="4603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cxnSp>
        <p:nvCxnSpPr>
          <p:cNvPr id="89" name="Google Shape;89;p3"/>
          <p:cNvCxnSpPr/>
          <p:nvPr/>
        </p:nvCxnSpPr>
        <p:spPr>
          <a:xfrm flipH="1" rot="10800000">
            <a:off x="3311525" y="3294062"/>
            <a:ext cx="7937" cy="54451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0" name="Google Shape;90;p3"/>
          <p:cNvCxnSpPr/>
          <p:nvPr/>
        </p:nvCxnSpPr>
        <p:spPr>
          <a:xfrm rot="10800000">
            <a:off x="4664075" y="3321050"/>
            <a:ext cx="0" cy="52387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" name="Google Shape;91;p3"/>
          <p:cNvCxnSpPr/>
          <p:nvPr/>
        </p:nvCxnSpPr>
        <p:spPr>
          <a:xfrm flipH="1" rot="10800000">
            <a:off x="5903912" y="3313112"/>
            <a:ext cx="17462" cy="52546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descr="Key 2 String" id="92" name="Google Shape;92;p3"/>
          <p:cNvSpPr txBox="1"/>
          <p:nvPr/>
        </p:nvSpPr>
        <p:spPr>
          <a:xfrm>
            <a:off x="6746875" y="3838575"/>
            <a:ext cx="885825" cy="4603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descr="Value 2 String" id="93" name="Google Shape;93;p3"/>
          <p:cNvSpPr txBox="1"/>
          <p:nvPr/>
        </p:nvSpPr>
        <p:spPr>
          <a:xfrm>
            <a:off x="7870825" y="3844925"/>
            <a:ext cx="1014412" cy="45878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cxnSp>
        <p:nvCxnSpPr>
          <p:cNvPr id="94" name="Google Shape;94;p3"/>
          <p:cNvCxnSpPr/>
          <p:nvPr/>
        </p:nvCxnSpPr>
        <p:spPr>
          <a:xfrm rot="10800000">
            <a:off x="7189787" y="3335337"/>
            <a:ext cx="0" cy="50323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" name="Google Shape;95;p3"/>
          <p:cNvCxnSpPr/>
          <p:nvPr/>
        </p:nvCxnSpPr>
        <p:spPr>
          <a:xfrm rot="10800000">
            <a:off x="8378825" y="3313112"/>
            <a:ext cx="0" cy="5429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descr="dict1['John'] = 'Leo'" id="96" name="Google Shape;96;p3"/>
          <p:cNvSpPr txBox="1"/>
          <p:nvPr/>
        </p:nvSpPr>
        <p:spPr>
          <a:xfrm>
            <a:off x="4700587" y="4900612"/>
            <a:ext cx="24415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dict1['John'] = 'Leo'</a:t>
            </a:r>
            <a:endParaRPr/>
          </a:p>
        </p:txBody>
      </p:sp>
      <p:sp>
        <p:nvSpPr>
          <p:cNvPr descr="Dictionary name" id="97" name="Google Shape;97;p3"/>
          <p:cNvSpPr txBox="1"/>
          <p:nvPr/>
        </p:nvSpPr>
        <p:spPr>
          <a:xfrm>
            <a:off x="4083050" y="5789612"/>
            <a:ext cx="1192212" cy="2778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name</a:t>
            </a:r>
            <a:endParaRPr/>
          </a:p>
        </p:txBody>
      </p:sp>
      <p:sp>
        <p:nvSpPr>
          <p:cNvPr descr="Key 1 String" id="98" name="Google Shape;98;p3"/>
          <p:cNvSpPr txBox="1"/>
          <p:nvPr/>
        </p:nvSpPr>
        <p:spPr>
          <a:xfrm>
            <a:off x="5365750" y="5768975"/>
            <a:ext cx="738187" cy="4619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descr="Value 1 String" id="99" name="Google Shape;99;p3"/>
          <p:cNvSpPr txBox="1"/>
          <p:nvPr/>
        </p:nvSpPr>
        <p:spPr>
          <a:xfrm>
            <a:off x="6310312" y="5789612"/>
            <a:ext cx="738187" cy="4619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cxnSp>
        <p:nvCxnSpPr>
          <p:cNvPr id="100" name="Google Shape;100;p3"/>
          <p:cNvCxnSpPr/>
          <p:nvPr/>
        </p:nvCxnSpPr>
        <p:spPr>
          <a:xfrm flipH="1" rot="10800000">
            <a:off x="4722812" y="5160962"/>
            <a:ext cx="209550" cy="62865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" name="Google Shape;101;p3"/>
          <p:cNvCxnSpPr/>
          <p:nvPr/>
        </p:nvCxnSpPr>
        <p:spPr>
          <a:xfrm rot="10800000">
            <a:off x="5738812" y="5160962"/>
            <a:ext cx="3175" cy="60801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" name="Google Shape;102;p3"/>
          <p:cNvCxnSpPr/>
          <p:nvPr/>
        </p:nvCxnSpPr>
        <p:spPr>
          <a:xfrm rot="10800000">
            <a:off x="6708775" y="5160962"/>
            <a:ext cx="0" cy="62865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-*- coding: utf-8 -*-&#10;&quot;&quot;&quot;Dict_Init.ipynb&#10;&#10;Automatically generated by Colaboratory.&#10;&#10;Original file is located at&#10;    https://colab.research.google.com/drive/1nV_R-wJ9DqbGe8NWOuhmMjufkFXUSehu&#10;&quot;&quot;&quot;&#10;&#10;dictionary1 = {} #Creates an empty dictionary&#10;print(dictionary1)&#10;print()&#10;&#10;dictionary1 = {&quot;firstName&quot; : &quot;Sam&quot;, &quot;lastName&quot; : &quot;Simpson&quot;}&#10;print(dictionary1)&#10;print()&#10;&#10;accounts = [('Bob', 1922.32),&#10;            ('Sam', 2310),&#10;            ('Tina', 3294.34),&#10;            ('Lisa', 542.32)]&#10;&#10;dictionary2 = dict(accounts)&#10;print(dictionary2)&#10;print()&#10;&#10;names = [&quot;Bob&quot;, &quot;Sam&quot;, &quot;Tina&quot;, &quot;Tammy&quot;]&#10;degrees = [&quot;Computer Science&quot;, &quot;Electrical&quot;, &quot;BioMedical&quot;, &quot;Mechanical&quot;]&#10;dictionary3 = {}&#10;for i in range(len(names)):&#10;  dictionary3[names[i]] = degrees[i]&#10;print(dictionary3)&#10;&#10;dictionary4 = dict(zip(names, degrees))&#10;print(dictionary4)" id="108" name="Google Shape;108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18" l="0" r="0" t="819"/>
          <a:stretch/>
        </p:blipFill>
        <p:spPr>
          <a:xfrm>
            <a:off x="4269074" y="1997438"/>
            <a:ext cx="4360863" cy="34603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Create Dictionary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/>
              <a:t>Create a d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efault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.</a:t>
            </a:r>
            <a:endParaRPr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Us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e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a list of key and pair values.</a:t>
            </a:r>
            <a:endParaRPr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Make a p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arallel 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l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ist.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00"/>
              <a:buChar char="-"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dictionary3 = 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(names, degrees)</a:t>
            </a:r>
            <a:endParaRPr sz="1500"/>
          </a:p>
          <a:p>
            <a:pPr indent="-5714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6900" y="5626100"/>
            <a:ext cx="24003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Initialize Dictionaries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-*- coding: utf-8 -*-&#10;&quot;&quot;&quot;Dict_Access.ipynb&#10;&#10;Automatically generated by Colaboratory.&#10;&#10;Original file is located at&#10;    https://colab.research.google.com/drive/1HEgiU6HKwZcYIfQ4TSJFtNoFYXmOOHvC&#10;&quot;&quot;&quot;&#10;&#10;dictionary1 = {&quot;firstName&quot; : &quot;Sam&quot;, &quot;lastName&quot; : &quot;Simpson&quot;}&#10;&#10;print(&quot;First Name:&quot;, dictionary1[&quot;firstName&quot;]) #Access key to print the data&#10;print(&quot;Last Name:&quot;, dictionary1[&quot;lastName&quot;]) #Access key to print the data&#10;print()&#10;&#10;dictionary1['Age'] = 23  #Add to the dictionary&#10;print(dictionary1)&#10;print()&#10;&#10;dictionary1['Age'] = 19 #Updated age in dictionary&#10;print(dictionary1)&#10;print()&#10;&#10;del dictionary1['Age'] #Removes Age&#10;print(dictionary1)&#10;print()&#10;&#10;dictionary1.clear() #removes all elements &#10;print(dictionary1)&#10;print()&#10;del dictionary1 #removes dictionary1&#10;print(dictionary1)&#10;print()" id="116" name="Google Shape;11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25" l="0" r="0" t="1126"/>
          <a:stretch/>
        </p:blipFill>
        <p:spPr>
          <a:xfrm>
            <a:off x="4095750" y="1542090"/>
            <a:ext cx="3211596" cy="41500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Access values.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Updat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e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.</a:t>
            </a:r>
            <a:endParaRPr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Delete.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Dictionary Operations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-*- coding: utf-8 -*-&#10;&quot;&quot;&quot;Dict_Functions.ipynb&#10;&#10;Automatically generated by Colaboratory.&#10;&#10;Original file is located at&#10;    https://colab.research.google.com/drive/1sxxXnCtRJQqMCFrwOi2ekgMTIk70rN59&#10;&quot;&quot;&quot;&#10;&#10;dictionary1 = {'firstName': 'Sam', 'lastName': 'Simpson', 'Age': 19}&#10;print(len(dictionary1)) #Prints the number of sets in the dictionary&#10;print()&#10;print(str(dictionary1)) #printable String of the dictionary&#10;print()&#10;print('Sam', type(dictionary1))&#10;print()&#10;print(dictionary1.get('Age')) #gets the value tied to age&#10;print()&#10;print(dictionary1.items()) # Returns the values in tuple pairs&#10;print()&#10;print(dictionary1.keys()) #Displays the key values&#10;print()" id="124" name="Google Shape;124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434" r="4434" t="0"/>
          <a:stretch/>
        </p:blipFill>
        <p:spPr>
          <a:xfrm>
            <a:off x="3876675" y="1562550"/>
            <a:ext cx="4837113" cy="46858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79387" y="1935162"/>
            <a:ext cx="3697287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Functions and </a:t>
            </a:r>
            <a:r>
              <a:rPr lang="en-US" sz="2200"/>
              <a:t>m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ethods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(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str(dictionary)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type(var)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dictionary.clear()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dictionary.deepcopy()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dictionary.get(key,default=None)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dictionary.items()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dictionary.values()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dictionary.keys()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dictionary.update(dictionary2)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dictionary.setdefault(key, default=None)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Dictionary Functions and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150812" y="2405062"/>
            <a:ext cx="50307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880"/>
              <a:buFont typeface="Arial"/>
              <a:buChar char="|"/>
            </a:pPr>
            <a:r>
              <a:rPr b="1" i="0" lang="en-US" sz="2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When to </a:t>
            </a:r>
            <a:r>
              <a:rPr lang="en-US" sz="2400"/>
              <a:t>u</a:t>
            </a:r>
            <a:r>
              <a:rPr b="1" i="0" lang="en-US" sz="2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 a </a:t>
            </a:r>
            <a:r>
              <a:rPr lang="en-US" sz="2400"/>
              <a:t>d</a:t>
            </a:r>
            <a:r>
              <a:rPr b="1" i="0" lang="en-US" sz="2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ictionary?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You </a:t>
            </a:r>
            <a:r>
              <a:rPr b="0" i="0" lang="en-US" sz="1600" u="sng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don't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 need things to be in order.</a:t>
            </a:r>
            <a:endParaRPr>
              <a:extLst>
                <a:ext uri="http://customooxmlschemas.google.com/">
                  <go:slidesCustomData xmlns:go="http://customooxmlschemas.google.com/" textRoundtripDataId="22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You can a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dd and remov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e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 elements and their keys.</a:t>
            </a:r>
            <a:endParaRPr>
              <a:extLst>
                <a:ext uri="http://customooxmlschemas.google.com/">
                  <go:slidesCustomData xmlns:go="http://customooxmlschemas.google.com/" textRoundtripDataId="27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>
                <a:extLst>
                  <a:ext uri="http://customooxmlschemas.google.com/">
                    <go:slidesCustomData xmlns:go="http://customooxmlschemas.google.com/" textRoundtripDataId="28"/>
                  </a:ext>
                </a:extLst>
              </a:rPr>
              <a:t>If you n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9"/>
                  </a:ext>
                </a:extLst>
              </a:rPr>
              <a:t>eed it in order, you have to use a list for that.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2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Using a List or Dictionary for a program</a:t>
            </a:r>
            <a:endParaRPr/>
          </a:p>
        </p:txBody>
      </p:sp>
      <p:pic>
        <p:nvPicPr>
          <p:cNvPr descr="Thinking face emoticon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2312" y="2530475"/>
            <a:ext cx="1165225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