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6"/>
    <p:sldMasterId id="2147483650" r:id="rId7"/>
    <p:sldMasterId id="214748365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jPX1GNdztN2IrWcZ1gyHI5Brt6f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ristine Malmsten"/>
  <p:cmAuthor clrIdx="1" id="1" initials="" lastIdx="1" name="Steven Osbur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9AB20C-960A-4DF0-8579-F3901449A22C}">
  <a:tblStyle styleId="{529AB20C-960A-4DF0-8579-F3901449A22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commentAuthors" Target="commentAuthors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2.xml"/><Relationship Id="rId8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26T18:26:20.997">
    <p:pos x="6000" y="0"/>
    <p:text>Confirming that this group of empty text boxes are desired here?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esXfbI"/>
      </p:ext>
    </p:extLst>
  </p:cm>
  <p:cm authorId="1" idx="1" dt="2022-06-26T18:26:20.997">
    <p:pos x="6000" y="0"/>
    <p:text>No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bqRKSW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need an easy way to hold individual data items without needing to make lots of variables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Making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num1</a:t>
            </a:r>
            <a:r>
              <a:rPr lang="en-US"/>
              <a:t>,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num2</a:t>
            </a:r>
            <a:r>
              <a:rPr lang="en-US"/>
              <a:t>,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r>
              <a:rPr lang="en-US"/>
              <a:t>,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num99</a:t>
            </a:r>
            <a:r>
              <a:rPr lang="en-US"/>
              <a:t>,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num100 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/>
              <a:t>is time-consuming and impractical</a:t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Instead, we can use a </a:t>
            </a:r>
            <a:r>
              <a:rPr b="1" i="1" lang="en-US"/>
              <a:t>list</a:t>
            </a:r>
            <a:r>
              <a:rPr lang="en-US"/>
              <a:t> to hold our data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A list is a </a:t>
            </a:r>
            <a:r>
              <a:rPr b="1" i="1" lang="en-US" sz="3200"/>
              <a:t>data structure</a:t>
            </a:r>
            <a:r>
              <a:rPr lang="en-US" sz="3200"/>
              <a:t>: something that holds multiple pieces of data in one structure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need an easy way to refer to each individual variable in our list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Math uses subscripts (x</a:t>
            </a:r>
            <a:r>
              <a:rPr baseline="-25000" lang="en-US"/>
              <a:t>1</a:t>
            </a:r>
            <a:r>
              <a:rPr lang="en-US"/>
              <a:t>, x</a:t>
            </a:r>
            <a:r>
              <a:rPr baseline="-25000" lang="en-US"/>
              <a:t>2</a:t>
            </a:r>
            <a:r>
              <a:rPr lang="en-US"/>
              <a:t>, x</a:t>
            </a:r>
            <a:r>
              <a:rPr baseline="-25000" lang="en-US"/>
              <a:t>3</a:t>
            </a:r>
            <a:r>
              <a:rPr lang="en-US"/>
              <a:t>, etc.)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Instructions use numbers (“Step 1: Combine…”)</a:t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Programming languages use a different syntax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 lang="en-US"/>
              <a:t>,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x[0]</a:t>
            </a:r>
            <a:r>
              <a:rPr lang="en-US"/>
              <a:t>,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instructions[1]</a:t>
            </a:r>
            <a:r>
              <a:rPr lang="en-US"/>
              <a:t>,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point[i]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Lists don’t start counting from 1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They start counting from 0!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Lists with n elements are numbered from 0 to n-1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list below has 5 elements, and is </a:t>
            </a:r>
            <a:br>
              <a:rPr lang="en-US"/>
            </a:br>
            <a:r>
              <a:rPr lang="en-US"/>
              <a:t>numbered from 0 to 4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Heterogeneous (multiple data types!)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Contiguous (all together in memory)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Ordered (numbered from 0 to n-1)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Have instant (“random”) access to any element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Elements are added using the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append </a:t>
            </a:r>
            <a:r>
              <a:rPr lang="en-US"/>
              <a:t>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Are “mutable sequences of arbitrary objects”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extend takes a list as an argument.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append takes a singleton as an argument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4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4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5" name="Google Shape;25;p14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4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4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4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4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4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4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4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7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48" name="Google Shape;48;p17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7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7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7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7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7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7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7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7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92150" y="1960562"/>
            <a:ext cx="65500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b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Creating and Using Lists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1019175" y="2435225"/>
            <a:ext cx="355282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Lists in Python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List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 List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 to List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or Reverse a List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a List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 a List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 List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1101725" y="2087562"/>
            <a:ext cx="16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Objectives</a:t>
            </a:r>
            <a:r>
              <a:rPr b="1" i="0" lang="en-US" sz="1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5888037" y="2425700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&#10;&#10;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3312" y="2730500"/>
            <a:ext cx="900112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idx="1" type="body"/>
          </p:nvPr>
        </p:nvSpPr>
        <p:spPr>
          <a:xfrm>
            <a:off x="179387" y="1935162"/>
            <a:ext cx="3890962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Lists c</a:t>
            </a:r>
            <a:r>
              <a:rPr b="0" i="0" lang="en-US" sz="16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ontain items separated by commas and enclosed within square brackets.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values stored in a list can be accessed using the slice operator ( [ ] and [ : ] )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4095750" y="1916112"/>
            <a:ext cx="48371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1D4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Creating a List</a:t>
            </a:r>
            <a:endParaRPr/>
          </a:p>
        </p:txBody>
      </p:sp>
      <p:sp>
        <p:nvSpPr>
          <p:cNvPr id="85" name="Google Shape;85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Introduction to Lists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4410075" y="2527300"/>
            <a:ext cx="59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yearBorn = [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i="0" lang="en-US" sz="16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Bob Hope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1903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descr="Grey box with the words 'list name' under a blue arrow pointing toward yearBorn." id="87" name="Google Shape;87;p4"/>
          <p:cNvSpPr txBox="1"/>
          <p:nvPr/>
        </p:nvSpPr>
        <p:spPr>
          <a:xfrm>
            <a:off x="3144837" y="3794125"/>
            <a:ext cx="1265237" cy="27781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name</a:t>
            </a:r>
            <a:endParaRPr/>
          </a:p>
        </p:txBody>
      </p:sp>
      <p:sp>
        <p:nvSpPr>
          <p:cNvPr descr="Grey box with the words 'first element: a string' under a blue arrow pointing toward &quot;Bob Hope&quot;" id="88" name="Google Shape;88;p4"/>
          <p:cNvSpPr txBox="1"/>
          <p:nvPr/>
        </p:nvSpPr>
        <p:spPr>
          <a:xfrm>
            <a:off x="5430837" y="3792537"/>
            <a:ext cx="1308100" cy="46196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element: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</a:t>
            </a:r>
            <a:endParaRPr/>
          </a:p>
        </p:txBody>
      </p:sp>
      <p:sp>
        <p:nvSpPr>
          <p:cNvPr descr="Grey box with the words 'second element: an integer' under a blue arrow pointing toward 1903." id="89" name="Google Shape;89;p4"/>
          <p:cNvSpPr txBox="1"/>
          <p:nvPr/>
        </p:nvSpPr>
        <p:spPr>
          <a:xfrm>
            <a:off x="7419975" y="3794125"/>
            <a:ext cx="1308100" cy="46196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element: an integer</a:t>
            </a:r>
            <a:endParaRPr/>
          </a:p>
        </p:txBody>
      </p:sp>
      <p:cxnSp>
        <p:nvCxnSpPr>
          <p:cNvPr descr="Blue arrow pointing toward yearBorn" id="90" name="Google Shape;90;p4"/>
          <p:cNvCxnSpPr/>
          <p:nvPr/>
        </p:nvCxnSpPr>
        <p:spPr>
          <a:xfrm flipH="1" rot="10800000">
            <a:off x="3976687" y="2954337"/>
            <a:ext cx="700087" cy="81280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descr="Blue arrow pointing toward the words Bob Hope. " id="91" name="Google Shape;91;p4"/>
          <p:cNvCxnSpPr/>
          <p:nvPr/>
        </p:nvCxnSpPr>
        <p:spPr>
          <a:xfrm flipH="1" rot="10800000">
            <a:off x="6181725" y="2927350"/>
            <a:ext cx="217487" cy="866775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descr="Blue arrow pointing towards 1903" id="92" name="Google Shape;92;p4"/>
          <p:cNvCxnSpPr/>
          <p:nvPr/>
        </p:nvCxnSpPr>
        <p:spPr>
          <a:xfrm rot="10800000">
            <a:off x="7900987" y="2927350"/>
            <a:ext cx="173037" cy="866775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aphicFrame>
        <p:nvGraphicFramePr>
          <p:cNvPr id="93" name="Google Shape;93;p4"/>
          <p:cNvGraphicFramePr/>
          <p:nvPr/>
        </p:nvGraphicFramePr>
        <p:xfrm>
          <a:off x="4572000" y="4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{529AB20C-960A-4DF0-8579-F3901449A22C}</a:tableStyleId>
              </a:tblPr>
              <a:tblGrid>
                <a:gridCol w="744525"/>
                <a:gridCol w="744525"/>
                <a:gridCol w="744525"/>
                <a:gridCol w="742950"/>
                <a:gridCol w="744525"/>
              </a:tblGrid>
              <a:tr h="5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b="1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b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b="1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b="1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b="1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b="1" i="0" lang="en-US" sz="3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4"/>
          <p:cNvSpPr txBox="1"/>
          <p:nvPr/>
        </p:nvSpPr>
        <p:spPr>
          <a:xfrm>
            <a:off x="3924300" y="5762625"/>
            <a:ext cx="48371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1D40"/>
              </a:buClr>
              <a:buSzPts val="1500"/>
              <a:buFont typeface="Arial"/>
              <a:buNone/>
            </a:pPr>
            <a:r>
              <a:rPr b="1" i="0" lang="en-US" sz="1500" u="none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Indexing a 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1 = ['Mike', 123, 123.4, 'Sam', 34.1] #Created a List&#10;list2 = [123.2, 'James', 'Tim'] #Created a List&#10;list3 = [12, 32.3, 65, 2, 43] #Created a List&#10;&#10;print (list1) #Display list1&#10;print (list2) #Display list2&#10;print (list3) #Display list3&#10;print() #Prints a Blank Line&#10;list4 = list1 + list2 #Uses '+' to Concatinate to Lists &#10;list1.append('a,b,c') #Appends 'a,b,c' to the list1 &#10;list3.insert(2,12) #inserts 12 at index 2 in list3&#10;list2.extend([7,6,5]) #extends the list by adding 7,6,5 to list2&#10;print()#Prints a Blank Line&#10;print (list1) #Display list1 &#10;print (list2) #Display list2&#10;print (list3) #Display list3&#10;print (list4) #Display list4" id="100" name="Google Shape;100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90" r="590" t="0"/>
          <a:stretch/>
        </p:blipFill>
        <p:spPr>
          <a:xfrm>
            <a:off x="4095749" y="1489453"/>
            <a:ext cx="4837114" cy="38191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1" name="Google Shape;101;p5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b="1" i="0" sz="22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Define a variable name. 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Insert items into the list.</a:t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40" lvl="0" marL="169862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Add to a </a:t>
            </a:r>
            <a:r>
              <a:rPr lang="en-US" sz="2200"/>
              <a:t>l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Insert.</a:t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Extend</a:t>
            </a:r>
            <a:r>
              <a:rPr lang="en-US" sz="1500"/>
              <a:t>.</a:t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Append.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lang="en-US" sz="1500">
                <a:solidFill>
                  <a:srgbClr val="3C4043"/>
                </a:solidFill>
                <a:highlight>
                  <a:srgbClr val="FFFFFF"/>
                </a:highlight>
              </a:rPr>
              <a:t>Concatenate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 ‘+’</a:t>
            </a:r>
            <a:endParaRPr/>
          </a:p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Create and Add to a 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1 = ['Mike', 123, 123.4, 'Sam', 34.1] #Created a List&#10;print (list1) #Display list1&#10;&#10;x = list1[0]&#10;y = list1[1:3]&#10;z = list1[2:]&#10;print()#Prints a Blank Line&#10;print (x) #Display list1 &#10;print (y) #Display list2&#10;print (z) #Display list3" id="108" name="Google Shape;108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868" r="7867" t="0"/>
          <a:stretch/>
        </p:blipFill>
        <p:spPr>
          <a:xfrm>
            <a:off x="4095750" y="1743858"/>
            <a:ext cx="4562734" cy="3844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Making </a:t>
            </a:r>
            <a:r>
              <a:rPr lang="en-US" sz="2200"/>
              <a:t>c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alls to a </a:t>
            </a:r>
            <a:r>
              <a:rPr lang="en-US" sz="2200"/>
              <a:t>l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</p:txBody>
      </p:sp>
      <p:sp>
        <p:nvSpPr>
          <p:cNvPr id="110" name="Google Shape;110;p6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Calls to 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1 = [123.2, 'James', 'Tim'] #Created a List&#10;list2 = [12, 32.3, 65, 2, 43] #Created a List&#10;list3 = ['Mike', 'Tina', 'Sam']&#10;print(list1)&#10;print(list2)&#10;print(list3)&#10;print()&#10;list1.reverse()&#10;list2.sort()&#10;list3.sort()&#10;print(list1)&#10;print(list2)&#10;print(list3)&#10;print()&#10;#Careful --- Error&#10;list1.sort()" id="116" name="Google Shape;116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83" l="0" r="0" t="284"/>
          <a:stretch/>
        </p:blipFill>
        <p:spPr>
          <a:xfrm>
            <a:off x="4078059" y="1218559"/>
            <a:ext cx="4590242" cy="44773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Sort a </a:t>
            </a:r>
            <a:r>
              <a:rPr lang="en-US" sz="2200"/>
              <a:t>l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Sort a 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1 = [2, 32.3, 65, 2, 43] #Created a List&#10;&#10;print() #Prints a blank line&#10;&#10;x = list1.index(65) #x contains the location index of 65&#10;print(x) #Prints the value of x&#10;print() #Prints a blank line&#10;x = list1.count(2) #x contains the number of instances of a certain value&#10;print(x) #Prints the value of x&#10;print() #Prints a blank line&#10;list1.remove(2) #Removes the first instance of a value defined&#10;print(list1) #Prints the value of the list1&#10;print() #Prints a blank line&#10;print(list1[1:3])" id="124" name="Google Shape;124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81" r="982" t="0"/>
          <a:stretch/>
        </p:blipFill>
        <p:spPr>
          <a:xfrm>
            <a:off x="2594215" y="1372647"/>
            <a:ext cx="6302135" cy="45905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Index.</a:t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Count.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Remove.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Slice.</a:t>
            </a:r>
            <a:endParaRPr/>
          </a:p>
        </p:txBody>
      </p:sp>
      <p:sp>
        <p:nvSpPr>
          <p:cNvPr id="126" name="Google Shape;126;p8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Operations on a 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4095750" y="2273300"/>
            <a:ext cx="4837112" cy="31273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Display the </a:t>
            </a:r>
            <a:r>
              <a:rPr lang="en-US" sz="2200"/>
              <a:t>l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</p:txBody>
      </p:sp>
      <p:sp>
        <p:nvSpPr>
          <p:cNvPr id="134" name="Google Shape;134;p9"/>
          <p:cNvSpPr txBox="1"/>
          <p:nvPr>
            <p:ph idx="3" type="body"/>
          </p:nvPr>
        </p:nvSpPr>
        <p:spPr>
          <a:xfrm>
            <a:off x="4095750" y="5457825"/>
            <a:ext cx="483711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>
            <p:ph idx="4" type="body"/>
          </p:nvPr>
        </p:nvSpPr>
        <p:spPr>
          <a:xfrm>
            <a:off x="4095750" y="1916112"/>
            <a:ext cx="48371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Display a List</a:t>
            </a:r>
            <a:endParaRPr/>
          </a:p>
        </p:txBody>
      </p:sp>
      <p:pic>
        <p:nvPicPr>
          <p:cNvPr descr="list1 = [2, 32.3, 65, 2, 43] #Created a List&#10;&#10;print() #Prints a blank line&#10;&#10;x = list1.index(65) #x contains the location index of 65&#10;print(x) #Prints the value of x&#10;print() #Prints a blank line&#10;x = list1.count(2) #x contains the number of instances of a certain value&#10;print(x) #Prints the value of x&#10;print() #Prints a blank line&#10;list1.remove(2) #Removes the first instance of a value defined&#10;print(list1) #Prints the value of the list1&#10;print() #Prints a blank line&#10;print(list1[1:3])"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981" r="982" t="0"/>
          <a:stretch/>
        </p:blipFill>
        <p:spPr>
          <a:xfrm>
            <a:off x="2662477" y="1457325"/>
            <a:ext cx="6302135" cy="45905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Demo </a:t>
            </a:r>
            <a:endParaRPr/>
          </a:p>
        </p:txBody>
      </p:sp>
      <p:sp>
        <p:nvSpPr>
          <p:cNvPr id="144" name="Google Shape;144;p10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