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g/5QyStWs3fZwRua1hbJjmPFQ1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customschemas.google.com/relationships/presentationmetadata" Target="metadata"/><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 name="Google Shape;6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0" name="Google Shape;7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800"/>
              <a:buNone/>
            </a:pPr>
            <a:r>
              <a:rPr lang="en-US"/>
              <a:t>is syntactically correct (syntax is correct) but semantically incorrect. Similarly, there are semantics rules of programming language, violation of which results in semantical errors.</a:t>
            </a:r>
            <a:endParaRPr/>
          </a:p>
          <a:p>
            <a:pPr indent="0" lvl="0" marL="0" rtl="0" algn="just">
              <a:lnSpc>
                <a:spcPct val="90000"/>
              </a:lnSpc>
              <a:spcBef>
                <a:spcPts val="0"/>
              </a:spcBef>
              <a:spcAft>
                <a:spcPts val="0"/>
              </a:spcAft>
              <a:buSzPts val="1800"/>
              <a:buNone/>
            </a:pPr>
            <a:r>
              <a:rPr lang="en-US"/>
              <a:t>				X * Y = Z</a:t>
            </a:r>
            <a:endParaRPr/>
          </a:p>
          <a:p>
            <a:pPr indent="0" lvl="0" marL="0" rtl="0" algn="just">
              <a:lnSpc>
                <a:spcPct val="90000"/>
              </a:lnSpc>
              <a:spcBef>
                <a:spcPts val="0"/>
              </a:spcBef>
              <a:spcAft>
                <a:spcPts val="0"/>
              </a:spcAft>
              <a:buSzPts val="1800"/>
              <a:buNone/>
            </a:pPr>
            <a:r>
              <a:rPr lang="en-US"/>
              <a:t>will result in semantical error as an expression can not come on the left side of an assignment statement.</a:t>
            </a:r>
            <a:endParaRPr/>
          </a:p>
          <a:p>
            <a:pPr indent="0" lvl="0" marL="0" rtl="0" algn="just">
              <a:lnSpc>
                <a:spcPct val="90000"/>
              </a:lnSpc>
              <a:spcBef>
                <a:spcPts val="0"/>
              </a:spcBef>
              <a:spcAft>
                <a:spcPts val="0"/>
              </a:spcAft>
              <a:buSzPts val="1800"/>
              <a:buNone/>
            </a:pPr>
            <a:r>
              <a:t/>
            </a:r>
            <a:endParaRPr/>
          </a:p>
          <a:p>
            <a:pPr indent="0" lvl="0" marL="0" rtl="0" algn="just">
              <a:lnSpc>
                <a:spcPct val="90000"/>
              </a:lnSpc>
              <a:spcBef>
                <a:spcPts val="0"/>
              </a:spcBef>
              <a:spcAft>
                <a:spcPts val="0"/>
              </a:spcAft>
              <a:buSzPts val="1800"/>
              <a:buNone/>
            </a:pPr>
            <a:r>
              <a:t/>
            </a:r>
            <a:endParaRPr/>
          </a:p>
          <a:p>
            <a:pPr indent="0" lvl="0" marL="0" rtl="0" algn="l">
              <a:spcBef>
                <a:spcPts val="0"/>
              </a:spcBef>
              <a:spcAft>
                <a:spcPts val="0"/>
              </a:spcAft>
              <a:buNone/>
            </a:pPr>
            <a:r>
              <a:t/>
            </a:r>
            <a:endParaRPr/>
          </a:p>
        </p:txBody>
      </p:sp>
      <p:sp>
        <p:nvSpPr>
          <p:cNvPr id="94" name="Google Shape;94;p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14300" lvl="0" marL="0" rtl="0" algn="just">
              <a:spcBef>
                <a:spcPts val="0"/>
              </a:spcBef>
              <a:spcAft>
                <a:spcPts val="0"/>
              </a:spcAft>
              <a:buClr>
                <a:srgbClr val="000000"/>
              </a:buClr>
              <a:buSzPts val="1800"/>
              <a:buFont typeface="Noto Sans Symbols"/>
              <a:buChar char="✔"/>
            </a:pPr>
            <a:r>
              <a:rPr b="1" lang="en-US">
                <a:solidFill>
                  <a:srgbClr val="000000"/>
                </a:solidFill>
              </a:rPr>
              <a:t>First, the try clause (the statement(s) between the try and except keywords) is executed.</a:t>
            </a:r>
            <a:endParaRPr/>
          </a:p>
          <a:p>
            <a:pPr indent="0" lvl="0" marL="0" rtl="0" algn="just">
              <a:spcBef>
                <a:spcPts val="0"/>
              </a:spcBef>
              <a:spcAft>
                <a:spcPts val="0"/>
              </a:spcAft>
              <a:buSzPts val="1800"/>
              <a:buNone/>
            </a:pPr>
            <a:r>
              <a:t/>
            </a:r>
            <a:endParaRPr b="1">
              <a:solidFill>
                <a:srgbClr val="000000"/>
              </a:solidFill>
            </a:endParaRPr>
          </a:p>
          <a:p>
            <a:pPr indent="-114300" lvl="0" marL="0" rtl="0" algn="just">
              <a:spcBef>
                <a:spcPts val="0"/>
              </a:spcBef>
              <a:spcAft>
                <a:spcPts val="0"/>
              </a:spcAft>
              <a:buClr>
                <a:srgbClr val="000000"/>
              </a:buClr>
              <a:buSzPts val="1800"/>
              <a:buFont typeface="Noto Sans Symbols"/>
              <a:buChar char="✔"/>
            </a:pPr>
            <a:r>
              <a:rPr b="1" lang="en-US">
                <a:solidFill>
                  <a:srgbClr val="000000"/>
                </a:solidFill>
              </a:rPr>
              <a:t>If no exception occurs, the except clause is skipped and execution of the try statement is finished.</a:t>
            </a:r>
            <a:endParaRPr/>
          </a:p>
          <a:p>
            <a:pPr indent="0" lvl="0" marL="0" rtl="0" algn="l">
              <a:spcBef>
                <a:spcPts val="0"/>
              </a:spcBef>
              <a:spcAft>
                <a:spcPts val="0"/>
              </a:spcAft>
              <a:buSzPts val="1800"/>
              <a:buNone/>
            </a:pPr>
            <a:r>
              <a:t/>
            </a:r>
            <a:endParaRPr/>
          </a:p>
          <a:p>
            <a:pPr indent="0" lvl="0" marL="0" rtl="0" algn="l">
              <a:spcBef>
                <a:spcPts val="0"/>
              </a:spcBef>
              <a:spcAft>
                <a:spcPts val="0"/>
              </a:spcAft>
              <a:buClr>
                <a:srgbClr val="000000"/>
              </a:buClr>
              <a:buSzPts val="1800"/>
              <a:buNone/>
            </a:pPr>
            <a:r>
              <a:rPr b="1" lang="en-US">
                <a:solidFill>
                  <a:srgbClr val="000000"/>
                </a:solidFill>
              </a:rPr>
              <a:t>If an exception occurs during execution of the try clause, the rest of the clause is skipped. Then if its type matches the exception named after the except keyword, the except clause is executed, and then execution continues after the try statement.</a:t>
            </a:r>
            <a:endParaRPr/>
          </a:p>
          <a:p>
            <a:pPr indent="0" lvl="0" marL="0" rtl="0" algn="l">
              <a:spcBef>
                <a:spcPts val="0"/>
              </a:spcBef>
              <a:spcAft>
                <a:spcPts val="0"/>
              </a:spcAft>
              <a:buNone/>
            </a:pPr>
            <a:r>
              <a:t/>
            </a:r>
            <a:endParaRPr b="1">
              <a:solidFill>
                <a:srgbClr val="000000"/>
              </a:solidFill>
            </a:endParaRPr>
          </a:p>
        </p:txBody>
      </p:sp>
      <p:sp>
        <p:nvSpPr>
          <p:cNvPr id="122" name="Google Shape;122;p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33" name="Shape 33"/>
        <p:cNvGrpSpPr/>
        <p:nvPr/>
      </p:nvGrpSpPr>
      <p:grpSpPr>
        <a:xfrm>
          <a:off x="0" y="0"/>
          <a:ext cx="0" cy="0"/>
          <a:chOff x="0" y="0"/>
          <a:chExt cx="0" cy="0"/>
        </a:xfrm>
      </p:grpSpPr>
      <p:sp>
        <p:nvSpPr>
          <p:cNvPr id="34" name="Google Shape;34;p18"/>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35" name="Shape 35"/>
        <p:cNvGrpSpPr/>
        <p:nvPr/>
      </p:nvGrpSpPr>
      <p:grpSpPr>
        <a:xfrm>
          <a:off x="0" y="0"/>
          <a:ext cx="0" cy="0"/>
          <a:chOff x="0" y="0"/>
          <a:chExt cx="0" cy="0"/>
        </a:xfrm>
      </p:grpSpPr>
      <p:sp>
        <p:nvSpPr>
          <p:cNvPr id="36" name="Google Shape;36;p19"/>
          <p:cNvSpPr/>
          <p:nvPr>
            <p:ph idx="2" type="pic"/>
          </p:nvPr>
        </p:nvSpPr>
        <p:spPr>
          <a:xfrm>
            <a:off x="4095754" y="1886864"/>
            <a:ext cx="4835843" cy="4171043"/>
          </a:xfrm>
          <a:prstGeom prst="rect">
            <a:avLst/>
          </a:prstGeom>
          <a:solidFill>
            <a:srgbClr val="F2F2F2"/>
          </a:solidFill>
          <a:ln>
            <a:noFill/>
          </a:ln>
        </p:spPr>
      </p:sp>
      <p:sp>
        <p:nvSpPr>
          <p:cNvPr id="37" name="Google Shape;37;p19"/>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9"/>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41" name="Shape 41"/>
        <p:cNvGrpSpPr/>
        <p:nvPr/>
      </p:nvGrpSpPr>
      <p:grpSpPr>
        <a:xfrm>
          <a:off x="0" y="0"/>
          <a:ext cx="0" cy="0"/>
          <a:chOff x="0" y="0"/>
          <a:chExt cx="0" cy="0"/>
        </a:xfrm>
      </p:grpSpPr>
      <p:sp>
        <p:nvSpPr>
          <p:cNvPr id="42" name="Google Shape;42;p22"/>
          <p:cNvSpPr txBox="1"/>
          <p:nvPr>
            <p:ph idx="1" type="body"/>
          </p:nvPr>
        </p:nvSpPr>
        <p:spPr>
          <a:xfrm>
            <a:off x="4712021" y="1589095"/>
            <a:ext cx="4127183"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2"/>
          <p:cNvSpPr txBox="1"/>
          <p:nvPr>
            <p:ph idx="2" type="body"/>
          </p:nvPr>
        </p:nvSpPr>
        <p:spPr>
          <a:xfrm>
            <a:off x="292417" y="1589095"/>
            <a:ext cx="413634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2"/>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60" name="Shape 6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5"/>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15"/>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15"/>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 name="Google Shape;14;p15"/>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 name="Google Shape;15;p15"/>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 name="Google Shape;16;p15"/>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 name="Google Shape;17;p15"/>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15"/>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17"/>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2" name="Google Shape;22;p17"/>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17"/>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24" name="Google Shape;24;p17"/>
          <p:cNvGrpSpPr/>
          <p:nvPr/>
        </p:nvGrpSpPr>
        <p:grpSpPr>
          <a:xfrm>
            <a:off x="-4762" y="944562"/>
            <a:ext cx="9148762" cy="73025"/>
            <a:chOff x="-6350" y="925115"/>
            <a:chExt cx="12198350" cy="73152"/>
          </a:xfrm>
        </p:grpSpPr>
        <p:sp>
          <p:nvSpPr>
            <p:cNvPr id="25" name="Google Shape;25;p17"/>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 name="Google Shape;26;p17"/>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 name="Google Shape;27;p17"/>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 name="Google Shape;28;p17"/>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 name="Google Shape;29;p17"/>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 name="Google Shape;30;p17"/>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 name="Google Shape;31;p17"/>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 name="Google Shape;32;p17"/>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20"/>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47" name="Google Shape;47;p20"/>
          <p:cNvGrpSpPr/>
          <p:nvPr/>
        </p:nvGrpSpPr>
        <p:grpSpPr>
          <a:xfrm>
            <a:off x="-4762" y="944562"/>
            <a:ext cx="9148762" cy="73025"/>
            <a:chOff x="-6350" y="925115"/>
            <a:chExt cx="12198350" cy="73152"/>
          </a:xfrm>
        </p:grpSpPr>
        <p:sp>
          <p:nvSpPr>
            <p:cNvPr id="48" name="Google Shape;48;p20"/>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9" name="Google Shape;49;p20"/>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 name="Google Shape;50;p20"/>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 name="Google Shape;51;p20"/>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2" name="Google Shape;52;p20"/>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 name="Google Shape;53;p20"/>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 name="Google Shape;54;p20"/>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5" name="Google Shape;55;p20"/>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6" name="Google Shape;56;p20"/>
          <p:cNvSpPr txBox="1"/>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7" name="Google Shape;57;p20"/>
          <p:cNvPicPr preferRelativeResize="0"/>
          <p:nvPr/>
        </p:nvPicPr>
        <p:blipFill rotWithShape="1">
          <a:blip r:embed="rId1">
            <a:alphaModFix/>
          </a:blip>
          <a:srcRect b="0" l="0" r="0" t="0"/>
          <a:stretch/>
        </p:blipFill>
        <p:spPr>
          <a:xfrm>
            <a:off x="746125" y="2057400"/>
            <a:ext cx="7651750" cy="2535237"/>
          </a:xfrm>
          <a:prstGeom prst="rect">
            <a:avLst/>
          </a:prstGeom>
          <a:noFill/>
          <a:ln>
            <a:noFill/>
          </a:ln>
        </p:spPr>
      </p:pic>
      <p:sp>
        <p:nvSpPr>
          <p:cNvPr id="58" name="Google Shape;58;p20"/>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9" name="Google Shape;59;p20"/>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67" name="Google Shape;67;p1"/>
          <p:cNvSpPr txBox="1"/>
          <p:nvPr/>
        </p:nvSpPr>
        <p:spPr>
          <a:xfrm>
            <a:off x="692150" y="1960562"/>
            <a:ext cx="7724775" cy="933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i="0" lang="en-US" sz="4400" u="none">
                <a:solidFill>
                  <a:srgbClr val="5C6670"/>
                </a:solidFill>
                <a:latin typeface="Arial"/>
                <a:ea typeface="Arial"/>
                <a:cs typeface="Arial"/>
                <a:sym typeface="Arial"/>
              </a:rPr>
              <a:t>Select Topics in Python</a:t>
            </a:r>
            <a:br>
              <a:rPr b="1" i="0" lang="en-US" sz="4400" u="none">
                <a:solidFill>
                  <a:srgbClr val="5C6670"/>
                </a:solidFill>
                <a:latin typeface="Arial"/>
                <a:ea typeface="Arial"/>
                <a:cs typeface="Arial"/>
                <a:sym typeface="Arial"/>
              </a:rPr>
            </a:br>
            <a:r>
              <a:rPr b="1" i="0" lang="en-US" sz="4000" u="none">
                <a:solidFill>
                  <a:srgbClr val="5C6670"/>
                </a:solidFill>
                <a:latin typeface="Arial"/>
                <a:ea typeface="Arial"/>
                <a:cs typeface="Arial"/>
                <a:sym typeface="Arial"/>
              </a:rPr>
              <a:t>Errors and Exceptions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while True:&#10;  try:&#10;    x = int(input(&quot;Please enter a number: &quot;))&#10;    break&#10;  except ValueError:&#10;    print(&quot;Invalid number... Please try again.&quot;)&#10;  else:&#10;    print(&quot;Unkown Error occured.&quot;)" id="132" name="Google Shape;132;p10"/>
          <p:cNvPicPr preferRelativeResize="0"/>
          <p:nvPr>
            <p:ph idx="2" type="pic"/>
          </p:nvPr>
        </p:nvPicPr>
        <p:blipFill rotWithShape="1">
          <a:blip r:embed="rId3">
            <a:alphaModFix/>
          </a:blip>
          <a:srcRect b="0" l="12295" r="12295" t="0"/>
          <a:stretch/>
        </p:blipFill>
        <p:spPr>
          <a:xfrm>
            <a:off x="3876675" y="1770063"/>
            <a:ext cx="4719675" cy="3317874"/>
          </a:xfrm>
          <a:prstGeom prst="rect">
            <a:avLst/>
          </a:prstGeom>
          <a:solidFill>
            <a:srgbClr val="F2F2F2"/>
          </a:solidFill>
          <a:ln>
            <a:noFill/>
          </a:ln>
        </p:spPr>
      </p:pic>
      <p:sp>
        <p:nvSpPr>
          <p:cNvPr id="133" name="Google Shape;133;p10"/>
          <p:cNvSpPr txBox="1"/>
          <p:nvPr>
            <p:ph idx="1" type="body"/>
          </p:nvPr>
        </p:nvSpPr>
        <p:spPr>
          <a:xfrm>
            <a:off x="179387" y="1935162"/>
            <a:ext cx="3697287" cy="3465512"/>
          </a:xfrm>
          <a:prstGeom prst="rect">
            <a:avLst/>
          </a:prstGeom>
          <a:noFill/>
          <a:ln>
            <a:noFill/>
          </a:ln>
        </p:spPr>
        <p:txBody>
          <a:bodyPr anchorCtr="0" anchor="t" bIns="45700" lIns="91425" spcFirstLastPara="1" rIns="91425" wrap="square" tIns="45700">
            <a:noAutofit/>
          </a:bodyPr>
          <a:lstStyle/>
          <a:p>
            <a:pPr indent="-147002" lvl="0" marL="169862" rtl="0" algn="l">
              <a:lnSpc>
                <a:spcPct val="80000"/>
              </a:lnSpc>
              <a:spcBef>
                <a:spcPts val="0"/>
              </a:spcBef>
              <a:spcAft>
                <a:spcPts val="0"/>
              </a:spcAft>
              <a:buClr>
                <a:srgbClr val="00A2E0"/>
              </a:buClr>
              <a:buSzPts val="1800"/>
              <a:buChar char="|"/>
            </a:pPr>
            <a:r>
              <a:rPr b="0" i="0" lang="en-US" sz="1800" u="none">
                <a:solidFill>
                  <a:srgbClr val="5C6670"/>
                </a:solidFill>
              </a:rPr>
              <a:t>This kind of a </a:t>
            </a:r>
            <a:r>
              <a:rPr b="0" i="0" lang="en-US" sz="1800" u="none">
                <a:solidFill>
                  <a:srgbClr val="5C6670"/>
                </a:solidFill>
                <a:extLst>
                  <a:ext uri="http://customooxmlschemas.google.com/">
                    <go:slidesCustomData xmlns:go="http://customooxmlschemas.google.com/" textRoundtripDataId="19"/>
                  </a:ext>
                </a:extLst>
              </a:rPr>
              <a:t>try-except</a:t>
            </a:r>
            <a:r>
              <a:rPr b="0" i="0" lang="en-US" sz="1800" u="none">
                <a:solidFill>
                  <a:srgbClr val="5C6670"/>
                </a:solidFill>
              </a:rPr>
              <a:t> statement catches all the exceptions that occur. Using this kind of try-catch statement is not considered a good programming practice,</a:t>
            </a:r>
            <a:r>
              <a:rPr b="0" lang="en-US" sz="1800"/>
              <a:t> </a:t>
            </a:r>
            <a:r>
              <a:rPr b="0" i="0" lang="en-US" sz="1800" u="none">
                <a:solidFill>
                  <a:srgbClr val="5C6670"/>
                </a:solidFill>
                <a:extLst>
                  <a:ext uri="http://customooxmlschemas.google.com/">
                    <go:slidesCustomData xmlns:go="http://customooxmlschemas.google.com/" textRoundtripDataId="20"/>
                  </a:ext>
                </a:extLst>
              </a:rPr>
              <a:t>because but catches all exceptions </a:t>
            </a:r>
            <a:r>
              <a:rPr b="0" lang="en-US" sz="1800">
                <a:extLst>
                  <a:ext uri="http://customooxmlschemas.google.com/">
                    <go:slidesCustomData xmlns:go="http://customooxmlschemas.google.com/" textRoundtripDataId="21"/>
                  </a:ext>
                </a:extLst>
              </a:rPr>
              <a:t>but</a:t>
            </a:r>
            <a:r>
              <a:rPr b="0" i="0" lang="en-US" sz="1800" u="none">
                <a:solidFill>
                  <a:srgbClr val="5C6670"/>
                </a:solidFill>
                <a:extLst>
                  <a:ext uri="http://customooxmlschemas.google.com/">
                    <go:slidesCustomData xmlns:go="http://customooxmlschemas.google.com/" textRoundtripDataId="22"/>
                  </a:ext>
                </a:extLst>
              </a:rPr>
              <a:t>t </a:t>
            </a:r>
            <a:r>
              <a:rPr b="0" i="0" lang="en-US" sz="1800" u="none">
                <a:solidFill>
                  <a:srgbClr val="5C6670"/>
                </a:solidFill>
              </a:rPr>
              <a:t>doesn’t make the programmer identify the root cause of the problem that occurred.</a:t>
            </a:r>
            <a:endParaRPr b="0" sz="1800"/>
          </a:p>
        </p:txBody>
      </p:sp>
      <p:sp>
        <p:nvSpPr>
          <p:cNvPr id="134" name="Google Shape;134;p10"/>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Exception Clause with No Excepptions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idx="1" type="body"/>
          </p:nvPr>
        </p:nvSpPr>
        <p:spPr>
          <a:xfrm>
            <a:off x="190500" y="1308100"/>
            <a:ext cx="8456612" cy="3465512"/>
          </a:xfrm>
          <a:prstGeom prst="rect">
            <a:avLst/>
          </a:prstGeom>
          <a:noFill/>
          <a:ln>
            <a:noFill/>
          </a:ln>
        </p:spPr>
        <p:txBody>
          <a:bodyPr anchorCtr="0" anchor="t" bIns="45700" lIns="91425" spcFirstLastPara="1" rIns="91425" wrap="square" tIns="45700">
            <a:noAutofit/>
          </a:bodyPr>
          <a:lstStyle/>
          <a:p>
            <a:pPr indent="-167640" lvl="0" marL="169862" rtl="0" algn="l">
              <a:lnSpc>
                <a:spcPct val="80000"/>
              </a:lnSpc>
              <a:spcBef>
                <a:spcPts val="0"/>
              </a:spcBef>
              <a:spcAft>
                <a:spcPts val="0"/>
              </a:spcAft>
              <a:buClr>
                <a:srgbClr val="00A2E0"/>
              </a:buClr>
              <a:buSzPts val="2640"/>
              <a:buFont typeface="Arial"/>
              <a:buChar char="|"/>
            </a:pPr>
            <a:r>
              <a:rPr b="1" i="0" lang="en-US" sz="2200" u="none">
                <a:solidFill>
                  <a:srgbClr val="5C6670"/>
                </a:solidFill>
                <a:latin typeface="Arial"/>
                <a:ea typeface="Arial"/>
                <a:cs typeface="Arial"/>
                <a:sym typeface="Arial"/>
              </a:rPr>
              <a:t>IOError</a:t>
            </a:r>
            <a:endParaRPr/>
          </a:p>
          <a:p>
            <a:pPr indent="-169862" lvl="1" marL="546100" rtl="0" algn="l">
              <a:lnSpc>
                <a:spcPct val="80000"/>
              </a:lnSpc>
              <a:spcBef>
                <a:spcPts val="900"/>
              </a:spcBef>
              <a:spcAft>
                <a:spcPts val="0"/>
              </a:spcAft>
              <a:buClr>
                <a:srgbClr val="5C6670"/>
              </a:buClr>
              <a:buSzPts val="1600"/>
              <a:buFont typeface="Courier New"/>
              <a:buChar char="-"/>
            </a:pPr>
            <a:r>
              <a:rPr lang="en-US" sz="1600"/>
              <a:t>Raised when the f</a:t>
            </a:r>
            <a:r>
              <a:rPr b="0" i="0" lang="en-US" sz="1600" u="none">
                <a:solidFill>
                  <a:srgbClr val="262626"/>
                </a:solidFill>
                <a:latin typeface="Arial"/>
                <a:ea typeface="Arial"/>
                <a:cs typeface="Arial"/>
                <a:sym typeface="Arial"/>
              </a:rPr>
              <a:t>ile cannot be opened.</a:t>
            </a:r>
            <a:endParaRPr/>
          </a:p>
          <a:p>
            <a:pPr indent="-175260" lvl="0" marL="169862" rtl="0" algn="l">
              <a:lnSpc>
                <a:spcPct val="80000"/>
              </a:lnSpc>
              <a:spcBef>
                <a:spcPts val="2200"/>
              </a:spcBef>
              <a:spcAft>
                <a:spcPts val="0"/>
              </a:spcAft>
              <a:buClr>
                <a:srgbClr val="00A2E0"/>
              </a:buClr>
              <a:buSzPts val="2760"/>
              <a:buFont typeface="Arial"/>
              <a:buChar char="|"/>
            </a:pPr>
            <a:r>
              <a:rPr b="1" i="0" lang="en-US" sz="2300" u="none">
                <a:solidFill>
                  <a:srgbClr val="5C6670"/>
                </a:solidFill>
                <a:latin typeface="Arial"/>
                <a:ea typeface="Arial"/>
                <a:cs typeface="Arial"/>
                <a:sym typeface="Arial"/>
              </a:rPr>
              <a:t>ImportError</a:t>
            </a:r>
            <a:endParaRPr b="1" i="0" sz="2300" u="none">
              <a:solidFill>
                <a:srgbClr val="5C6670"/>
              </a:solidFill>
              <a:latin typeface="Arial"/>
              <a:ea typeface="Arial"/>
              <a:cs typeface="Arial"/>
              <a:sym typeface="Arial"/>
            </a:endParaRPr>
          </a:p>
          <a:p>
            <a:pPr indent="-169862" lvl="1" marL="546100" rtl="0" algn="l">
              <a:lnSpc>
                <a:spcPct val="80000"/>
              </a:lnSpc>
              <a:spcBef>
                <a:spcPts val="900"/>
              </a:spcBef>
              <a:spcAft>
                <a:spcPts val="0"/>
              </a:spcAft>
              <a:buClr>
                <a:srgbClr val="5C6670"/>
              </a:buClr>
              <a:buSzPts val="1600"/>
              <a:buFont typeface="Courier New"/>
              <a:buChar char="-"/>
            </a:pPr>
            <a:r>
              <a:rPr lang="en-US" sz="1600"/>
              <a:t>Raised when P</a:t>
            </a:r>
            <a:r>
              <a:rPr b="0" i="0" lang="en-US" sz="1600" u="none">
                <a:solidFill>
                  <a:srgbClr val="262626"/>
                </a:solidFill>
                <a:latin typeface="Arial"/>
                <a:ea typeface="Arial"/>
                <a:cs typeface="Arial"/>
                <a:sym typeface="Arial"/>
              </a:rPr>
              <a:t>ython cannot find the module.</a:t>
            </a:r>
            <a:endParaRPr/>
          </a:p>
          <a:p>
            <a:pPr indent="-175260" lvl="0" marL="169862" rtl="0" algn="l">
              <a:lnSpc>
                <a:spcPct val="80000"/>
              </a:lnSpc>
              <a:spcBef>
                <a:spcPts val="2200"/>
              </a:spcBef>
              <a:spcAft>
                <a:spcPts val="0"/>
              </a:spcAft>
              <a:buClr>
                <a:srgbClr val="00A2E0"/>
              </a:buClr>
              <a:buSzPts val="2760"/>
              <a:buFont typeface="Arial"/>
              <a:buChar char="|"/>
            </a:pPr>
            <a:r>
              <a:rPr b="1" i="0" lang="en-US" sz="2300" u="none">
                <a:solidFill>
                  <a:srgbClr val="5C6670"/>
                </a:solidFill>
                <a:latin typeface="Arial"/>
                <a:ea typeface="Arial"/>
                <a:cs typeface="Arial"/>
                <a:sym typeface="Arial"/>
              </a:rPr>
              <a:t>ValueError</a:t>
            </a:r>
            <a:endParaRPr b="1" i="0" sz="2300" u="none">
              <a:solidFill>
                <a:srgbClr val="5C6670"/>
              </a:solidFill>
              <a:latin typeface="Arial"/>
              <a:ea typeface="Arial"/>
              <a:cs typeface="Arial"/>
              <a:sym typeface="Arial"/>
            </a:endParaRPr>
          </a:p>
          <a:p>
            <a:pPr indent="-169862" lvl="1" marL="546100" rtl="0" algn="l">
              <a:lnSpc>
                <a:spcPct val="80000"/>
              </a:lnSpc>
              <a:spcBef>
                <a:spcPts val="900"/>
              </a:spcBef>
              <a:spcAft>
                <a:spcPts val="0"/>
              </a:spcAft>
              <a:buClr>
                <a:srgbClr val="5C6670"/>
              </a:buClr>
              <a:buSzPts val="1600"/>
              <a:buFont typeface="Courier New"/>
              <a:buChar char="-"/>
            </a:pPr>
            <a:r>
              <a:rPr lang="en-US" sz="1600"/>
              <a:t>Raised when a b</a:t>
            </a:r>
            <a:r>
              <a:rPr b="0" i="0" lang="en-US" sz="1600" u="none">
                <a:solidFill>
                  <a:srgbClr val="262626"/>
                </a:solidFill>
                <a:latin typeface="Arial"/>
                <a:ea typeface="Arial"/>
                <a:cs typeface="Arial"/>
                <a:sym typeface="Arial"/>
              </a:rPr>
              <a:t>uilt-in operation or function received an argument that has the right type but an inappropriate value.</a:t>
            </a:r>
            <a:endParaRPr/>
          </a:p>
          <a:p>
            <a:pPr indent="-175260" lvl="0" marL="169862" rtl="0" algn="l">
              <a:lnSpc>
                <a:spcPct val="80000"/>
              </a:lnSpc>
              <a:spcBef>
                <a:spcPts val="2200"/>
              </a:spcBef>
              <a:spcAft>
                <a:spcPts val="0"/>
              </a:spcAft>
              <a:buClr>
                <a:srgbClr val="00A2E0"/>
              </a:buClr>
              <a:buSzPts val="2760"/>
              <a:buFont typeface="Arial"/>
              <a:buChar char="|"/>
            </a:pPr>
            <a:r>
              <a:rPr b="1" i="0" lang="en-US" sz="2300" u="none">
                <a:solidFill>
                  <a:srgbClr val="5C6670"/>
                </a:solidFill>
                <a:latin typeface="Arial"/>
                <a:ea typeface="Arial"/>
                <a:cs typeface="Arial"/>
                <a:sym typeface="Arial"/>
              </a:rPr>
              <a:t>KeyboardInterrupt</a:t>
            </a:r>
            <a:endParaRPr b="1" i="0" sz="2300" u="none">
              <a:solidFill>
                <a:srgbClr val="5C6670"/>
              </a:solidFill>
              <a:latin typeface="Arial"/>
              <a:ea typeface="Arial"/>
              <a:cs typeface="Arial"/>
              <a:sym typeface="Arial"/>
            </a:endParaRPr>
          </a:p>
          <a:p>
            <a:pPr indent="-169862" lvl="1" marL="546100" rtl="0" algn="l">
              <a:lnSpc>
                <a:spcPct val="80000"/>
              </a:lnSpc>
              <a:spcBef>
                <a:spcPts val="900"/>
              </a:spcBef>
              <a:spcAft>
                <a:spcPts val="0"/>
              </a:spcAft>
              <a:buClr>
                <a:srgbClr val="5C6670"/>
              </a:buClr>
              <a:buSzPts val="1600"/>
              <a:buFont typeface="Courier New"/>
              <a:buChar char="-"/>
            </a:pPr>
            <a:r>
              <a:rPr b="0" i="0" lang="en-US" sz="1600" u="none">
                <a:solidFill>
                  <a:srgbClr val="262626"/>
                </a:solidFill>
                <a:latin typeface="Arial"/>
                <a:ea typeface="Arial"/>
                <a:cs typeface="Arial"/>
                <a:sym typeface="Arial"/>
              </a:rPr>
              <a:t>Raised when the u</a:t>
            </a:r>
            <a:r>
              <a:rPr b="0" i="0" lang="en-US" sz="1600" u="none">
                <a:solidFill>
                  <a:srgbClr val="262626"/>
                </a:solidFill>
                <a:latin typeface="Arial"/>
                <a:ea typeface="Arial"/>
                <a:cs typeface="Arial"/>
                <a:sym typeface="Arial"/>
              </a:rPr>
              <a:t>ser hits the interrupt key.</a:t>
            </a:r>
            <a:endParaRPr/>
          </a:p>
          <a:p>
            <a:pPr indent="-175260" lvl="0" marL="169862" rtl="0" algn="l">
              <a:lnSpc>
                <a:spcPct val="80000"/>
              </a:lnSpc>
              <a:spcBef>
                <a:spcPts val="2200"/>
              </a:spcBef>
              <a:spcAft>
                <a:spcPts val="0"/>
              </a:spcAft>
              <a:buClr>
                <a:srgbClr val="00A2E0"/>
              </a:buClr>
              <a:buSzPts val="2760"/>
              <a:buFont typeface="Arial"/>
              <a:buChar char="|"/>
            </a:pPr>
            <a:r>
              <a:rPr b="1" i="0" lang="en-US" sz="2300" u="none">
                <a:solidFill>
                  <a:srgbClr val="5C6670"/>
                </a:solidFill>
                <a:latin typeface="Arial"/>
                <a:ea typeface="Arial"/>
                <a:cs typeface="Arial"/>
                <a:sym typeface="Arial"/>
              </a:rPr>
              <a:t>EOFError</a:t>
            </a:r>
            <a:endParaRPr/>
          </a:p>
          <a:p>
            <a:pPr indent="-169862" lvl="1" marL="546100" rtl="0" algn="l">
              <a:lnSpc>
                <a:spcPct val="80000"/>
              </a:lnSpc>
              <a:spcBef>
                <a:spcPts val="900"/>
              </a:spcBef>
              <a:spcAft>
                <a:spcPts val="0"/>
              </a:spcAft>
              <a:buClr>
                <a:srgbClr val="5C6670"/>
              </a:buClr>
              <a:buSzPts val="1600"/>
              <a:buFont typeface="Courier New"/>
              <a:buChar char="-"/>
            </a:pPr>
            <a:r>
              <a:rPr b="0" i="0" lang="en-US" sz="1600" u="none">
                <a:solidFill>
                  <a:srgbClr val="262626"/>
                </a:solidFill>
                <a:latin typeface="Arial"/>
                <a:ea typeface="Arial"/>
                <a:cs typeface="Arial"/>
                <a:sym typeface="Arial"/>
              </a:rPr>
              <a:t>Raised when one of the built-in functions(input() or raw_input()) hits an end-of-file without reading data.</a:t>
            </a:r>
            <a:endParaRPr b="0" i="0" sz="1600" u="none">
              <a:solidFill>
                <a:srgbClr val="262626"/>
              </a:solidFill>
              <a:latin typeface="Arial"/>
              <a:ea typeface="Arial"/>
              <a:cs typeface="Arial"/>
              <a:sym typeface="Arial"/>
            </a:endParaRPr>
          </a:p>
          <a:p>
            <a:pPr indent="0" lvl="0" marL="169862" rtl="0" algn="l">
              <a:lnSpc>
                <a:spcPct val="80000"/>
              </a:lnSpc>
              <a:spcBef>
                <a:spcPts val="2200"/>
              </a:spcBef>
              <a:spcAft>
                <a:spcPts val="0"/>
              </a:spcAft>
              <a:buClr>
                <a:srgbClr val="00A2E0"/>
              </a:buClr>
              <a:buSzPts val="2760"/>
              <a:buFont typeface="Arial"/>
              <a:buNone/>
            </a:pPr>
            <a:r>
              <a:t/>
            </a:r>
            <a:endParaRPr b="1" i="0" sz="2300" u="none">
              <a:solidFill>
                <a:srgbClr val="5C6670"/>
              </a:solidFill>
              <a:latin typeface="Arial"/>
              <a:ea typeface="Arial"/>
              <a:cs typeface="Arial"/>
              <a:sym typeface="Arial"/>
            </a:endParaRPr>
          </a:p>
          <a:p>
            <a:pPr indent="0" lvl="0" marL="171442" rtl="0" algn="l">
              <a:lnSpc>
                <a:spcPct val="100000"/>
              </a:lnSpc>
              <a:spcBef>
                <a:spcPts val="2200"/>
              </a:spcBef>
              <a:spcAft>
                <a:spcPts val="0"/>
              </a:spcAft>
              <a:buClr>
                <a:srgbClr val="00A2E0"/>
              </a:buClr>
              <a:buSzPts val="2760"/>
              <a:buFont typeface="Arial"/>
              <a:buNone/>
            </a:pPr>
            <a:r>
              <a:t/>
            </a:r>
            <a:endParaRPr b="1" i="0" sz="2300" u="none">
              <a:solidFill>
                <a:srgbClr val="5C6670"/>
              </a:solidFill>
              <a:latin typeface="Arial"/>
              <a:ea typeface="Arial"/>
              <a:cs typeface="Arial"/>
              <a:sym typeface="Arial"/>
            </a:endParaRPr>
          </a:p>
        </p:txBody>
      </p:sp>
      <p:sp>
        <p:nvSpPr>
          <p:cNvPr id="140" name="Google Shape;140;p11"/>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Common Exceptions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while True:&#10;  try:&#10;    name = int(input(&quot;Please enter file name: &quot;))&#10;    f = open(&quot;/content/sample_data/&quot;+name, &quot;r&quot;)&#10;    text = f.read() #Reads in entire file as a String&#10;    print(text)&#10;    break&#10;  except IOError:&#10;    print(&quot;Please re-enter the file name.&quot;)" id="146" name="Google Shape;146;p12"/>
          <p:cNvPicPr preferRelativeResize="0"/>
          <p:nvPr>
            <p:ph idx="2" type="pic"/>
          </p:nvPr>
        </p:nvPicPr>
        <p:blipFill rotWithShape="1">
          <a:blip r:embed="rId3">
            <a:alphaModFix/>
          </a:blip>
          <a:srcRect b="0" l="4211" r="4211" t="0"/>
          <a:stretch/>
        </p:blipFill>
        <p:spPr>
          <a:xfrm>
            <a:off x="2221026" y="1219200"/>
            <a:ext cx="6092602" cy="5322307"/>
          </a:xfrm>
          <a:prstGeom prst="rect">
            <a:avLst/>
          </a:prstGeom>
          <a:solidFill>
            <a:srgbClr val="F2F2F2"/>
          </a:solidFill>
          <a:ln>
            <a:noFill/>
          </a:ln>
        </p:spPr>
      </p:pic>
      <p:sp>
        <p:nvSpPr>
          <p:cNvPr id="147" name="Google Shape;147;p12"/>
          <p:cNvSpPr txBox="1"/>
          <p:nvPr>
            <p:ph idx="1" type="body"/>
          </p:nvPr>
        </p:nvSpPr>
        <p:spPr>
          <a:xfrm>
            <a:off x="179387" y="1935162"/>
            <a:ext cx="3697287" cy="3465512"/>
          </a:xfrm>
          <a:prstGeom prst="rect">
            <a:avLst/>
          </a:prstGeom>
          <a:noFill/>
          <a:ln>
            <a:noFill/>
          </a:ln>
        </p:spPr>
        <p:txBody>
          <a:bodyPr anchorCtr="0" anchor="t" bIns="45700" lIns="91425" spcFirstLastPara="1" rIns="91425" wrap="square" tIns="45700">
            <a:noAutofit/>
          </a:bodyPr>
          <a:lstStyle/>
          <a:p>
            <a:pPr indent="-167640" lvl="0" marL="169862" rtl="0" algn="l">
              <a:lnSpc>
                <a:spcPct val="80000"/>
              </a:lnSpc>
              <a:spcBef>
                <a:spcPts val="0"/>
              </a:spcBef>
              <a:spcAft>
                <a:spcPts val="0"/>
              </a:spcAft>
              <a:buClr>
                <a:srgbClr val="00A2E0"/>
              </a:buClr>
              <a:buSzPts val="2640"/>
              <a:buFont typeface="Arial"/>
              <a:buChar char="|"/>
            </a:pPr>
            <a:r>
              <a:rPr b="1" i="0" lang="en-US" sz="2200" u="none">
                <a:solidFill>
                  <a:srgbClr val="5C6670"/>
                </a:solidFill>
                <a:latin typeface="Arial"/>
                <a:ea typeface="Arial"/>
                <a:cs typeface="Arial"/>
                <a:sym typeface="Arial"/>
              </a:rPr>
              <a:t>Errors</a:t>
            </a:r>
            <a:endParaRPr/>
          </a:p>
        </p:txBody>
      </p:sp>
      <p:sp>
        <p:nvSpPr>
          <p:cNvPr id="148" name="Google Shape;148;p12"/>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Reading File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idx="1" type="body"/>
          </p:nvPr>
        </p:nvSpPr>
        <p:spPr>
          <a:xfrm>
            <a:off x="179387" y="1935162"/>
            <a:ext cx="3697287" cy="3465512"/>
          </a:xfrm>
          <a:prstGeom prst="rect">
            <a:avLst/>
          </a:prstGeom>
          <a:noFill/>
          <a:ln>
            <a:noFill/>
          </a:ln>
        </p:spPr>
        <p:txBody>
          <a:bodyPr anchorCtr="0" anchor="t" bIns="45700" lIns="91425" spcFirstLastPara="1" rIns="91425" wrap="square" tIns="45700">
            <a:noAutofit/>
          </a:bodyPr>
          <a:lstStyle/>
          <a:p>
            <a:pPr indent="-167640" lvl="0" marL="169862" rtl="0" algn="l">
              <a:lnSpc>
                <a:spcPct val="80000"/>
              </a:lnSpc>
              <a:spcBef>
                <a:spcPts val="0"/>
              </a:spcBef>
              <a:spcAft>
                <a:spcPts val="0"/>
              </a:spcAft>
              <a:buClr>
                <a:srgbClr val="00A2E0"/>
              </a:buClr>
              <a:buSzPts val="2640"/>
              <a:buFont typeface="Arial"/>
              <a:buChar char="|"/>
            </a:pPr>
            <a:r>
              <a:rPr b="1" i="0" lang="en-US" sz="2200" u="none">
                <a:solidFill>
                  <a:srgbClr val="5C6670"/>
                </a:solidFill>
                <a:latin typeface="Arial"/>
                <a:ea typeface="Arial"/>
                <a:cs typeface="Arial"/>
                <a:sym typeface="Arial"/>
              </a:rPr>
              <a:t>Errors</a:t>
            </a:r>
            <a:endParaRPr/>
          </a:p>
        </p:txBody>
      </p:sp>
      <p:sp>
        <p:nvSpPr>
          <p:cNvPr id="155" name="Google Shape;155;p13"/>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Write File</a:t>
            </a:r>
            <a:endParaRPr/>
          </a:p>
        </p:txBody>
      </p:sp>
      <p:pic>
        <p:nvPicPr>
          <p:cNvPr descr="while True:&#10;  try:&#10;    fileOpen1 = open(&quot;Names.txt&quot;, &quot;w&quot;) #Writes over the existing data&#10;    fileOpen2 = open(&quot;Degrees.txt&quot;, &quot;a&quot;) #Appends to the file&#10;&#10;    fileOpen1.write(&quot;Bob, Tim, Sam, Tina&quot;)&#10;    fileOpen2.write(&quot;CSE, CS, MAT, ENG&quot;)&#10;&#10;    fileOpen1.close()&#10;    fileOpen2.close()&#10;    break&#10;  except IOError:&#10;    print(&quot;Please re-enter the file name.&quot;)" id="156" name="Google Shape;156;p13"/>
          <p:cNvPicPr preferRelativeResize="0"/>
          <p:nvPr>
            <p:ph idx="2" type="pic"/>
          </p:nvPr>
        </p:nvPicPr>
        <p:blipFill rotWithShape="1">
          <a:blip r:embed="rId3">
            <a:alphaModFix/>
          </a:blip>
          <a:srcRect b="0" l="5421" r="5420" t="0"/>
          <a:stretch/>
        </p:blipFill>
        <p:spPr>
          <a:xfrm>
            <a:off x="1716834" y="1557689"/>
            <a:ext cx="7352522" cy="4675680"/>
          </a:xfrm>
          <a:prstGeom prst="rect">
            <a:avLst/>
          </a:prstGeom>
          <a:solidFill>
            <a:srgbClr val="F2F2F2"/>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Objectives</a:t>
            </a:r>
            <a:endParaRPr/>
          </a:p>
        </p:txBody>
      </p:sp>
      <p:sp>
        <p:nvSpPr>
          <p:cNvPr id="74" name="Google Shape;74;p2"/>
          <p:cNvSpPr txBox="1"/>
          <p:nvPr/>
        </p:nvSpPr>
        <p:spPr>
          <a:xfrm>
            <a:off x="638175" y="2389187"/>
            <a:ext cx="3168600" cy="831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7F7F7F"/>
              </a:buClr>
              <a:buSzPts val="1600"/>
              <a:buFont typeface="Arial"/>
              <a:buChar char="•"/>
            </a:pPr>
            <a:r>
              <a:rPr lang="en-US" sz="1600">
                <a:solidFill>
                  <a:srgbClr val="7F7F7F"/>
                </a:solidFill>
              </a:rPr>
              <a:t>Discover the t</a:t>
            </a:r>
            <a:r>
              <a:rPr b="0" i="0" lang="en-US" sz="1600" u="none">
                <a:solidFill>
                  <a:srgbClr val="7F7F7F"/>
                </a:solidFill>
                <a:latin typeface="Arial"/>
                <a:ea typeface="Arial"/>
                <a:cs typeface="Arial"/>
                <a:sym typeface="Arial"/>
              </a:rPr>
              <a:t>ypes of </a:t>
            </a:r>
            <a:r>
              <a:rPr lang="en-US" sz="1600">
                <a:solidFill>
                  <a:srgbClr val="7F7F7F"/>
                </a:solidFill>
              </a:rPr>
              <a:t>e</a:t>
            </a:r>
            <a:r>
              <a:rPr b="0" i="0" lang="en-US" sz="1600" u="none">
                <a:solidFill>
                  <a:srgbClr val="7F7F7F"/>
                </a:solidFill>
                <a:latin typeface="Arial"/>
                <a:ea typeface="Arial"/>
                <a:cs typeface="Arial"/>
                <a:sym typeface="Arial"/>
              </a:rPr>
              <a:t>rrors.</a:t>
            </a:r>
            <a:endParaRPr/>
          </a:p>
          <a:p>
            <a:pPr indent="-285750" lvl="0" marL="285750" marR="0" rtl="0" algn="l">
              <a:lnSpc>
                <a:spcPct val="100000"/>
              </a:lnSpc>
              <a:spcBef>
                <a:spcPts val="0"/>
              </a:spcBef>
              <a:spcAft>
                <a:spcPts val="0"/>
              </a:spcAft>
              <a:buClr>
                <a:srgbClr val="7F7F7F"/>
              </a:buClr>
              <a:buSzPts val="1600"/>
              <a:buFont typeface="Arial"/>
              <a:buChar char="•"/>
            </a:pPr>
            <a:r>
              <a:rPr lang="en-US" sz="1600">
                <a:solidFill>
                  <a:srgbClr val="7F7F7F"/>
                </a:solidFill>
              </a:rPr>
              <a:t>Use e</a:t>
            </a:r>
            <a:r>
              <a:rPr b="0" i="0" lang="en-US" sz="1600" u="none">
                <a:solidFill>
                  <a:srgbClr val="7F7F7F"/>
                </a:solidFill>
                <a:latin typeface="Arial"/>
                <a:ea typeface="Arial"/>
                <a:cs typeface="Arial"/>
                <a:sym typeface="Arial"/>
              </a:rPr>
              <a:t>xceptions.</a:t>
            </a:r>
            <a:endParaRPr b="0" i="0" sz="1600" u="none">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a:solidFill>
                <a:srgbClr val="7F7F7F"/>
              </a:solidFill>
              <a:latin typeface="Arial"/>
              <a:ea typeface="Arial"/>
              <a:cs typeface="Arial"/>
              <a:sym typeface="Arial"/>
            </a:endParaRPr>
          </a:p>
        </p:txBody>
      </p:sp>
      <p:sp>
        <p:nvSpPr>
          <p:cNvPr id="75" name="Google Shape;75;p2"/>
          <p:cNvSpPr txBox="1"/>
          <p:nvPr/>
        </p:nvSpPr>
        <p:spPr>
          <a:xfrm>
            <a:off x="720725" y="2041525"/>
            <a:ext cx="16668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C6670"/>
              </a:buClr>
              <a:buSzPts val="1600"/>
              <a:buFont typeface="Arial"/>
              <a:buNone/>
            </a:pPr>
            <a:r>
              <a:rPr b="1" lang="en-US" sz="1600">
                <a:solidFill>
                  <a:srgbClr val="5C6670"/>
                </a:solidFill>
              </a:rPr>
              <a:t>Objectives:</a:t>
            </a:r>
            <a:endParaRPr/>
          </a:p>
        </p:txBody>
      </p:sp>
      <p:sp>
        <p:nvSpPr>
          <p:cNvPr id="76" name="Google Shape;76;p2"/>
          <p:cNvSpPr/>
          <p:nvPr/>
        </p:nvSpPr>
        <p:spPr>
          <a:xfrm>
            <a:off x="4572000" y="2041525"/>
            <a:ext cx="1533525" cy="1533525"/>
          </a:xfrm>
          <a:prstGeom prst="ellipse">
            <a:avLst/>
          </a:prstGeom>
          <a:solidFill>
            <a:srgbClr val="78BE2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descr="Green circle with magnifying glass in the center." id="77" name="Google Shape;77;p2"/>
          <p:cNvPicPr preferRelativeResize="0"/>
          <p:nvPr/>
        </p:nvPicPr>
        <p:blipFill rotWithShape="1">
          <a:blip r:embed="rId3">
            <a:alphaModFix/>
          </a:blip>
          <a:srcRect b="0" l="0" r="0" t="0"/>
          <a:stretch/>
        </p:blipFill>
        <p:spPr>
          <a:xfrm>
            <a:off x="4867275" y="2346325"/>
            <a:ext cx="900112" cy="9001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idx="1" type="body"/>
          </p:nvPr>
        </p:nvSpPr>
        <p:spPr>
          <a:xfrm>
            <a:off x="561975" y="1670050"/>
            <a:ext cx="3697287" cy="3465512"/>
          </a:xfrm>
          <a:prstGeom prst="rect">
            <a:avLst/>
          </a:prstGeom>
          <a:noFill/>
          <a:ln>
            <a:noFill/>
          </a:ln>
        </p:spPr>
        <p:txBody>
          <a:bodyPr anchorCtr="0" anchor="t" bIns="45700" lIns="91425" spcFirstLastPara="1" rIns="91425" wrap="square" tIns="45700">
            <a:noAutofit/>
          </a:bodyPr>
          <a:lstStyle/>
          <a:p>
            <a:pPr indent="-167640" lvl="0" marL="169862" rtl="0" algn="l">
              <a:lnSpc>
                <a:spcPct val="80000"/>
              </a:lnSpc>
              <a:spcBef>
                <a:spcPts val="0"/>
              </a:spcBef>
              <a:spcAft>
                <a:spcPts val="0"/>
              </a:spcAft>
              <a:buClr>
                <a:srgbClr val="00A2E0"/>
              </a:buClr>
              <a:buSzPts val="2640"/>
              <a:buFont typeface="Arial"/>
              <a:buChar char="|"/>
            </a:pPr>
            <a:r>
              <a:rPr b="1" i="0" lang="en-US" sz="2200" u="none">
                <a:solidFill>
                  <a:srgbClr val="5C6670"/>
                </a:solidFill>
                <a:latin typeface="Arial"/>
                <a:ea typeface="Arial"/>
                <a:cs typeface="Arial"/>
                <a:sym typeface="Arial"/>
              </a:rPr>
              <a:t>Errors</a:t>
            </a:r>
            <a:endParaRPr/>
          </a:p>
          <a:p>
            <a:pPr indent="-169862" lvl="1" marL="546100" rtl="0" algn="l">
              <a:lnSpc>
                <a:spcPct val="80000"/>
              </a:lnSpc>
              <a:spcBef>
                <a:spcPts val="900"/>
              </a:spcBef>
              <a:spcAft>
                <a:spcPts val="0"/>
              </a:spcAft>
              <a:buClr>
                <a:srgbClr val="5C6670"/>
              </a:buClr>
              <a:buSzPts val="1600"/>
              <a:buFont typeface="Courier New"/>
              <a:buChar char="-"/>
            </a:pPr>
            <a:r>
              <a:rPr b="0" i="0" lang="en-US" sz="1600" u="none">
                <a:solidFill>
                  <a:srgbClr val="262626"/>
                </a:solidFill>
                <a:latin typeface="Arial"/>
                <a:ea typeface="Arial"/>
                <a:cs typeface="Arial"/>
                <a:sym typeface="Arial"/>
              </a:rPr>
              <a:t>Syntax </a:t>
            </a:r>
            <a:r>
              <a:rPr lang="en-US" sz="1600"/>
              <a:t>e</a:t>
            </a:r>
            <a:r>
              <a:rPr b="0" i="0" lang="en-US" sz="1600" u="none">
                <a:solidFill>
                  <a:srgbClr val="262626"/>
                </a:solidFill>
                <a:latin typeface="Arial"/>
                <a:ea typeface="Arial"/>
                <a:cs typeface="Arial"/>
                <a:sym typeface="Arial"/>
              </a:rPr>
              <a:t>rror.</a:t>
            </a:r>
            <a:endParaRPr/>
          </a:p>
          <a:p>
            <a:pPr indent="-169862" lvl="1" marL="546100" rtl="0" algn="l">
              <a:lnSpc>
                <a:spcPct val="70000"/>
              </a:lnSpc>
              <a:spcBef>
                <a:spcPts val="900"/>
              </a:spcBef>
              <a:spcAft>
                <a:spcPts val="0"/>
              </a:spcAft>
              <a:buClr>
                <a:srgbClr val="5C6670"/>
              </a:buClr>
              <a:buSzPts val="1700"/>
              <a:buFont typeface="Courier New"/>
              <a:buChar char="-"/>
            </a:pPr>
            <a:r>
              <a:rPr b="0" i="0" lang="en-US" sz="1700" u="none">
                <a:solidFill>
                  <a:srgbClr val="262626"/>
                </a:solidFill>
                <a:latin typeface="Arial"/>
                <a:ea typeface="Arial"/>
                <a:cs typeface="Arial"/>
                <a:sym typeface="Arial"/>
              </a:rPr>
              <a:t>Semantics</a:t>
            </a:r>
            <a:r>
              <a:rPr b="0" i="0" lang="en-US" sz="1800" u="none">
                <a:solidFill>
                  <a:srgbClr val="262626"/>
                </a:solidFill>
                <a:latin typeface="Arial"/>
                <a:ea typeface="Arial"/>
                <a:cs typeface="Arial"/>
                <a:sym typeface="Arial"/>
              </a:rPr>
              <a:t> </a:t>
            </a:r>
            <a:r>
              <a:rPr lang="en-US" sz="1800"/>
              <a:t>e</a:t>
            </a:r>
            <a:r>
              <a:rPr b="0" i="0" lang="en-US" sz="1800" u="none">
                <a:solidFill>
                  <a:srgbClr val="262626"/>
                </a:solidFill>
                <a:latin typeface="Arial"/>
                <a:ea typeface="Arial"/>
                <a:cs typeface="Arial"/>
                <a:sym typeface="Arial"/>
              </a:rPr>
              <a:t>rror.</a:t>
            </a:r>
            <a:endParaRPr/>
          </a:p>
          <a:p>
            <a:pPr indent="-169862" lvl="1" marL="546100" rtl="0" algn="l">
              <a:lnSpc>
                <a:spcPct val="70000"/>
              </a:lnSpc>
              <a:spcBef>
                <a:spcPts val="900"/>
              </a:spcBef>
              <a:spcAft>
                <a:spcPts val="0"/>
              </a:spcAft>
              <a:buClr>
                <a:srgbClr val="5C6670"/>
              </a:buClr>
              <a:buSzPts val="1700"/>
              <a:buFont typeface="Courier New"/>
              <a:buChar char="-"/>
            </a:pPr>
            <a:r>
              <a:rPr b="0" i="0" lang="en-US" sz="1700" u="none">
                <a:solidFill>
                  <a:srgbClr val="262626"/>
                </a:solidFill>
                <a:latin typeface="Arial"/>
                <a:ea typeface="Arial"/>
                <a:cs typeface="Arial"/>
                <a:sym typeface="Arial"/>
              </a:rPr>
              <a:t>Run </a:t>
            </a:r>
            <a:r>
              <a:rPr lang="en-US" sz="1700"/>
              <a:t>t</a:t>
            </a:r>
            <a:r>
              <a:rPr b="0" i="0" lang="en-US" sz="1700" u="none">
                <a:solidFill>
                  <a:srgbClr val="262626"/>
                </a:solidFill>
                <a:latin typeface="Arial"/>
                <a:ea typeface="Arial"/>
                <a:cs typeface="Arial"/>
                <a:sym typeface="Arial"/>
              </a:rPr>
              <a:t>ime</a:t>
            </a:r>
            <a:r>
              <a:rPr b="0" i="0" lang="en-US" sz="1800" u="none">
                <a:solidFill>
                  <a:srgbClr val="262626"/>
                </a:solidFill>
                <a:latin typeface="Arial"/>
                <a:ea typeface="Arial"/>
                <a:cs typeface="Arial"/>
                <a:sym typeface="Arial"/>
              </a:rPr>
              <a:t> </a:t>
            </a:r>
            <a:r>
              <a:rPr lang="en-US" sz="1800"/>
              <a:t>e</a:t>
            </a:r>
            <a:r>
              <a:rPr b="0" i="0" lang="en-US" sz="1800" u="none">
                <a:solidFill>
                  <a:srgbClr val="262626"/>
                </a:solidFill>
                <a:latin typeface="Arial"/>
                <a:ea typeface="Arial"/>
                <a:cs typeface="Arial"/>
                <a:sym typeface="Arial"/>
              </a:rPr>
              <a:t>rror.</a:t>
            </a:r>
            <a:endParaRPr/>
          </a:p>
          <a:p>
            <a:pPr indent="-169862" lvl="1" marL="546100" rtl="0" algn="l">
              <a:lnSpc>
                <a:spcPct val="70000"/>
              </a:lnSpc>
              <a:spcBef>
                <a:spcPts val="900"/>
              </a:spcBef>
              <a:spcAft>
                <a:spcPts val="0"/>
              </a:spcAft>
              <a:buClr>
                <a:srgbClr val="5C6670"/>
              </a:buClr>
              <a:buSzPts val="1700"/>
              <a:buFont typeface="Courier New"/>
              <a:buChar char="-"/>
            </a:pPr>
            <a:r>
              <a:rPr b="0" i="0" lang="en-US" sz="1700" u="none">
                <a:solidFill>
                  <a:srgbClr val="262626"/>
                </a:solidFill>
                <a:latin typeface="Arial"/>
                <a:ea typeface="Arial"/>
                <a:cs typeface="Arial"/>
                <a:sym typeface="Arial"/>
              </a:rPr>
              <a:t>Logic</a:t>
            </a:r>
            <a:r>
              <a:rPr lang="en-US" sz="1700"/>
              <a:t>al </a:t>
            </a:r>
            <a:r>
              <a:rPr lang="en-US" sz="1800"/>
              <a:t>e</a:t>
            </a:r>
            <a:r>
              <a:rPr b="0" i="0" lang="en-US" sz="1800" u="none">
                <a:solidFill>
                  <a:srgbClr val="262626"/>
                </a:solidFill>
                <a:latin typeface="Arial"/>
                <a:ea typeface="Arial"/>
                <a:cs typeface="Arial"/>
                <a:sym typeface="Arial"/>
              </a:rPr>
              <a:t>rror.</a:t>
            </a:r>
            <a:endParaRPr/>
          </a:p>
        </p:txBody>
      </p:sp>
      <p:sp>
        <p:nvSpPr>
          <p:cNvPr id="83" name="Google Shape;83;p3"/>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Types of Error</a:t>
            </a:r>
            <a:endParaRPr/>
          </a:p>
        </p:txBody>
      </p:sp>
      <p:pic>
        <p:nvPicPr>
          <p:cNvPr descr="Stop sign inside yellow circle with two footprints and the words 'wait here' below it. " id="84" name="Google Shape;84;p3"/>
          <p:cNvPicPr preferRelativeResize="0"/>
          <p:nvPr/>
        </p:nvPicPr>
        <p:blipFill rotWithShape="1">
          <a:blip r:embed="rId3">
            <a:alphaModFix/>
          </a:blip>
          <a:srcRect b="0" l="0" r="0" t="0"/>
          <a:stretch/>
        </p:blipFill>
        <p:spPr>
          <a:xfrm>
            <a:off x="5040312" y="1670050"/>
            <a:ext cx="1998662" cy="1998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idx="1" type="body"/>
          </p:nvPr>
        </p:nvSpPr>
        <p:spPr>
          <a:xfrm>
            <a:off x="179387" y="1935162"/>
            <a:ext cx="5902325" cy="3465512"/>
          </a:xfrm>
          <a:prstGeom prst="rect">
            <a:avLst/>
          </a:prstGeom>
          <a:noFill/>
          <a:ln>
            <a:noFill/>
          </a:ln>
        </p:spPr>
        <p:txBody>
          <a:bodyPr anchorCtr="0" anchor="t" bIns="45700" lIns="91425" spcFirstLastPara="1" rIns="91425" wrap="square" tIns="45700">
            <a:noAutofit/>
          </a:bodyPr>
          <a:lstStyle/>
          <a:p>
            <a:pPr indent="-182880" lvl="0" marL="169862" rtl="0" algn="l">
              <a:lnSpc>
                <a:spcPct val="80000"/>
              </a:lnSpc>
              <a:spcBef>
                <a:spcPts val="0"/>
              </a:spcBef>
              <a:spcAft>
                <a:spcPts val="0"/>
              </a:spcAft>
              <a:buClr>
                <a:srgbClr val="00A2E0"/>
              </a:buClr>
              <a:buSzPts val="2880"/>
              <a:buFont typeface="Arial"/>
              <a:buChar char="|"/>
            </a:pPr>
            <a:r>
              <a:rPr b="1" i="0" lang="en-US" sz="2400" u="none">
                <a:solidFill>
                  <a:srgbClr val="5C6670"/>
                </a:solidFill>
                <a:latin typeface="Arial"/>
                <a:ea typeface="Arial"/>
                <a:cs typeface="Arial"/>
                <a:sym typeface="Arial"/>
              </a:rPr>
              <a:t>Syntax </a:t>
            </a:r>
            <a:r>
              <a:rPr lang="en-US" sz="2400"/>
              <a:t>e</a:t>
            </a:r>
            <a:r>
              <a:rPr b="1" i="0" lang="en-US" sz="2400" u="none">
                <a:solidFill>
                  <a:srgbClr val="5C6670"/>
                </a:solidFill>
                <a:latin typeface="Arial"/>
                <a:ea typeface="Arial"/>
                <a:cs typeface="Arial"/>
                <a:sym typeface="Arial"/>
              </a:rPr>
              <a:t>rror</a:t>
            </a:r>
            <a:endParaRPr/>
          </a:p>
          <a:p>
            <a:pPr indent="-169862" lvl="1" marL="546100" rtl="0" algn="l">
              <a:lnSpc>
                <a:spcPct val="80000"/>
              </a:lnSpc>
              <a:spcBef>
                <a:spcPts val="900"/>
              </a:spcBef>
              <a:spcAft>
                <a:spcPts val="0"/>
              </a:spcAft>
              <a:buClr>
                <a:srgbClr val="5C6670"/>
              </a:buClr>
              <a:buSzPts val="1600"/>
              <a:buFont typeface="Courier New"/>
              <a:buChar char="-"/>
            </a:pPr>
            <a:r>
              <a:rPr b="0" i="0" lang="en-US" sz="1600" u="none">
                <a:solidFill>
                  <a:srgbClr val="5B666F"/>
                </a:solidFill>
                <a:latin typeface="Arial"/>
                <a:ea typeface="Arial"/>
                <a:cs typeface="Arial"/>
                <a:sym typeface="Arial"/>
              </a:rPr>
              <a:t>Syntax </a:t>
            </a:r>
            <a:r>
              <a:rPr b="0" i="0" lang="en-US" sz="1600" u="none">
                <a:solidFill>
                  <a:srgbClr val="5B666F"/>
                </a:solidFill>
                <a:latin typeface="Arial"/>
                <a:ea typeface="Arial"/>
                <a:cs typeface="Arial"/>
                <a:sym typeface="Arial"/>
                <a:extLst>
                  <a:ext uri="http://customooxmlschemas.google.com/">
                    <go:slidesCustomData xmlns:go="http://customooxmlschemas.google.com/" textRoundtripDataId="0"/>
                  </a:ext>
                </a:extLst>
              </a:rPr>
              <a:t>errors</a:t>
            </a:r>
            <a:r>
              <a:rPr b="0" i="0" lang="en-US" sz="1600" u="none">
                <a:solidFill>
                  <a:srgbClr val="5B666F"/>
                </a:solidFill>
                <a:latin typeface="Arial"/>
                <a:ea typeface="Arial"/>
                <a:cs typeface="Arial"/>
                <a:sym typeface="Arial"/>
              </a:rPr>
              <a:t>:</a:t>
            </a:r>
            <a:r>
              <a:rPr b="0" i="0" lang="en-US" sz="1600" u="none">
                <a:solidFill>
                  <a:srgbClr val="5B666F"/>
                </a:solidFill>
                <a:latin typeface="Arial"/>
                <a:ea typeface="Arial"/>
                <a:cs typeface="Arial"/>
                <a:sym typeface="Arial"/>
              </a:rPr>
              <a:t> refers to formal rules governing the construction of valid statements in a language.</a:t>
            </a:r>
            <a:endParaRPr/>
          </a:p>
          <a:p>
            <a:pPr indent="-169862" lvl="1" marL="546100" rtl="0" algn="l">
              <a:lnSpc>
                <a:spcPct val="80000"/>
              </a:lnSpc>
              <a:spcBef>
                <a:spcPts val="900"/>
              </a:spcBef>
              <a:spcAft>
                <a:spcPts val="0"/>
              </a:spcAft>
              <a:buClr>
                <a:srgbClr val="5C6670"/>
              </a:buClr>
              <a:buSzPts val="1600"/>
              <a:buFont typeface="Courier New"/>
              <a:buChar char="-"/>
            </a:pPr>
            <a:r>
              <a:rPr b="0" i="0" lang="en-US" sz="1600" u="none">
                <a:solidFill>
                  <a:srgbClr val="5B666F"/>
                </a:solidFill>
                <a:latin typeface="Arial"/>
                <a:ea typeface="Arial"/>
                <a:cs typeface="Arial"/>
                <a:sym typeface="Arial"/>
              </a:rPr>
              <a:t>Syntax errors occur when rules of a programming language are misused, i.e., when a grammatical rule of the language is violated.</a:t>
            </a:r>
            <a:endParaRPr/>
          </a:p>
          <a:p>
            <a:pPr indent="-49521" lvl="0" marL="171442" rtl="0" algn="l">
              <a:lnSpc>
                <a:spcPct val="100000"/>
              </a:lnSpc>
              <a:spcBef>
                <a:spcPts val="2200"/>
              </a:spcBef>
              <a:spcAft>
                <a:spcPts val="0"/>
              </a:spcAft>
              <a:buClr>
                <a:srgbClr val="00A2E0"/>
              </a:buClr>
              <a:buSzPts val="1920"/>
              <a:buFont typeface="Arial"/>
              <a:buNone/>
            </a:pPr>
            <a:r>
              <a:t/>
            </a:r>
            <a:endParaRPr b="0" i="0" sz="1600" u="none">
              <a:solidFill>
                <a:srgbClr val="5B666F"/>
              </a:solidFill>
              <a:latin typeface="Arial"/>
              <a:ea typeface="Arial"/>
              <a:cs typeface="Arial"/>
              <a:sym typeface="Arial"/>
            </a:endParaRPr>
          </a:p>
        </p:txBody>
      </p:sp>
      <p:sp>
        <p:nvSpPr>
          <p:cNvPr id="90" name="Google Shape;90;p4"/>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Types of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idx="1" type="body"/>
          </p:nvPr>
        </p:nvSpPr>
        <p:spPr>
          <a:xfrm>
            <a:off x="179387" y="1935162"/>
            <a:ext cx="6403975" cy="3465512"/>
          </a:xfrm>
          <a:prstGeom prst="rect">
            <a:avLst/>
          </a:prstGeom>
          <a:noFill/>
          <a:ln>
            <a:noFill/>
          </a:ln>
        </p:spPr>
        <p:txBody>
          <a:bodyPr anchorCtr="0" anchor="t" bIns="45700" lIns="91425" spcFirstLastPara="1" rIns="91425" wrap="square" tIns="45700">
            <a:noAutofit/>
          </a:bodyPr>
          <a:lstStyle/>
          <a:p>
            <a:pPr indent="-182880" lvl="0" marL="169862" rtl="0" algn="l">
              <a:lnSpc>
                <a:spcPct val="80000"/>
              </a:lnSpc>
              <a:spcBef>
                <a:spcPts val="0"/>
              </a:spcBef>
              <a:spcAft>
                <a:spcPts val="0"/>
              </a:spcAft>
              <a:buClr>
                <a:srgbClr val="00A2E0"/>
              </a:buClr>
              <a:buSzPts val="2880"/>
              <a:buFont typeface="Arial"/>
              <a:buChar char="|"/>
            </a:pPr>
            <a:r>
              <a:rPr b="1" i="0" lang="en-US" sz="2400" u="none">
                <a:solidFill>
                  <a:srgbClr val="5C6670"/>
                </a:solidFill>
                <a:latin typeface="Arial"/>
                <a:ea typeface="Arial"/>
                <a:cs typeface="Arial"/>
                <a:sym typeface="Arial"/>
              </a:rPr>
              <a:t>Semantics </a:t>
            </a:r>
            <a:r>
              <a:rPr lang="en-US" sz="2200"/>
              <a:t>e</a:t>
            </a:r>
            <a:r>
              <a:rPr b="1" i="0" lang="en-US" sz="2200" u="none">
                <a:solidFill>
                  <a:srgbClr val="5C6670"/>
                </a:solidFill>
                <a:latin typeface="Arial"/>
                <a:ea typeface="Arial"/>
                <a:cs typeface="Arial"/>
                <a:sym typeface="Arial"/>
              </a:rPr>
              <a:t>rrors</a:t>
            </a:r>
            <a:endParaRPr/>
          </a:p>
          <a:p>
            <a:pPr indent="-169862" lvl="1" marL="546100" rtl="0" algn="l">
              <a:lnSpc>
                <a:spcPct val="80000"/>
              </a:lnSpc>
              <a:spcBef>
                <a:spcPts val="900"/>
              </a:spcBef>
              <a:spcAft>
                <a:spcPts val="0"/>
              </a:spcAft>
              <a:buClr>
                <a:srgbClr val="5C6670"/>
              </a:buClr>
              <a:buSzPts val="1500"/>
              <a:buFont typeface="Courier New"/>
              <a:buChar char="-"/>
            </a:pPr>
            <a:r>
              <a:rPr b="0" i="0" lang="en-US" sz="1500" u="none">
                <a:solidFill>
                  <a:srgbClr val="262626"/>
                </a:solidFill>
                <a:latin typeface="Arial"/>
                <a:ea typeface="Arial"/>
                <a:cs typeface="Arial"/>
                <a:sym typeface="Arial"/>
              </a:rPr>
              <a:t>Semantics errors occur when statements are not meaningful.</a:t>
            </a:r>
            <a:endParaRPr/>
          </a:p>
          <a:p>
            <a:pPr indent="-169862" lvl="1" marL="546100" rtl="0" algn="l">
              <a:lnSpc>
                <a:spcPct val="80000"/>
              </a:lnSpc>
              <a:spcBef>
                <a:spcPts val="900"/>
              </a:spcBef>
              <a:spcAft>
                <a:spcPts val="0"/>
              </a:spcAft>
              <a:buClr>
                <a:srgbClr val="5C6670"/>
              </a:buClr>
              <a:buSzPts val="1500"/>
              <a:buFont typeface="Courier New"/>
              <a:buChar char="-"/>
            </a:pPr>
            <a:r>
              <a:rPr b="0" i="0" lang="en-US" sz="1500" u="none">
                <a:solidFill>
                  <a:srgbClr val="262626"/>
                </a:solidFill>
                <a:latin typeface="Arial"/>
                <a:ea typeface="Arial"/>
                <a:cs typeface="Arial"/>
                <a:sym typeface="Arial"/>
              </a:rPr>
              <a:t>Semantics refers </a:t>
            </a:r>
            <a:r>
              <a:rPr b="0" i="0" lang="en-US" sz="1500" u="none">
                <a:solidFill>
                  <a:srgbClr val="262626"/>
                </a:solidFill>
                <a:latin typeface="Arial"/>
                <a:ea typeface="Arial"/>
                <a:cs typeface="Arial"/>
                <a:sym typeface="Arial"/>
              </a:rPr>
              <a:t>to the set of rules which give the meaning of the statement.</a:t>
            </a:r>
            <a:endParaRPr b="0" i="0" sz="1500" u="none">
              <a:solidFill>
                <a:srgbClr val="262626"/>
              </a:solidFill>
              <a:latin typeface="Arial"/>
              <a:ea typeface="Arial"/>
              <a:cs typeface="Arial"/>
              <a:sym typeface="Arial"/>
            </a:endParaRPr>
          </a:p>
          <a:p>
            <a:pPr indent="-169862" lvl="1" marL="546100" rtl="0" algn="l">
              <a:lnSpc>
                <a:spcPct val="80000"/>
              </a:lnSpc>
              <a:spcBef>
                <a:spcPts val="900"/>
              </a:spcBef>
              <a:spcAft>
                <a:spcPts val="0"/>
              </a:spcAft>
              <a:buClr>
                <a:srgbClr val="5C6670"/>
              </a:buClr>
              <a:buSzPts val="1500"/>
              <a:buFont typeface="Courier New"/>
              <a:buChar char="-"/>
            </a:pPr>
            <a:r>
              <a:rPr b="0" i="0" lang="en-US" sz="1500" u="none">
                <a:solidFill>
                  <a:srgbClr val="262626"/>
                </a:solidFill>
                <a:latin typeface="Arial"/>
                <a:ea typeface="Arial"/>
                <a:cs typeface="Arial"/>
                <a:sym typeface="Arial"/>
              </a:rPr>
              <a:t>Examples: </a:t>
            </a:r>
            <a:endParaRPr/>
          </a:p>
          <a:p>
            <a:pPr indent="-169862" lvl="2" marL="939800" rtl="0" algn="l">
              <a:lnSpc>
                <a:spcPct val="80000"/>
              </a:lnSpc>
              <a:spcBef>
                <a:spcPts val="700"/>
              </a:spcBef>
              <a:spcAft>
                <a:spcPts val="0"/>
              </a:spcAft>
              <a:buClr>
                <a:srgbClr val="5C6670"/>
              </a:buClr>
              <a:buSzPts val="1400"/>
              <a:buFont typeface="Arial"/>
              <a:buChar char="•"/>
            </a:pPr>
            <a:r>
              <a:rPr b="0" i="0" lang="en-US" sz="1400" u="none">
                <a:solidFill>
                  <a:srgbClr val="262626"/>
                </a:solidFill>
                <a:latin typeface="Arial"/>
                <a:ea typeface="Arial"/>
                <a:cs typeface="Arial"/>
                <a:sym typeface="Arial"/>
                <a:extLst>
                  <a:ext uri="http://customooxmlschemas.google.com/">
                    <go:slidesCustomData xmlns:go="http://customooxmlschemas.google.com/" textRoundtripDataId="1"/>
                  </a:ext>
                </a:extLst>
              </a:rPr>
              <a:t>Jon is registered for a class.</a:t>
            </a:r>
            <a:endParaRPr>
              <a:extLst>
                <a:ext uri="http://customooxmlschemas.google.com/">
                  <go:slidesCustomData xmlns:go="http://customooxmlschemas.google.com/" textRoundtripDataId="2"/>
                </a:ext>
              </a:extLst>
            </a:endParaRPr>
          </a:p>
          <a:p>
            <a:pPr indent="-169862" lvl="2" marL="939800" rtl="0" algn="l">
              <a:lnSpc>
                <a:spcPct val="80000"/>
              </a:lnSpc>
              <a:spcBef>
                <a:spcPts val="700"/>
              </a:spcBef>
              <a:spcAft>
                <a:spcPts val="0"/>
              </a:spcAft>
              <a:buClr>
                <a:srgbClr val="5C6670"/>
              </a:buClr>
              <a:buSzPts val="1400"/>
              <a:buFont typeface="Arial"/>
              <a:buChar char="•"/>
            </a:pPr>
            <a:r>
              <a:rPr b="0" i="0" lang="en-US" sz="1400" u="none">
                <a:solidFill>
                  <a:srgbClr val="262626"/>
                </a:solidFill>
                <a:latin typeface="Arial"/>
                <a:ea typeface="Arial"/>
                <a:cs typeface="Arial"/>
                <a:sym typeface="Arial"/>
                <a:extLst>
                  <a:ext uri="http://customooxmlschemas.google.com/">
                    <go:slidesCustomData xmlns:go="http://customooxmlschemas.google.com/" textRoundtripDataId="3"/>
                  </a:ext>
                </a:extLst>
              </a:rPr>
              <a:t>It is semantically and syntactically correct.</a:t>
            </a:r>
            <a:endParaRPr>
              <a:extLst>
                <a:ext uri="http://customooxmlschemas.google.com/">
                  <go:slidesCustomData xmlns:go="http://customooxmlschemas.google.com/" textRoundtripDataId="4"/>
                </a:ext>
              </a:extLst>
            </a:endParaRPr>
          </a:p>
          <a:p>
            <a:pPr indent="-169862" lvl="2" marL="939800" rtl="0" algn="l">
              <a:lnSpc>
                <a:spcPct val="80000"/>
              </a:lnSpc>
              <a:spcBef>
                <a:spcPts val="700"/>
              </a:spcBef>
              <a:spcAft>
                <a:spcPts val="0"/>
              </a:spcAft>
              <a:buClr>
                <a:srgbClr val="5C6670"/>
              </a:buClr>
              <a:buSzPts val="1400"/>
              <a:buFont typeface="Arial"/>
              <a:buChar char="•"/>
            </a:pPr>
            <a:r>
              <a:rPr b="0" i="0" lang="en-US" sz="1400" u="none">
                <a:solidFill>
                  <a:srgbClr val="262626"/>
                </a:solidFill>
                <a:latin typeface="Arial"/>
                <a:ea typeface="Arial"/>
                <a:cs typeface="Arial"/>
                <a:sym typeface="Arial"/>
                <a:extLst>
                  <a:ext uri="http://customooxmlschemas.google.com/">
                    <go:slidesCustomData xmlns:go="http://customooxmlschemas.google.com/" textRoundtripDataId="5"/>
                  </a:ext>
                </a:extLst>
              </a:rPr>
              <a:t>Class registered a class for Jon</a:t>
            </a:r>
            <a:r>
              <a:rPr b="0" i="0" lang="en-US" sz="1400" u="none">
                <a:solidFill>
                  <a:srgbClr val="262626"/>
                </a:solidFill>
                <a:latin typeface="Arial"/>
                <a:ea typeface="Arial"/>
                <a:cs typeface="Arial"/>
                <a:sym typeface="Arial"/>
              </a:rPr>
              <a:t>.</a:t>
            </a:r>
            <a:endParaRPr sz="1400"/>
          </a:p>
          <a:p>
            <a:pPr indent="-169862" lvl="2" marL="939800" rtl="0" algn="l">
              <a:lnSpc>
                <a:spcPct val="80000"/>
              </a:lnSpc>
              <a:spcBef>
                <a:spcPts val="700"/>
              </a:spcBef>
              <a:spcAft>
                <a:spcPts val="0"/>
              </a:spcAft>
              <a:buClr>
                <a:srgbClr val="5C6670"/>
              </a:buClr>
              <a:buSzPts val="1400"/>
              <a:buFont typeface="Arial"/>
              <a:buChar char="•"/>
            </a:pPr>
            <a:r>
              <a:rPr lang="en-US" sz="1400"/>
              <a:t>Incorrect and not Semantically correct.</a:t>
            </a:r>
            <a:endParaRPr/>
          </a:p>
        </p:txBody>
      </p:sp>
      <p:sp>
        <p:nvSpPr>
          <p:cNvPr id="97" name="Google Shape;97;p5"/>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Types of Error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idx="1" type="body"/>
          </p:nvPr>
        </p:nvSpPr>
        <p:spPr>
          <a:xfrm>
            <a:off x="179387" y="1935162"/>
            <a:ext cx="5976937" cy="3465512"/>
          </a:xfrm>
          <a:prstGeom prst="rect">
            <a:avLst/>
          </a:prstGeom>
          <a:noFill/>
          <a:ln>
            <a:noFill/>
          </a:ln>
        </p:spPr>
        <p:txBody>
          <a:bodyPr anchorCtr="0" anchor="t" bIns="45700" lIns="91425" spcFirstLastPara="1" rIns="91425" wrap="square" tIns="45700">
            <a:noAutofit/>
          </a:bodyPr>
          <a:lstStyle/>
          <a:p>
            <a:pPr indent="-167640" lvl="0" marL="169862" rtl="0" algn="l">
              <a:lnSpc>
                <a:spcPct val="80000"/>
              </a:lnSpc>
              <a:spcBef>
                <a:spcPts val="0"/>
              </a:spcBef>
              <a:spcAft>
                <a:spcPts val="0"/>
              </a:spcAft>
              <a:buClr>
                <a:srgbClr val="00A2E0"/>
              </a:buClr>
              <a:buSzPts val="2640"/>
              <a:buFont typeface="Arial"/>
              <a:buChar char="|"/>
            </a:pPr>
            <a:r>
              <a:rPr b="1" i="0" lang="en-US" sz="2200" u="none">
                <a:solidFill>
                  <a:srgbClr val="5C6670"/>
                </a:solidFill>
                <a:latin typeface="Arial"/>
                <a:ea typeface="Arial"/>
                <a:cs typeface="Arial"/>
                <a:sym typeface="Arial"/>
              </a:rPr>
              <a:t>Run </a:t>
            </a:r>
            <a:r>
              <a:rPr lang="en-US" sz="2200"/>
              <a:t>t</a:t>
            </a:r>
            <a:r>
              <a:rPr b="1" i="0" lang="en-US" sz="2200" u="none">
                <a:solidFill>
                  <a:srgbClr val="5C6670"/>
                </a:solidFill>
                <a:latin typeface="Arial"/>
                <a:ea typeface="Arial"/>
                <a:cs typeface="Arial"/>
                <a:sym typeface="Arial"/>
              </a:rPr>
              <a:t>ime </a:t>
            </a:r>
            <a:r>
              <a:rPr lang="en-US" sz="2200"/>
              <a:t>e</a:t>
            </a:r>
            <a:r>
              <a:rPr b="1" i="0" lang="en-US" sz="2200" u="none">
                <a:solidFill>
                  <a:srgbClr val="5C6670"/>
                </a:solidFill>
                <a:latin typeface="Arial"/>
                <a:ea typeface="Arial"/>
                <a:cs typeface="Arial"/>
                <a:sym typeface="Arial"/>
              </a:rPr>
              <a:t>rrors</a:t>
            </a:r>
            <a:endParaRPr/>
          </a:p>
          <a:p>
            <a:pPr indent="-169862" lvl="1" marL="546100" rtl="0" algn="l">
              <a:lnSpc>
                <a:spcPct val="80000"/>
              </a:lnSpc>
              <a:spcBef>
                <a:spcPts val="900"/>
              </a:spcBef>
              <a:spcAft>
                <a:spcPts val="0"/>
              </a:spcAft>
              <a:buClr>
                <a:srgbClr val="5C6670"/>
              </a:buClr>
              <a:buSzPts val="1600"/>
              <a:buFont typeface="Courier New"/>
              <a:buChar char="-"/>
            </a:pPr>
            <a:r>
              <a:rPr b="0" i="0" lang="en-US" sz="1600" u="none">
                <a:solidFill>
                  <a:srgbClr val="262626"/>
                </a:solidFill>
                <a:latin typeface="Arial"/>
                <a:ea typeface="Arial"/>
                <a:cs typeface="Arial"/>
                <a:sym typeface="Arial"/>
              </a:rPr>
              <a:t>A run</a:t>
            </a:r>
            <a:r>
              <a:rPr lang="en-US" sz="1600"/>
              <a:t> </a:t>
            </a:r>
            <a:r>
              <a:rPr b="0" i="0" lang="en-US" sz="1600" u="none">
                <a:solidFill>
                  <a:srgbClr val="262626"/>
                </a:solidFill>
                <a:latin typeface="Arial"/>
                <a:ea typeface="Arial"/>
                <a:cs typeface="Arial"/>
                <a:sym typeface="Arial"/>
              </a:rPr>
              <a:t>time error occurs during the execution of a program. It is caused </a:t>
            </a:r>
            <a:r>
              <a:rPr lang="en-US" sz="1600"/>
              <a:t>when</a:t>
            </a:r>
            <a:r>
              <a:rPr b="0" i="0" lang="en-US" sz="1600" u="none">
                <a:solidFill>
                  <a:srgbClr val="262626"/>
                </a:solidFill>
                <a:latin typeface="Arial"/>
                <a:ea typeface="Arial"/>
                <a:cs typeface="Arial"/>
                <a:sym typeface="Arial"/>
              </a:rPr>
              <a:t> an illegal operation has taken place.</a:t>
            </a:r>
            <a:endParaRPr b="0" i="0" sz="1600" u="none">
              <a:solidFill>
                <a:srgbClr val="262626"/>
              </a:solidFill>
              <a:latin typeface="Arial"/>
              <a:ea typeface="Arial"/>
              <a:cs typeface="Arial"/>
              <a:sym typeface="Arial"/>
            </a:endParaRPr>
          </a:p>
          <a:p>
            <a:pPr indent="-169862" lvl="1" marL="546100" rtl="0" algn="l">
              <a:lnSpc>
                <a:spcPct val="80000"/>
              </a:lnSpc>
              <a:spcBef>
                <a:spcPts val="900"/>
              </a:spcBef>
              <a:spcAft>
                <a:spcPts val="0"/>
              </a:spcAft>
              <a:buSzPts val="1600"/>
              <a:buChar char="-"/>
            </a:pPr>
            <a:r>
              <a:rPr lang="en-US" sz="1600"/>
              <a:t>As an example:</a:t>
            </a:r>
            <a:endParaRPr sz="1600"/>
          </a:p>
          <a:p>
            <a:pPr indent="-231762" lvl="2" marL="942929" rtl="0" algn="l">
              <a:lnSpc>
                <a:spcPct val="80000"/>
              </a:lnSpc>
              <a:spcBef>
                <a:spcPts val="900"/>
              </a:spcBef>
              <a:spcAft>
                <a:spcPts val="0"/>
              </a:spcAft>
              <a:buClr>
                <a:srgbClr val="5C6670"/>
              </a:buClr>
              <a:buSzPts val="1600"/>
              <a:buFont typeface="Courier New"/>
              <a:buChar char="•"/>
            </a:pPr>
            <a:r>
              <a:rPr b="0" i="0" lang="en-US" sz="1600" u="none">
                <a:solidFill>
                  <a:srgbClr val="262626"/>
                </a:solidFill>
                <a:latin typeface="Arial"/>
                <a:ea typeface="Arial"/>
                <a:cs typeface="Arial"/>
                <a:sym typeface="Arial"/>
                <a:extLst>
                  <a:ext uri="http://customooxmlschemas.google.com/">
                    <go:slidesCustomData xmlns:go="http://customooxmlschemas.google.com/" textRoundtripDataId="6"/>
                  </a:ext>
                </a:extLst>
              </a:rPr>
              <a:t>Open/</a:t>
            </a:r>
            <a:r>
              <a:rPr lang="en-US" sz="1600">
                <a:extLst>
                  <a:ext uri="http://customooxmlschemas.google.com/">
                    <go:slidesCustomData xmlns:go="http://customooxmlschemas.google.com/" textRoundtripDataId="7"/>
                  </a:ext>
                </a:extLst>
              </a:rPr>
              <a:t>w</a:t>
            </a:r>
            <a:r>
              <a:rPr b="0" i="0" lang="en-US" sz="1600" u="none">
                <a:solidFill>
                  <a:srgbClr val="262626"/>
                </a:solidFill>
                <a:latin typeface="Arial"/>
                <a:ea typeface="Arial"/>
                <a:cs typeface="Arial"/>
                <a:sym typeface="Arial"/>
                <a:extLst>
                  <a:ext uri="http://customooxmlschemas.google.com/">
                    <go:slidesCustomData xmlns:go="http://customooxmlschemas.google.com/" textRoundtripDataId="8"/>
                  </a:ext>
                </a:extLst>
              </a:rPr>
              <a:t>rite to a </a:t>
            </a:r>
            <a:r>
              <a:rPr lang="en-US" sz="1600">
                <a:extLst>
                  <a:ext uri="http://customooxmlschemas.google.com/">
                    <go:slidesCustomData xmlns:go="http://customooxmlschemas.google.com/" textRoundtripDataId="9"/>
                  </a:ext>
                </a:extLst>
              </a:rPr>
              <a:t>f</a:t>
            </a:r>
            <a:r>
              <a:rPr b="0" i="0" lang="en-US" sz="1600" u="none">
                <a:solidFill>
                  <a:srgbClr val="262626"/>
                </a:solidFill>
                <a:latin typeface="Arial"/>
                <a:ea typeface="Arial"/>
                <a:cs typeface="Arial"/>
                <a:sym typeface="Arial"/>
                <a:extLst>
                  <a:ext uri="http://customooxmlschemas.google.com/">
                    <go:slidesCustomData xmlns:go="http://customooxmlschemas.google.com/" textRoundtripDataId="10"/>
                  </a:ext>
                </a:extLst>
              </a:rPr>
              <a:t>ile.</a:t>
            </a:r>
            <a:endParaRPr>
              <a:extLst>
                <a:ext uri="http://customooxmlschemas.google.com/">
                  <go:slidesCustomData xmlns:go="http://customooxmlschemas.google.com/" textRoundtripDataId="11"/>
                </a:ext>
              </a:extLst>
            </a:endParaRPr>
          </a:p>
          <a:p>
            <a:pPr indent="-231762" lvl="2" marL="942929" rtl="0" algn="l">
              <a:lnSpc>
                <a:spcPct val="80000"/>
              </a:lnSpc>
              <a:spcBef>
                <a:spcPts val="900"/>
              </a:spcBef>
              <a:spcAft>
                <a:spcPts val="0"/>
              </a:spcAft>
              <a:buClr>
                <a:srgbClr val="5C6670"/>
              </a:buClr>
              <a:buSzPts val="1600"/>
              <a:buFont typeface="Courier New"/>
              <a:buChar char="•"/>
            </a:pPr>
            <a:r>
              <a:rPr b="0" i="0" lang="en-US" sz="1600" u="none">
                <a:solidFill>
                  <a:srgbClr val="262626"/>
                </a:solidFill>
                <a:latin typeface="Arial"/>
                <a:ea typeface="Arial"/>
                <a:cs typeface="Arial"/>
                <a:sym typeface="Arial"/>
                <a:extLst>
                  <a:ext uri="http://customooxmlschemas.google.com/">
                    <go:slidesCustomData xmlns:go="http://customooxmlschemas.google.com/" textRoundtripDataId="12"/>
                  </a:ext>
                </a:extLst>
              </a:rPr>
              <a:t>Divide by </a:t>
            </a:r>
            <a:r>
              <a:rPr lang="en-US" sz="1600">
                <a:extLst>
                  <a:ext uri="http://customooxmlschemas.google.com/">
                    <go:slidesCustomData xmlns:go="http://customooxmlschemas.google.com/" textRoundtripDataId="13"/>
                  </a:ext>
                </a:extLst>
              </a:rPr>
              <a:t>z</a:t>
            </a:r>
            <a:r>
              <a:rPr b="0" i="0" lang="en-US" sz="1600" u="none">
                <a:solidFill>
                  <a:srgbClr val="262626"/>
                </a:solidFill>
                <a:latin typeface="Arial"/>
                <a:ea typeface="Arial"/>
                <a:cs typeface="Arial"/>
                <a:sym typeface="Arial"/>
                <a:extLst>
                  <a:ext uri="http://customooxmlschemas.google.com/">
                    <go:slidesCustomData xmlns:go="http://customooxmlschemas.google.com/" textRoundtripDataId="14"/>
                  </a:ext>
                </a:extLst>
              </a:rPr>
              <a:t>ero.</a:t>
            </a:r>
            <a:endParaRPr b="0" i="0" sz="1600" u="none">
              <a:solidFill>
                <a:srgbClr val="262626"/>
              </a:solidFill>
              <a:latin typeface="Arial"/>
              <a:ea typeface="Arial"/>
              <a:cs typeface="Arial"/>
              <a:sym typeface="Arial"/>
            </a:endParaRPr>
          </a:p>
          <a:p>
            <a:pPr indent="-49521"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103" name="Google Shape;103;p6"/>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Types of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idx="1" type="body"/>
          </p:nvPr>
        </p:nvSpPr>
        <p:spPr>
          <a:xfrm>
            <a:off x="179387" y="1935162"/>
            <a:ext cx="5230812" cy="3465512"/>
          </a:xfrm>
          <a:prstGeom prst="rect">
            <a:avLst/>
          </a:prstGeom>
          <a:noFill/>
          <a:ln>
            <a:noFill/>
          </a:ln>
        </p:spPr>
        <p:txBody>
          <a:bodyPr anchorCtr="0" anchor="t" bIns="45700" lIns="91425" spcFirstLastPara="1" rIns="91425" wrap="square" tIns="45700">
            <a:noAutofit/>
          </a:bodyPr>
          <a:lstStyle/>
          <a:p>
            <a:pPr indent="-167640" lvl="0" marL="169862" rtl="0" algn="l">
              <a:lnSpc>
                <a:spcPct val="80000"/>
              </a:lnSpc>
              <a:spcBef>
                <a:spcPts val="0"/>
              </a:spcBef>
              <a:spcAft>
                <a:spcPts val="0"/>
              </a:spcAft>
              <a:buClr>
                <a:srgbClr val="00A2E0"/>
              </a:buClr>
              <a:buSzPts val="2640"/>
              <a:buFont typeface="Arial"/>
              <a:buChar char="|"/>
            </a:pPr>
            <a:r>
              <a:rPr b="1" i="0" lang="en-US" sz="2200" u="none">
                <a:solidFill>
                  <a:srgbClr val="5C6670"/>
                </a:solidFill>
                <a:latin typeface="Arial"/>
                <a:ea typeface="Arial"/>
                <a:cs typeface="Arial"/>
                <a:sym typeface="Arial"/>
              </a:rPr>
              <a:t>Logical </a:t>
            </a:r>
            <a:r>
              <a:rPr lang="en-US" sz="2200"/>
              <a:t>e</a:t>
            </a:r>
            <a:r>
              <a:rPr b="1" i="0" lang="en-US" sz="2200" u="none">
                <a:solidFill>
                  <a:srgbClr val="5C6670"/>
                </a:solidFill>
                <a:latin typeface="Arial"/>
                <a:ea typeface="Arial"/>
                <a:cs typeface="Arial"/>
                <a:sym typeface="Arial"/>
              </a:rPr>
              <a:t>rrors</a:t>
            </a:r>
            <a:endParaRPr/>
          </a:p>
          <a:p>
            <a:pPr indent="-169862" lvl="1" marL="546100" rtl="0" algn="l">
              <a:lnSpc>
                <a:spcPct val="80000"/>
              </a:lnSpc>
              <a:spcBef>
                <a:spcPts val="900"/>
              </a:spcBef>
              <a:spcAft>
                <a:spcPts val="0"/>
              </a:spcAft>
              <a:buClr>
                <a:srgbClr val="5C6670"/>
              </a:buClr>
              <a:buSzPts val="1500"/>
              <a:buFont typeface="Courier New"/>
              <a:buChar char="-"/>
            </a:pPr>
            <a:r>
              <a:rPr b="0" i="0" lang="en-US" sz="1500" u="none">
                <a:solidFill>
                  <a:srgbClr val="262626"/>
                </a:solidFill>
                <a:latin typeface="Arial"/>
                <a:ea typeface="Arial"/>
                <a:cs typeface="Arial"/>
                <a:sym typeface="Arial"/>
              </a:rPr>
              <a:t>A </a:t>
            </a:r>
            <a:r>
              <a:rPr lang="en-US" sz="1500"/>
              <a:t>l</a:t>
            </a:r>
            <a:r>
              <a:rPr b="0" i="0" lang="en-US" sz="1500" u="none">
                <a:solidFill>
                  <a:srgbClr val="262626"/>
                </a:solidFill>
                <a:latin typeface="Arial"/>
                <a:ea typeface="Arial"/>
                <a:cs typeface="Arial"/>
                <a:sym typeface="Arial"/>
              </a:rPr>
              <a:t>ogical error causes a program to produce an incorrect or undesired output.</a:t>
            </a:r>
            <a:endParaRPr b="0" i="0" sz="1500" u="none">
              <a:solidFill>
                <a:srgbClr val="262626"/>
              </a:solidFill>
              <a:latin typeface="Arial"/>
              <a:ea typeface="Arial"/>
              <a:cs typeface="Arial"/>
              <a:sym typeface="Arial"/>
            </a:endParaRPr>
          </a:p>
          <a:p>
            <a:pPr indent="-169862" lvl="1" marL="546100" rtl="0" algn="l">
              <a:lnSpc>
                <a:spcPct val="80000"/>
              </a:lnSpc>
              <a:spcBef>
                <a:spcPts val="900"/>
              </a:spcBef>
              <a:spcAft>
                <a:spcPts val="0"/>
              </a:spcAft>
              <a:buSzPts val="1500"/>
              <a:buChar char="-"/>
            </a:pPr>
            <a:r>
              <a:rPr lang="en-US" sz="1500"/>
              <a:t>As an example:</a:t>
            </a:r>
            <a:endParaRPr sz="1500"/>
          </a:p>
          <a:p>
            <a:pPr indent="-225412" lvl="2" marL="942929" rtl="0" algn="l">
              <a:lnSpc>
                <a:spcPct val="80000"/>
              </a:lnSpc>
              <a:spcBef>
                <a:spcPts val="900"/>
              </a:spcBef>
              <a:spcAft>
                <a:spcPts val="0"/>
              </a:spcAft>
              <a:buClr>
                <a:srgbClr val="5C6670"/>
              </a:buClr>
              <a:buSzPts val="1500"/>
              <a:buFont typeface="Courier New"/>
              <a:buChar char="•"/>
            </a:pPr>
            <a:r>
              <a:rPr b="0" i="0" lang="en-US" sz="1500" u="none">
                <a:solidFill>
                  <a:srgbClr val="262626"/>
                </a:solidFill>
                <a:latin typeface="Arial"/>
                <a:ea typeface="Arial"/>
                <a:cs typeface="Arial"/>
                <a:sym typeface="Arial"/>
                <a:extLst>
                  <a:ext uri="http://customooxmlschemas.google.com/">
                    <go:slidesCustomData xmlns:go="http://customooxmlschemas.google.com/" textRoundtripDataId="15"/>
                  </a:ext>
                </a:extLst>
              </a:rPr>
              <a:t>Infinite loops</a:t>
            </a:r>
            <a:endParaRPr b="0" i="0" sz="1500" u="none">
              <a:solidFill>
                <a:srgbClr val="262626"/>
              </a:solidFill>
              <a:latin typeface="Arial"/>
              <a:ea typeface="Arial"/>
              <a:cs typeface="Arial"/>
              <a:sym typeface="Arial"/>
              <a:extLst>
                <a:ext uri="http://customooxmlschemas.google.com/">
                  <go:slidesCustomData xmlns:go="http://customooxmlschemas.google.com/" textRoundtripDataId="16"/>
                </a:ext>
              </a:extLst>
            </a:endParaRPr>
          </a:p>
          <a:p>
            <a:pPr indent="-225412" lvl="2" marL="942929" rtl="0" algn="l">
              <a:lnSpc>
                <a:spcPct val="80000"/>
              </a:lnSpc>
              <a:spcBef>
                <a:spcPts val="900"/>
              </a:spcBef>
              <a:spcAft>
                <a:spcPts val="0"/>
              </a:spcAft>
              <a:buClr>
                <a:srgbClr val="5C6670"/>
              </a:buClr>
              <a:buSzPts val="1500"/>
              <a:buFont typeface="Courier New"/>
              <a:buChar char="•"/>
            </a:pPr>
            <a:r>
              <a:rPr b="0" i="0" lang="en-US" sz="1500" u="none">
                <a:solidFill>
                  <a:srgbClr val="262626"/>
                </a:solidFill>
                <a:latin typeface="Arial"/>
                <a:ea typeface="Arial"/>
                <a:cs typeface="Arial"/>
                <a:sym typeface="Arial"/>
                <a:extLst>
                  <a:ext uri="http://customooxmlschemas.google.com/">
                    <go:slidesCustomData xmlns:go="http://customooxmlschemas.google.com/" textRoundtripDataId="17"/>
                  </a:ext>
                </a:extLst>
              </a:rPr>
              <a:t>Mathematical operation.</a:t>
            </a:r>
            <a:endParaRPr/>
          </a:p>
        </p:txBody>
      </p:sp>
      <p:sp>
        <p:nvSpPr>
          <p:cNvPr id="110" name="Google Shape;110;p7"/>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Types of Error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Divide by zero&#10;10*(1/0)&#10;&#10;#Name error&#10;4+spam*3&#10;&#10;#Type Error&#10;'2'+2" id="116" name="Google Shape;116;p8"/>
          <p:cNvPicPr preferRelativeResize="0"/>
          <p:nvPr>
            <p:ph idx="2" type="pic"/>
          </p:nvPr>
        </p:nvPicPr>
        <p:blipFill rotWithShape="1">
          <a:blip r:embed="rId3">
            <a:alphaModFix/>
          </a:blip>
          <a:srcRect b="3234" l="0" r="0" t="3233"/>
          <a:stretch/>
        </p:blipFill>
        <p:spPr>
          <a:xfrm>
            <a:off x="3876675" y="1180258"/>
            <a:ext cx="5115855" cy="4975322"/>
          </a:xfrm>
          <a:prstGeom prst="rect">
            <a:avLst/>
          </a:prstGeom>
          <a:solidFill>
            <a:srgbClr val="F2F2F2"/>
          </a:solidFill>
          <a:ln>
            <a:noFill/>
          </a:ln>
        </p:spPr>
      </p:pic>
      <p:sp>
        <p:nvSpPr>
          <p:cNvPr id="117" name="Google Shape;117;p8"/>
          <p:cNvSpPr txBox="1"/>
          <p:nvPr>
            <p:ph idx="1" type="body"/>
          </p:nvPr>
        </p:nvSpPr>
        <p:spPr>
          <a:xfrm>
            <a:off x="179387" y="1935162"/>
            <a:ext cx="3697287" cy="3465512"/>
          </a:xfrm>
          <a:prstGeom prst="rect">
            <a:avLst/>
          </a:prstGeom>
          <a:noFill/>
          <a:ln>
            <a:noFill/>
          </a:ln>
        </p:spPr>
        <p:txBody>
          <a:bodyPr anchorCtr="0" anchor="t" bIns="45700" lIns="91425" spcFirstLastPara="1" rIns="91425" wrap="square" tIns="45700">
            <a:noAutofit/>
          </a:bodyPr>
          <a:lstStyle/>
          <a:p>
            <a:pPr indent="-167640" lvl="0" marL="169862" rtl="0" algn="l">
              <a:lnSpc>
                <a:spcPct val="80000"/>
              </a:lnSpc>
              <a:spcBef>
                <a:spcPts val="0"/>
              </a:spcBef>
              <a:spcAft>
                <a:spcPts val="0"/>
              </a:spcAft>
              <a:buClr>
                <a:srgbClr val="00A2E0"/>
              </a:buClr>
              <a:buSzPts val="2640"/>
              <a:buFont typeface="Arial"/>
              <a:buChar char="|"/>
            </a:pPr>
            <a:r>
              <a:rPr b="1" i="0" lang="en-US" sz="2200" u="none">
                <a:solidFill>
                  <a:srgbClr val="5C6670"/>
                </a:solidFill>
                <a:latin typeface="Arial"/>
                <a:ea typeface="Arial"/>
                <a:cs typeface="Arial"/>
                <a:sym typeface="Arial"/>
              </a:rPr>
              <a:t>What is an exception?</a:t>
            </a:r>
            <a:endParaRPr/>
          </a:p>
          <a:p>
            <a:pPr indent="-169862" lvl="1" marL="546100" rtl="0" algn="l">
              <a:lnSpc>
                <a:spcPct val="80000"/>
              </a:lnSpc>
              <a:spcBef>
                <a:spcPts val="900"/>
              </a:spcBef>
              <a:spcAft>
                <a:spcPts val="0"/>
              </a:spcAft>
              <a:buClr>
                <a:srgbClr val="5C6670"/>
              </a:buClr>
              <a:buSzPts val="1500"/>
              <a:buFont typeface="Courier New"/>
              <a:buChar char="-"/>
            </a:pPr>
            <a:r>
              <a:rPr lang="en-US" sz="1500"/>
              <a:t>Even when </a:t>
            </a:r>
            <a:r>
              <a:rPr b="0" i="0" lang="en-US" sz="1500" u="none">
                <a:solidFill>
                  <a:srgbClr val="262626"/>
                </a:solidFill>
                <a:latin typeface="Arial"/>
                <a:ea typeface="Arial"/>
                <a:cs typeface="Arial"/>
                <a:sym typeface="Arial"/>
              </a:rPr>
              <a:t> a statement or expression is syntactically correct, it may cause an error when an attempt is made to execute it. </a:t>
            </a:r>
            <a:endParaRPr/>
          </a:p>
          <a:p>
            <a:pPr indent="-169862" lvl="1" marL="546100" rtl="0" algn="l">
              <a:lnSpc>
                <a:spcPct val="80000"/>
              </a:lnSpc>
              <a:spcBef>
                <a:spcPts val="900"/>
              </a:spcBef>
              <a:spcAft>
                <a:spcPts val="0"/>
              </a:spcAft>
              <a:buClr>
                <a:srgbClr val="5C6670"/>
              </a:buClr>
              <a:buSzPts val="1500"/>
              <a:buFont typeface="Courier New"/>
              <a:buChar char="-"/>
            </a:pPr>
            <a:r>
              <a:rPr lang="en-US" sz="1500"/>
              <a:t>An e</a:t>
            </a:r>
            <a:r>
              <a:rPr b="0" i="0" lang="en-US" sz="1500" u="none">
                <a:solidFill>
                  <a:srgbClr val="262626"/>
                </a:solidFill>
                <a:latin typeface="Arial"/>
                <a:ea typeface="Arial"/>
                <a:cs typeface="Arial"/>
                <a:sym typeface="Arial"/>
                <a:extLst>
                  <a:ext uri="http://customooxmlschemas.google.com/">
                    <go:slidesCustomData xmlns:go="http://customooxmlschemas.google.com/" textRoundtripDataId="18"/>
                  </a:ext>
                </a:extLst>
              </a:rPr>
              <a:t>rror during this process is called an exception.</a:t>
            </a:r>
            <a:endParaRPr/>
          </a:p>
        </p:txBody>
      </p:sp>
      <p:sp>
        <p:nvSpPr>
          <p:cNvPr id="118" name="Google Shape;118;p8"/>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Exceptions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hile True:&#10;  try:&#10;    x = int(input(&quot;Please enter a number: &quot;))&#10;    break&#10;  except ValueError:&#10;    print(&quot;Invalid number... Please try again.&quot;)&#10;  else:&#10;    print(&quot;Unknown Error occured.&quot;)" id="124" name="Google Shape;124;p9"/>
          <p:cNvPicPr preferRelativeResize="0"/>
          <p:nvPr>
            <p:ph idx="2" type="pic"/>
          </p:nvPr>
        </p:nvPicPr>
        <p:blipFill rotWithShape="1">
          <a:blip r:embed="rId3">
            <a:alphaModFix/>
          </a:blip>
          <a:srcRect b="1819" l="0" r="0" t="1819"/>
          <a:stretch/>
        </p:blipFill>
        <p:spPr>
          <a:xfrm>
            <a:off x="3987861" y="2259013"/>
            <a:ext cx="4945002" cy="2910002"/>
          </a:xfrm>
          <a:prstGeom prst="rect">
            <a:avLst/>
          </a:prstGeom>
          <a:solidFill>
            <a:srgbClr val="F2F2F2"/>
          </a:solidFill>
          <a:ln>
            <a:noFill/>
          </a:ln>
        </p:spPr>
      </p:pic>
      <p:sp>
        <p:nvSpPr>
          <p:cNvPr id="125" name="Google Shape;125;p9"/>
          <p:cNvSpPr txBox="1"/>
          <p:nvPr>
            <p:ph idx="1" type="body"/>
          </p:nvPr>
        </p:nvSpPr>
        <p:spPr>
          <a:xfrm>
            <a:off x="179387" y="1935162"/>
            <a:ext cx="3697287" cy="3465512"/>
          </a:xfrm>
          <a:prstGeom prst="rect">
            <a:avLst/>
          </a:prstGeom>
          <a:noFill/>
          <a:ln>
            <a:noFill/>
          </a:ln>
        </p:spPr>
        <p:txBody>
          <a:bodyPr anchorCtr="0" anchor="t" bIns="45700" lIns="91425" spcFirstLastPara="1" rIns="91425" wrap="square" tIns="45700">
            <a:noAutofit/>
          </a:bodyPr>
          <a:lstStyle/>
          <a:p>
            <a:pPr indent="-169862" lvl="0" marL="169862" rtl="0" algn="l">
              <a:lnSpc>
                <a:spcPct val="80000"/>
              </a:lnSpc>
              <a:spcBef>
                <a:spcPts val="0"/>
              </a:spcBef>
              <a:spcAft>
                <a:spcPts val="0"/>
              </a:spcAft>
              <a:buClr>
                <a:srgbClr val="00A2E0"/>
              </a:buClr>
              <a:buSzPts val="1800"/>
              <a:buFont typeface="Arial"/>
              <a:buChar char="|"/>
            </a:pPr>
            <a:r>
              <a:rPr b="0" i="0" lang="en-US" sz="1800" u="none">
                <a:solidFill>
                  <a:srgbClr val="5B666F"/>
                </a:solidFill>
                <a:latin typeface="Arial"/>
                <a:ea typeface="Arial"/>
                <a:cs typeface="Arial"/>
                <a:sym typeface="Arial"/>
              </a:rPr>
              <a:t>It is possible to write programs that handle selected exceptions. Look at the following example, which asks the user for input until a valid integer has been entered, but allows the user to interrupt the program using Control-C or whatever the operating system supports</a:t>
            </a:r>
            <a:r>
              <a:rPr b="0" lang="en-US" sz="1800">
                <a:solidFill>
                  <a:srgbClr val="5B666F"/>
                </a:solidFill>
              </a:rPr>
              <a:t>. N</a:t>
            </a:r>
            <a:r>
              <a:rPr b="0" i="0" lang="en-US" sz="1800" u="none">
                <a:solidFill>
                  <a:srgbClr val="5B666F"/>
                </a:solidFill>
                <a:latin typeface="Arial"/>
                <a:ea typeface="Arial"/>
                <a:cs typeface="Arial"/>
                <a:sym typeface="Arial"/>
              </a:rPr>
              <a:t>ote that a user-generated interruption is signalled by raising the KeyboardInterrupt exception.</a:t>
            </a:r>
            <a:endParaRPr sz="1800"/>
          </a:p>
        </p:txBody>
      </p:sp>
      <p:sp>
        <p:nvSpPr>
          <p:cNvPr id="126" name="Google Shape;126;p9"/>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b="1" i="0" lang="en-US" sz="3600" u="none">
                <a:solidFill>
                  <a:srgbClr val="5C6670"/>
                </a:solidFill>
                <a:latin typeface="Arial"/>
                <a:ea typeface="Arial"/>
                <a:cs typeface="Arial"/>
                <a:sym typeface="Arial"/>
              </a:rPr>
              <a:t>Handling Exceptions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2016-12-13T22:43:21Z</dcterms:created>
  <dc:creator>Ron Carranza</dc:creator>
</cp:coreProperties>
</file>