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 id="2147483650" r:id="rId5"/>
    <p:sldMasterId id="2147483654" r:id="rId6"/>
  </p:sldMasterIdLst>
  <p:notesMasterIdLst>
    <p:notesMasterId r:id="rId7"/>
  </p:notesMasterIdLst>
  <p:sldIdLst>
    <p:sldId id="256" r:id="rId8"/>
    <p:sldId id="257" r:id="rId9"/>
    <p:sldId id="258" r:id="rId10"/>
    <p:sldId id="259" r:id="rId1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2" roundtripDataSignature="AMtx7mgWSjfFP2UYsMNDFAcgGNgs3D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4.xml"/><Relationship Id="rId10" Type="http://schemas.openxmlformats.org/officeDocument/2006/relationships/slide" Target="slides/slide3.xml"/><Relationship Id="rId12" Type="http://customschemas.google.com/relationships/presentationmetadata" Target="metadata"/><Relationship Id="rId9" Type="http://schemas.openxmlformats.org/officeDocument/2006/relationships/slide" Target="slides/slide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3" name="Google Shape;6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 name="Google Shape;64;p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0" name="Google Shape;7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 name="Google Shape;71;p2: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9" name="Shape 1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33" name="Shape 33"/>
        <p:cNvGrpSpPr/>
        <p:nvPr/>
      </p:nvGrpSpPr>
      <p:grpSpPr>
        <a:xfrm>
          <a:off x="0" y="0"/>
          <a:ext cx="0" cy="0"/>
          <a:chOff x="0" y="0"/>
          <a:chExt cx="0" cy="0"/>
        </a:xfrm>
      </p:grpSpPr>
      <p:sp>
        <p:nvSpPr>
          <p:cNvPr id="34" name="Google Shape;34;p8"/>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with Image">
  <p:cSld name="1 Column with Image">
    <p:spTree>
      <p:nvGrpSpPr>
        <p:cNvPr id="35" name="Shape 35"/>
        <p:cNvGrpSpPr/>
        <p:nvPr/>
      </p:nvGrpSpPr>
      <p:grpSpPr>
        <a:xfrm>
          <a:off x="0" y="0"/>
          <a:ext cx="0" cy="0"/>
          <a:chOff x="0" y="0"/>
          <a:chExt cx="0" cy="0"/>
        </a:xfrm>
      </p:grpSpPr>
      <p:sp>
        <p:nvSpPr>
          <p:cNvPr id="36" name="Google Shape;36;p9"/>
          <p:cNvSpPr/>
          <p:nvPr>
            <p:ph idx="2" type="pic"/>
          </p:nvPr>
        </p:nvSpPr>
        <p:spPr>
          <a:xfrm>
            <a:off x="4095754" y="1886864"/>
            <a:ext cx="4835843" cy="4171043"/>
          </a:xfrm>
          <a:prstGeom prst="rect">
            <a:avLst/>
          </a:prstGeom>
          <a:solidFill>
            <a:srgbClr val="F2F2F2"/>
          </a:solidFill>
          <a:ln>
            <a:noFill/>
          </a:ln>
        </p:spPr>
      </p:sp>
      <p:sp>
        <p:nvSpPr>
          <p:cNvPr id="37" name="Google Shape;37;p9"/>
          <p:cNvSpPr txBox="1"/>
          <p:nvPr>
            <p:ph idx="1" type="body"/>
          </p:nvPr>
        </p:nvSpPr>
        <p:spPr>
          <a:xfrm>
            <a:off x="178117" y="1436692"/>
            <a:ext cx="3698558" cy="4621213"/>
          </a:xfrm>
          <a:prstGeom prst="rect">
            <a:avLst/>
          </a:prstGeom>
          <a:noFill/>
          <a:ln>
            <a:noFill/>
          </a:ln>
        </p:spPr>
        <p:txBody>
          <a:bodyPr anchorCtr="0" anchor="t" bIns="45700" lIns="91425" spcFirstLastPara="1" rIns="91425" wrap="square" tIns="45700">
            <a:noAutofit/>
          </a:bodyPr>
          <a:lstStyle>
            <a:lvl1pPr indent="-441960" lvl="0" marL="45720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algn="l">
              <a:lnSpc>
                <a:spcPct val="100000"/>
              </a:lnSpc>
              <a:spcBef>
                <a:spcPts val="50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9"/>
          <p:cNvSpPr txBox="1"/>
          <p:nvPr>
            <p:ph idx="3" type="body"/>
          </p:nvPr>
        </p:nvSpPr>
        <p:spPr>
          <a:xfrm>
            <a:off x="4095754" y="6134100"/>
            <a:ext cx="4836319" cy="31750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9"/>
          <p:cNvSpPr txBox="1"/>
          <p:nvPr>
            <p:ph idx="4" type="body"/>
          </p:nvPr>
        </p:nvSpPr>
        <p:spPr>
          <a:xfrm>
            <a:off x="4095751" y="1411511"/>
            <a:ext cx="4836320" cy="4572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algn="l">
              <a:lnSpc>
                <a:spcPct val="90000"/>
              </a:lnSpc>
              <a:spcBef>
                <a:spcPts val="375"/>
              </a:spcBef>
              <a:spcAft>
                <a:spcPts val="0"/>
              </a:spcAft>
              <a:buClr>
                <a:srgbClr val="5C6670"/>
              </a:buClr>
              <a:buSzPts val="2400"/>
              <a:buFont typeface="Courier New"/>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9"/>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p:cSld name="2 Column">
    <p:spTree>
      <p:nvGrpSpPr>
        <p:cNvPr id="41" name="Shape 41"/>
        <p:cNvGrpSpPr/>
        <p:nvPr/>
      </p:nvGrpSpPr>
      <p:grpSpPr>
        <a:xfrm>
          <a:off x="0" y="0"/>
          <a:ext cx="0" cy="0"/>
          <a:chOff x="0" y="0"/>
          <a:chExt cx="0" cy="0"/>
        </a:xfrm>
      </p:grpSpPr>
      <p:sp>
        <p:nvSpPr>
          <p:cNvPr id="42" name="Google Shape;42;p12"/>
          <p:cNvSpPr txBox="1"/>
          <p:nvPr>
            <p:ph idx="1" type="body"/>
          </p:nvPr>
        </p:nvSpPr>
        <p:spPr>
          <a:xfrm>
            <a:off x="4712021" y="1589095"/>
            <a:ext cx="4127183" cy="4621213"/>
          </a:xfrm>
          <a:prstGeom prst="rect">
            <a:avLst/>
          </a:prstGeom>
          <a:noFill/>
          <a:ln>
            <a:noFill/>
          </a:ln>
        </p:spPr>
        <p:txBody>
          <a:bodyPr anchorCtr="0" anchor="t" bIns="45700" lIns="91425" spcFirstLastPara="1" rIns="91425" wrap="square" tIns="45700">
            <a:noAutofit/>
          </a:bodyPr>
          <a:lstStyle>
            <a:lvl1pPr indent="-441960" lvl="0" marL="45720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marR="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2"/>
          <p:cNvSpPr txBox="1"/>
          <p:nvPr>
            <p:ph idx="2" type="body"/>
          </p:nvPr>
        </p:nvSpPr>
        <p:spPr>
          <a:xfrm>
            <a:off x="292417" y="1589095"/>
            <a:ext cx="4136348" cy="4621213"/>
          </a:xfrm>
          <a:prstGeom prst="rect">
            <a:avLst/>
          </a:prstGeom>
          <a:noFill/>
          <a:ln>
            <a:noFill/>
          </a:ln>
        </p:spPr>
        <p:txBody>
          <a:bodyPr anchorCtr="0" anchor="t" bIns="45700" lIns="91425" spcFirstLastPara="1" rIns="91425" wrap="square" tIns="45700">
            <a:noAutofit/>
          </a:bodyPr>
          <a:lstStyle>
            <a:lvl1pPr indent="-441960" lvl="0" marL="45720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marR="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2"/>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ing Slide">
  <p:cSld name="Ending Slide">
    <p:spTree>
      <p:nvGrpSpPr>
        <p:cNvPr id="60" name="Shape 6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5.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
          <p:cNvSpPr txBox="1"/>
          <p:nvPr/>
        </p:nvSpPr>
        <p:spPr>
          <a:xfrm>
            <a:off x="0" y="1725612"/>
            <a:ext cx="9144000" cy="34067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5"/>
          <p:cNvSpPr txBox="1"/>
          <p:nvPr/>
        </p:nvSpPr>
        <p:spPr>
          <a:xfrm>
            <a:off x="1384300" y="1651000"/>
            <a:ext cx="6376987" cy="73025"/>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5"/>
          <p:cNvSpPr txBox="1"/>
          <p:nvPr/>
        </p:nvSpPr>
        <p:spPr>
          <a:xfrm>
            <a:off x="1384300" y="1651000"/>
            <a:ext cx="728662" cy="73025"/>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5"/>
          <p:cNvSpPr txBox="1"/>
          <p:nvPr/>
        </p:nvSpPr>
        <p:spPr>
          <a:xfrm>
            <a:off x="2795587" y="1651000"/>
            <a:ext cx="728662" cy="7461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5"/>
          <p:cNvSpPr txBox="1"/>
          <p:nvPr/>
        </p:nvSpPr>
        <p:spPr>
          <a:xfrm>
            <a:off x="4208462" y="1651000"/>
            <a:ext cx="728662" cy="7461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5"/>
          <p:cNvSpPr txBox="1"/>
          <p:nvPr/>
        </p:nvSpPr>
        <p:spPr>
          <a:xfrm>
            <a:off x="5619750" y="1651000"/>
            <a:ext cx="728662" cy="7461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5"/>
          <p:cNvSpPr txBox="1"/>
          <p:nvPr/>
        </p:nvSpPr>
        <p:spPr>
          <a:xfrm>
            <a:off x="7032625" y="1651000"/>
            <a:ext cx="728662" cy="7461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5"/>
          <p:cNvSpPr txBox="1"/>
          <p:nvPr>
            <p:ph type="title"/>
          </p:nvPr>
        </p:nvSpPr>
        <p:spPr>
          <a:xfrm>
            <a:off x="160337" y="92075"/>
            <a:ext cx="7886700" cy="84931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8" name="Google Shape;18;p5"/>
          <p:cNvSpPr txBox="1"/>
          <p:nvPr>
            <p:ph idx="1" type="body"/>
          </p:nvPr>
        </p:nvSpPr>
        <p:spPr>
          <a:xfrm>
            <a:off x="234950" y="1389062"/>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 name="Shape 20"/>
        <p:cNvGrpSpPr/>
        <p:nvPr/>
      </p:nvGrpSpPr>
      <p:grpSpPr>
        <a:xfrm>
          <a:off x="0" y="0"/>
          <a:ext cx="0" cy="0"/>
          <a:chOff x="0" y="0"/>
          <a:chExt cx="0" cy="0"/>
        </a:xfrm>
      </p:grpSpPr>
      <p:sp>
        <p:nvSpPr>
          <p:cNvPr id="21" name="Google Shape;21;p7"/>
          <p:cNvSpPr txBox="1"/>
          <p:nvPr>
            <p:ph type="title"/>
          </p:nvPr>
        </p:nvSpPr>
        <p:spPr>
          <a:xfrm>
            <a:off x="160337" y="92075"/>
            <a:ext cx="7886700" cy="84931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22" name="Google Shape;22;p7"/>
          <p:cNvSpPr txBox="1"/>
          <p:nvPr>
            <p:ph idx="1" type="body"/>
          </p:nvPr>
        </p:nvSpPr>
        <p:spPr>
          <a:xfrm>
            <a:off x="234950" y="1389062"/>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3" name="Google Shape;23;p7"/>
          <p:cNvSpPr txBox="1"/>
          <p:nvPr/>
        </p:nvSpPr>
        <p:spPr>
          <a:xfrm>
            <a:off x="0" y="1014412"/>
            <a:ext cx="9144000" cy="249237"/>
          </a:xfrm>
          <a:prstGeom prst="rect">
            <a:avLst/>
          </a:prstGeom>
          <a:gradFill>
            <a:gsLst>
              <a:gs pos="0">
                <a:srgbClr val="D9D9D9"/>
              </a:gs>
              <a:gs pos="100000">
                <a:srgbClr val="FFFFFF">
                  <a:alpha val="0"/>
                </a:srgbClr>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4" name="Google Shape;24;p7"/>
          <p:cNvGrpSpPr/>
          <p:nvPr/>
        </p:nvGrpSpPr>
        <p:grpSpPr>
          <a:xfrm>
            <a:off x="-4762" y="944562"/>
            <a:ext cx="9148762" cy="73025"/>
            <a:chOff x="-6350" y="925115"/>
            <a:chExt cx="12198350" cy="73152"/>
          </a:xfrm>
        </p:grpSpPr>
        <p:sp>
          <p:nvSpPr>
            <p:cNvPr id="25" name="Google Shape;25;p7"/>
            <p:cNvSpPr txBox="1"/>
            <p:nvPr/>
          </p:nvSpPr>
          <p:spPr>
            <a:xfrm>
              <a:off x="1" y="925115"/>
              <a:ext cx="12191999" cy="73152"/>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 name="Google Shape;26;p7"/>
            <p:cNvSpPr txBox="1"/>
            <p:nvPr/>
          </p:nvSpPr>
          <p:spPr>
            <a:xfrm>
              <a:off x="-6350" y="925115"/>
              <a:ext cx="899584"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 name="Google Shape;27;p7"/>
            <p:cNvSpPr txBox="1"/>
            <p:nvPr/>
          </p:nvSpPr>
          <p:spPr>
            <a:xfrm>
              <a:off x="1805518" y="925115"/>
              <a:ext cx="971549"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 name="Google Shape;28;p7"/>
            <p:cNvSpPr txBox="1"/>
            <p:nvPr/>
          </p:nvSpPr>
          <p:spPr>
            <a:xfrm>
              <a:off x="3687234" y="925115"/>
              <a:ext cx="971551"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 name="Google Shape;29;p7"/>
            <p:cNvSpPr txBox="1"/>
            <p:nvPr/>
          </p:nvSpPr>
          <p:spPr>
            <a:xfrm>
              <a:off x="5571067" y="925115"/>
              <a:ext cx="973667"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 name="Google Shape;30;p7"/>
            <p:cNvSpPr txBox="1"/>
            <p:nvPr/>
          </p:nvSpPr>
          <p:spPr>
            <a:xfrm>
              <a:off x="7452784" y="925115"/>
              <a:ext cx="973667"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 name="Google Shape;31;p7"/>
            <p:cNvSpPr txBox="1"/>
            <p:nvPr/>
          </p:nvSpPr>
          <p:spPr>
            <a:xfrm>
              <a:off x="9338733" y="925115"/>
              <a:ext cx="971551"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 name="Google Shape;32;p7"/>
            <p:cNvSpPr txBox="1"/>
            <p:nvPr/>
          </p:nvSpPr>
          <p:spPr>
            <a:xfrm>
              <a:off x="11220451" y="925115"/>
              <a:ext cx="971549"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 name="Shape 45"/>
        <p:cNvGrpSpPr/>
        <p:nvPr/>
      </p:nvGrpSpPr>
      <p:grpSpPr>
        <a:xfrm>
          <a:off x="0" y="0"/>
          <a:ext cx="0" cy="0"/>
          <a:chOff x="0" y="0"/>
          <a:chExt cx="0" cy="0"/>
        </a:xfrm>
      </p:grpSpPr>
      <p:sp>
        <p:nvSpPr>
          <p:cNvPr id="46" name="Google Shape;46;p10"/>
          <p:cNvSpPr txBox="1"/>
          <p:nvPr/>
        </p:nvSpPr>
        <p:spPr>
          <a:xfrm>
            <a:off x="0" y="1014412"/>
            <a:ext cx="9144000" cy="249237"/>
          </a:xfrm>
          <a:prstGeom prst="rect">
            <a:avLst/>
          </a:prstGeom>
          <a:gradFill>
            <a:gsLst>
              <a:gs pos="0">
                <a:srgbClr val="D9D9D9"/>
              </a:gs>
              <a:gs pos="100000">
                <a:srgbClr val="FFFFFF">
                  <a:alpha val="0"/>
                </a:srgbClr>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47" name="Google Shape;47;p10"/>
          <p:cNvGrpSpPr/>
          <p:nvPr/>
        </p:nvGrpSpPr>
        <p:grpSpPr>
          <a:xfrm>
            <a:off x="-4762" y="944562"/>
            <a:ext cx="9148762" cy="73025"/>
            <a:chOff x="-6350" y="925115"/>
            <a:chExt cx="12198350" cy="73152"/>
          </a:xfrm>
        </p:grpSpPr>
        <p:sp>
          <p:nvSpPr>
            <p:cNvPr id="48" name="Google Shape;48;p10"/>
            <p:cNvSpPr txBox="1"/>
            <p:nvPr/>
          </p:nvSpPr>
          <p:spPr>
            <a:xfrm>
              <a:off x="1" y="925115"/>
              <a:ext cx="12191999" cy="73152"/>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 name="Google Shape;49;p10"/>
            <p:cNvSpPr txBox="1"/>
            <p:nvPr/>
          </p:nvSpPr>
          <p:spPr>
            <a:xfrm>
              <a:off x="-6350" y="925115"/>
              <a:ext cx="899584"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 name="Google Shape;50;p10"/>
            <p:cNvSpPr txBox="1"/>
            <p:nvPr/>
          </p:nvSpPr>
          <p:spPr>
            <a:xfrm>
              <a:off x="1805518" y="925115"/>
              <a:ext cx="971549"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 name="Google Shape;51;p10"/>
            <p:cNvSpPr txBox="1"/>
            <p:nvPr/>
          </p:nvSpPr>
          <p:spPr>
            <a:xfrm>
              <a:off x="3687234" y="925115"/>
              <a:ext cx="971551"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 name="Google Shape;52;p10"/>
            <p:cNvSpPr txBox="1"/>
            <p:nvPr/>
          </p:nvSpPr>
          <p:spPr>
            <a:xfrm>
              <a:off x="5571067" y="925115"/>
              <a:ext cx="973667"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 name="Google Shape;53;p10"/>
            <p:cNvSpPr txBox="1"/>
            <p:nvPr/>
          </p:nvSpPr>
          <p:spPr>
            <a:xfrm>
              <a:off x="7452784" y="925115"/>
              <a:ext cx="973667"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 name="Google Shape;54;p10"/>
            <p:cNvSpPr txBox="1"/>
            <p:nvPr/>
          </p:nvSpPr>
          <p:spPr>
            <a:xfrm>
              <a:off x="9338733" y="925115"/>
              <a:ext cx="971551"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 name="Google Shape;55;p10"/>
            <p:cNvSpPr txBox="1"/>
            <p:nvPr/>
          </p:nvSpPr>
          <p:spPr>
            <a:xfrm>
              <a:off x="11220451" y="925115"/>
              <a:ext cx="971549"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6" name="Google Shape;56;p10"/>
          <p:cNvSpPr txBox="1"/>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7" name="Google Shape;57;p10"/>
          <p:cNvPicPr preferRelativeResize="0"/>
          <p:nvPr/>
        </p:nvPicPr>
        <p:blipFill rotWithShape="1">
          <a:blip r:embed="rId1">
            <a:alphaModFix/>
          </a:blip>
          <a:srcRect b="0" l="0" r="0" t="0"/>
          <a:stretch/>
        </p:blipFill>
        <p:spPr>
          <a:xfrm>
            <a:off x="746125" y="2057400"/>
            <a:ext cx="7651750" cy="2535237"/>
          </a:xfrm>
          <a:prstGeom prst="rect">
            <a:avLst/>
          </a:prstGeom>
          <a:noFill/>
          <a:ln>
            <a:noFill/>
          </a:ln>
        </p:spPr>
      </p:pic>
      <p:sp>
        <p:nvSpPr>
          <p:cNvPr id="58" name="Google Shape;58;p10"/>
          <p:cNvSpPr txBox="1"/>
          <p:nvPr>
            <p:ph type="title"/>
          </p:nvPr>
        </p:nvSpPr>
        <p:spPr>
          <a:xfrm>
            <a:off x="160337" y="92075"/>
            <a:ext cx="7886700" cy="84931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59" name="Google Shape;59;p10"/>
          <p:cNvSpPr txBox="1"/>
          <p:nvPr>
            <p:ph idx="1" type="body"/>
          </p:nvPr>
        </p:nvSpPr>
        <p:spPr>
          <a:xfrm>
            <a:off x="234950" y="1389062"/>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
          <p:cNvPicPr preferRelativeResize="0"/>
          <p:nvPr/>
        </p:nvPicPr>
        <p:blipFill rotWithShape="1">
          <a:blip r:embed="rId3">
            <a:alphaModFix/>
          </a:blip>
          <a:srcRect b="0" l="0" r="0" t="0"/>
          <a:stretch/>
        </p:blipFill>
        <p:spPr>
          <a:xfrm>
            <a:off x="5448300" y="5483225"/>
            <a:ext cx="3486150" cy="1154112"/>
          </a:xfrm>
          <a:prstGeom prst="rect">
            <a:avLst/>
          </a:prstGeom>
          <a:noFill/>
          <a:ln>
            <a:noFill/>
          </a:ln>
        </p:spPr>
      </p:pic>
      <p:sp>
        <p:nvSpPr>
          <p:cNvPr id="67" name="Google Shape;67;p1"/>
          <p:cNvSpPr txBox="1"/>
          <p:nvPr/>
        </p:nvSpPr>
        <p:spPr>
          <a:xfrm>
            <a:off x="692150" y="1960562"/>
            <a:ext cx="7947025" cy="933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5C6670"/>
              </a:buClr>
              <a:buSzPts val="4400"/>
              <a:buFont typeface="Arial"/>
              <a:buNone/>
            </a:pPr>
            <a:r>
              <a:rPr b="1" i="0" lang="en-US" sz="4400" u="none" cap="none" strike="noStrike">
                <a:solidFill>
                  <a:srgbClr val="5C6670"/>
                </a:solidFill>
                <a:latin typeface="Arial"/>
                <a:ea typeface="Arial"/>
                <a:cs typeface="Arial"/>
                <a:sym typeface="Arial"/>
              </a:rPr>
              <a:t>Select Topics in Python</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5C6670"/>
              </a:buClr>
              <a:buSzPts val="4400"/>
              <a:buFont typeface="Arial"/>
              <a:buNone/>
            </a:pPr>
            <a:r>
              <a:rPr b="1" i="0" lang="en-US" sz="4400" u="none" cap="none" strike="noStrike">
                <a:solidFill>
                  <a:srgbClr val="5C6670"/>
                </a:solidFill>
                <a:latin typeface="Arial"/>
                <a:ea typeface="Arial"/>
                <a:cs typeface="Arial"/>
                <a:sym typeface="Arial"/>
              </a:rPr>
              <a:t>Introduction to the Course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txBox="1"/>
          <p:nvPr>
            <p:ph type="title"/>
          </p:nvPr>
        </p:nvSpPr>
        <p:spPr>
          <a:xfrm>
            <a:off x="190500" y="0"/>
            <a:ext cx="8705850" cy="9334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b="1" i="0" lang="en-US" sz="3600" u="none">
                <a:solidFill>
                  <a:srgbClr val="5C6670"/>
                </a:solidFill>
                <a:latin typeface="Arial"/>
                <a:ea typeface="Arial"/>
                <a:cs typeface="Arial"/>
                <a:sym typeface="Arial"/>
              </a:rPr>
              <a:t>Objectives</a:t>
            </a:r>
            <a:endParaRPr/>
          </a:p>
        </p:txBody>
      </p:sp>
      <p:sp>
        <p:nvSpPr>
          <p:cNvPr id="74" name="Google Shape;74;p2"/>
          <p:cNvSpPr txBox="1"/>
          <p:nvPr/>
        </p:nvSpPr>
        <p:spPr>
          <a:xfrm>
            <a:off x="295275" y="4437062"/>
            <a:ext cx="2476500" cy="13236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Introduction to Lists.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Introduction to Tuples.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Introduction to dictionaries.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Introduction to sets.</a:t>
            </a:r>
            <a:endParaRPr b="0" i="0" sz="1400" u="none" cap="none" strike="noStrike">
              <a:solidFill>
                <a:srgbClr val="000000"/>
              </a:solidFill>
              <a:latin typeface="Arial"/>
              <a:ea typeface="Arial"/>
              <a:cs typeface="Arial"/>
              <a:sym typeface="Arial"/>
            </a:endParaRPr>
          </a:p>
        </p:txBody>
      </p:sp>
      <p:sp>
        <p:nvSpPr>
          <p:cNvPr id="75" name="Google Shape;75;p2"/>
          <p:cNvSpPr txBox="1"/>
          <p:nvPr/>
        </p:nvSpPr>
        <p:spPr>
          <a:xfrm>
            <a:off x="2570150" y="4386250"/>
            <a:ext cx="2195400" cy="13236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Introduction to Reading from a File.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Introduction to Writing to a File.</a:t>
            </a:r>
            <a:endParaRPr b="0" i="0" sz="1400" u="none" cap="none" strike="noStrike">
              <a:solidFill>
                <a:srgbClr val="000000"/>
              </a:solidFill>
              <a:latin typeface="Arial"/>
              <a:ea typeface="Arial"/>
              <a:cs typeface="Arial"/>
              <a:sym typeface="Arial"/>
            </a:endParaRPr>
          </a:p>
          <a:p>
            <a:pPr indent="-285750" lvl="0" marL="285750" marR="0" rtl="0" algn="ctr">
              <a:lnSpc>
                <a:spcPct val="100000"/>
              </a:lnSpc>
              <a:spcBef>
                <a:spcPts val="0"/>
              </a:spcBef>
              <a:spcAft>
                <a:spcPts val="0"/>
              </a:spcAft>
              <a:buClr>
                <a:srgbClr val="7F7F7F"/>
              </a:buClr>
              <a:buSzPts val="1600"/>
              <a:buFont typeface="Arial"/>
              <a:buNone/>
            </a:pPr>
            <a:r>
              <a:rPr b="0" i="0" lang="en-US" sz="1600" u="none" cap="none" strike="noStrike">
                <a:solidFill>
                  <a:srgbClr val="7F7F7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6" name="Google Shape;76;p2"/>
          <p:cNvSpPr txBox="1"/>
          <p:nvPr/>
        </p:nvSpPr>
        <p:spPr>
          <a:xfrm>
            <a:off x="4714875" y="4306887"/>
            <a:ext cx="1835100" cy="10773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Introduction to Pandas Library.</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Introduction to  Matplotlib.</a:t>
            </a:r>
            <a:endParaRPr b="0" i="0" sz="1400" u="none" cap="none" strike="noStrike">
              <a:solidFill>
                <a:srgbClr val="000000"/>
              </a:solidFill>
              <a:latin typeface="Arial"/>
              <a:ea typeface="Arial"/>
              <a:cs typeface="Arial"/>
              <a:sym typeface="Arial"/>
            </a:endParaRPr>
          </a:p>
        </p:txBody>
      </p:sp>
      <p:sp>
        <p:nvSpPr>
          <p:cNvPr id="77" name="Google Shape;77;p2"/>
          <p:cNvSpPr txBox="1"/>
          <p:nvPr/>
        </p:nvSpPr>
        <p:spPr>
          <a:xfrm>
            <a:off x="355600" y="3768725"/>
            <a:ext cx="2195512" cy="584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C6670"/>
              </a:buClr>
              <a:buSzPts val="1600"/>
              <a:buFont typeface="Arial"/>
              <a:buNone/>
            </a:pPr>
            <a:r>
              <a:rPr b="1" i="0" lang="en-US" sz="1600" u="none" cap="none" strike="noStrike">
                <a:solidFill>
                  <a:srgbClr val="5C6670"/>
                </a:solidFill>
                <a:latin typeface="Arial"/>
                <a:ea typeface="Arial"/>
                <a:cs typeface="Arial"/>
                <a:sym typeface="Arial"/>
              </a:rPr>
              <a:t>Lists, Tuples, Dictionaries, Sets</a:t>
            </a:r>
            <a:endParaRPr b="0" i="0" sz="1400" u="none" cap="none" strike="noStrike">
              <a:solidFill>
                <a:srgbClr val="000000"/>
              </a:solidFill>
              <a:latin typeface="Arial"/>
              <a:ea typeface="Arial"/>
              <a:cs typeface="Arial"/>
              <a:sym typeface="Arial"/>
            </a:endParaRPr>
          </a:p>
        </p:txBody>
      </p:sp>
      <p:sp>
        <p:nvSpPr>
          <p:cNvPr id="78" name="Google Shape;78;p2"/>
          <p:cNvSpPr txBox="1"/>
          <p:nvPr/>
        </p:nvSpPr>
        <p:spPr>
          <a:xfrm>
            <a:off x="2522537" y="3816350"/>
            <a:ext cx="2095500" cy="5857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C6670"/>
              </a:buClr>
              <a:buSzPts val="1600"/>
              <a:buFont typeface="Arial"/>
              <a:buNone/>
            </a:pPr>
            <a:r>
              <a:rPr b="1" i="0" lang="en-US" sz="1600" u="none" cap="none" strike="noStrike">
                <a:solidFill>
                  <a:srgbClr val="5C6670"/>
                </a:solidFill>
                <a:latin typeface="Arial"/>
                <a:ea typeface="Arial"/>
                <a:cs typeface="Arial"/>
                <a:sym typeface="Arial"/>
              </a:rPr>
              <a:t>File Reading and Writing</a:t>
            </a:r>
            <a:endParaRPr b="0" i="0" sz="1400" u="none" cap="none" strike="noStrike">
              <a:solidFill>
                <a:srgbClr val="000000"/>
              </a:solidFill>
              <a:latin typeface="Arial"/>
              <a:ea typeface="Arial"/>
              <a:cs typeface="Arial"/>
              <a:sym typeface="Arial"/>
            </a:endParaRPr>
          </a:p>
        </p:txBody>
      </p:sp>
      <p:sp>
        <p:nvSpPr>
          <p:cNvPr id="79" name="Google Shape;79;p2"/>
          <p:cNvSpPr txBox="1"/>
          <p:nvPr/>
        </p:nvSpPr>
        <p:spPr>
          <a:xfrm>
            <a:off x="4799012" y="3932237"/>
            <a:ext cx="1666875" cy="3397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C6670"/>
              </a:buClr>
              <a:buSzPts val="1600"/>
              <a:buFont typeface="Arial"/>
              <a:buNone/>
            </a:pPr>
            <a:r>
              <a:rPr b="1" i="0" lang="en-US" sz="1600" u="none" cap="none" strike="noStrike">
                <a:solidFill>
                  <a:srgbClr val="5C6670"/>
                </a:solidFill>
                <a:latin typeface="Arial"/>
                <a:ea typeface="Arial"/>
                <a:cs typeface="Arial"/>
                <a:sym typeface="Arial"/>
              </a:rPr>
              <a:t>Data Analysis</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685800" y="2228850"/>
            <a:ext cx="1533525" cy="1533525"/>
          </a:xfrm>
          <a:prstGeom prst="ellipse">
            <a:avLst/>
          </a:prstGeom>
          <a:solidFill>
            <a:srgbClr val="78BE2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Note icon with three bullet points and three lines in a blue circle. " id="81" name="Google Shape;81;p2"/>
          <p:cNvSpPr/>
          <p:nvPr/>
        </p:nvSpPr>
        <p:spPr>
          <a:xfrm>
            <a:off x="2803525" y="2220912"/>
            <a:ext cx="1533525" cy="1533525"/>
          </a:xfrm>
          <a:prstGeom prst="ellipse">
            <a:avLst/>
          </a:prstGeom>
          <a:solidFill>
            <a:srgbClr val="00A2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2"/>
          <p:cNvSpPr/>
          <p:nvPr/>
        </p:nvSpPr>
        <p:spPr>
          <a:xfrm>
            <a:off x="4921250" y="2216150"/>
            <a:ext cx="1533525" cy="1533525"/>
          </a:xfrm>
          <a:prstGeom prst="ellipse">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2"/>
          <p:cNvSpPr txBox="1"/>
          <p:nvPr/>
        </p:nvSpPr>
        <p:spPr>
          <a:xfrm>
            <a:off x="6810375" y="4313237"/>
            <a:ext cx="1835150" cy="83026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Live coding examples for each area.</a:t>
            </a:r>
            <a:endParaRPr b="0" i="0" sz="1400" u="none" cap="none" strike="noStrike">
              <a:solidFill>
                <a:srgbClr val="000000"/>
              </a:solidFill>
              <a:latin typeface="Arial"/>
              <a:ea typeface="Arial"/>
              <a:cs typeface="Arial"/>
              <a:sym typeface="Arial"/>
            </a:endParaRPr>
          </a:p>
        </p:txBody>
      </p:sp>
      <p:sp>
        <p:nvSpPr>
          <p:cNvPr id="84" name="Google Shape;84;p2"/>
          <p:cNvSpPr txBox="1"/>
          <p:nvPr/>
        </p:nvSpPr>
        <p:spPr>
          <a:xfrm>
            <a:off x="6894512" y="3940175"/>
            <a:ext cx="1666875" cy="3381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C6670"/>
              </a:buClr>
              <a:buSzPts val="1600"/>
              <a:buFont typeface="Arial"/>
              <a:buNone/>
            </a:pPr>
            <a:r>
              <a:rPr b="1" i="0" lang="en-US" sz="1600" u="none" cap="none" strike="noStrike">
                <a:solidFill>
                  <a:srgbClr val="5C6670"/>
                </a:solidFill>
                <a:latin typeface="Arial"/>
                <a:ea typeface="Arial"/>
                <a:cs typeface="Arial"/>
                <a:sym typeface="Arial"/>
              </a:rPr>
              <a:t>Demo</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a:off x="7038975" y="2224087"/>
            <a:ext cx="1533525" cy="1533525"/>
          </a:xfrm>
          <a:prstGeom prst="ellipse">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Green circle with magnifying glass in the center." id="86" name="Google Shape;86;p2"/>
          <p:cNvPicPr preferRelativeResize="0"/>
          <p:nvPr/>
        </p:nvPicPr>
        <p:blipFill rotWithShape="1">
          <a:blip r:embed="rId3">
            <a:alphaModFix/>
          </a:blip>
          <a:srcRect b="0" l="0" r="0" t="0"/>
          <a:stretch/>
        </p:blipFill>
        <p:spPr>
          <a:xfrm>
            <a:off x="981075" y="2533650"/>
            <a:ext cx="900112" cy="900112"/>
          </a:xfrm>
          <a:prstGeom prst="rect">
            <a:avLst/>
          </a:prstGeom>
          <a:noFill/>
          <a:ln>
            <a:noFill/>
          </a:ln>
        </p:spPr>
      </p:pic>
      <p:pic>
        <p:nvPicPr>
          <p:cNvPr id="87" name="Google Shape;87;p2"/>
          <p:cNvPicPr preferRelativeResize="0"/>
          <p:nvPr/>
        </p:nvPicPr>
        <p:blipFill rotWithShape="1">
          <a:blip r:embed="rId4">
            <a:alphaModFix/>
          </a:blip>
          <a:srcRect b="0" l="0" r="0" t="0"/>
          <a:stretch/>
        </p:blipFill>
        <p:spPr>
          <a:xfrm>
            <a:off x="3211512" y="2600325"/>
            <a:ext cx="790575" cy="790575"/>
          </a:xfrm>
          <a:prstGeom prst="rect">
            <a:avLst/>
          </a:prstGeom>
          <a:noFill/>
          <a:ln>
            <a:noFill/>
          </a:ln>
        </p:spPr>
      </p:pic>
      <p:pic>
        <p:nvPicPr>
          <p:cNvPr descr="Pencil icon in a yellow circle. " id="88" name="Google Shape;88;p2"/>
          <p:cNvPicPr preferRelativeResize="0"/>
          <p:nvPr/>
        </p:nvPicPr>
        <p:blipFill rotWithShape="1">
          <a:blip r:embed="rId5">
            <a:alphaModFix/>
          </a:blip>
          <a:srcRect b="0" l="0" r="0" t="0"/>
          <a:stretch/>
        </p:blipFill>
        <p:spPr>
          <a:xfrm>
            <a:off x="7277100" y="2349500"/>
            <a:ext cx="1266825" cy="1266825"/>
          </a:xfrm>
          <a:prstGeom prst="rect">
            <a:avLst/>
          </a:prstGeom>
          <a:noFill/>
          <a:ln>
            <a:noFill/>
          </a:ln>
        </p:spPr>
      </p:pic>
      <p:pic>
        <p:nvPicPr>
          <p:cNvPr descr="Chat icon with two comment bubbles in an orange circle. " id="89" name="Google Shape;89;p2"/>
          <p:cNvPicPr preferRelativeResize="0"/>
          <p:nvPr/>
        </p:nvPicPr>
        <p:blipFill rotWithShape="1">
          <a:blip r:embed="rId6">
            <a:alphaModFix/>
          </a:blip>
          <a:srcRect b="0" l="0" r="0" t="0"/>
          <a:stretch/>
        </p:blipFill>
        <p:spPr>
          <a:xfrm>
            <a:off x="5202237" y="2466975"/>
            <a:ext cx="1009650" cy="1009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txBox="1"/>
          <p:nvPr>
            <p:ph idx="1" type="body"/>
          </p:nvPr>
        </p:nvSpPr>
        <p:spPr>
          <a:xfrm>
            <a:off x="4095750" y="2273300"/>
            <a:ext cx="4837112" cy="3127375"/>
          </a:xfrm>
          <a:prstGeom prst="rect">
            <a:avLst/>
          </a:prstGeom>
          <a:solidFill>
            <a:srgbClr val="F2F2F2"/>
          </a:solid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95" name="Google Shape;95;p3"/>
          <p:cNvSpPr txBox="1"/>
          <p:nvPr>
            <p:ph idx="1" type="body"/>
          </p:nvPr>
        </p:nvSpPr>
        <p:spPr>
          <a:xfrm>
            <a:off x="179387" y="1935162"/>
            <a:ext cx="3697287" cy="3465512"/>
          </a:xfrm>
          <a:prstGeom prst="rect">
            <a:avLst/>
          </a:prstGeom>
          <a:noFill/>
          <a:ln>
            <a:noFill/>
          </a:ln>
        </p:spPr>
        <p:txBody>
          <a:bodyPr anchorCtr="0" anchor="t" bIns="45700" lIns="91425" spcFirstLastPara="1" rIns="91425" wrap="square" tIns="45700">
            <a:noAutofit/>
          </a:bodyPr>
          <a:lstStyle/>
          <a:p>
            <a:pPr indent="-167640" lvl="0" marL="169862" rtl="0" algn="l">
              <a:lnSpc>
                <a:spcPct val="80000"/>
              </a:lnSpc>
              <a:spcBef>
                <a:spcPts val="0"/>
              </a:spcBef>
              <a:spcAft>
                <a:spcPts val="0"/>
              </a:spcAft>
              <a:buClr>
                <a:srgbClr val="00A2E0"/>
              </a:buClr>
              <a:buSzPts val="2640"/>
              <a:buFont typeface="Arial"/>
              <a:buChar char="|"/>
            </a:pPr>
            <a:r>
              <a:rPr b="1" i="0" lang="en-US" sz="2200" u="none">
                <a:solidFill>
                  <a:srgbClr val="5C6670"/>
                </a:solidFill>
                <a:latin typeface="Arial"/>
                <a:ea typeface="Arial"/>
                <a:cs typeface="Arial"/>
                <a:sym typeface="Arial"/>
                <a:extLst>
                  <a:ext uri="http://customooxmlschemas.google.com/">
                    <go:slidesCustomData xmlns:go="http://customooxmlschemas.google.com/" textRoundtripDataId="0"/>
                  </a:ext>
                </a:extLst>
              </a:rPr>
              <a:t>Needed for t</a:t>
            </a:r>
            <a:r>
              <a:rPr lang="en-US" sz="2200">
                <a:extLst>
                  <a:ext uri="http://customooxmlschemas.google.com/">
                    <go:slidesCustomData xmlns:go="http://customooxmlschemas.google.com/" textRoundtripDataId="1"/>
                  </a:ext>
                </a:extLst>
              </a:rPr>
              <a:t>he</a:t>
            </a:r>
            <a:r>
              <a:rPr b="1" i="0" lang="en-US" sz="2200" u="none">
                <a:solidFill>
                  <a:srgbClr val="5C6670"/>
                </a:solidFill>
                <a:latin typeface="Arial"/>
                <a:ea typeface="Arial"/>
                <a:cs typeface="Arial"/>
                <a:sym typeface="Arial"/>
                <a:extLst>
                  <a:ext uri="http://customooxmlschemas.google.com/">
                    <go:slidesCustomData xmlns:go="http://customooxmlschemas.google.com/" textRoundtripDataId="2"/>
                  </a:ext>
                </a:extLst>
              </a:rPr>
              <a:t> course</a:t>
            </a:r>
            <a:r>
              <a:rPr b="1" i="0" lang="en-US" sz="2200" u="none">
                <a:solidFill>
                  <a:srgbClr val="5C6670"/>
                </a:solidFill>
                <a:latin typeface="Arial"/>
                <a:ea typeface="Arial"/>
                <a:cs typeface="Arial"/>
                <a:sym typeface="Arial"/>
              </a:rPr>
              <a:t>:</a:t>
            </a:r>
            <a:endParaRPr/>
          </a:p>
          <a:p>
            <a:pPr indent="-204787" lvl="1" marL="547687" rtl="0" algn="l">
              <a:lnSpc>
                <a:spcPct val="80000"/>
              </a:lnSpc>
              <a:spcBef>
                <a:spcPts val="900"/>
              </a:spcBef>
              <a:spcAft>
                <a:spcPts val="0"/>
              </a:spcAft>
              <a:buClr>
                <a:srgbClr val="5C6670"/>
              </a:buClr>
              <a:buSzPts val="1600"/>
              <a:buFont typeface="Courier New"/>
              <a:buChar char="-"/>
            </a:pPr>
            <a:r>
              <a:rPr b="0" i="0" lang="en-US" sz="1600" u="none">
                <a:solidFill>
                  <a:srgbClr val="262626"/>
                </a:solidFill>
                <a:latin typeface="Arial"/>
                <a:ea typeface="Arial"/>
                <a:cs typeface="Arial"/>
                <a:sym typeface="Arial"/>
              </a:rPr>
              <a:t>Python IDE.</a:t>
            </a:r>
            <a:endParaRPr/>
          </a:p>
          <a:p>
            <a:pPr indent="-204787" lvl="2" marL="941387" rtl="0" algn="l">
              <a:lnSpc>
                <a:spcPct val="80000"/>
              </a:lnSpc>
              <a:spcBef>
                <a:spcPts val="700"/>
              </a:spcBef>
              <a:spcAft>
                <a:spcPts val="0"/>
              </a:spcAft>
              <a:buClr>
                <a:srgbClr val="5C6670"/>
              </a:buClr>
              <a:buSzPts val="1500"/>
              <a:buFont typeface="Arial"/>
              <a:buChar char="•"/>
            </a:pPr>
            <a:r>
              <a:rPr b="0" i="0" lang="en-US" sz="1500" u="none">
                <a:solidFill>
                  <a:srgbClr val="262626"/>
                </a:solidFill>
                <a:latin typeface="Arial"/>
                <a:ea typeface="Arial"/>
                <a:cs typeface="Arial"/>
                <a:sym typeface="Arial"/>
              </a:rPr>
              <a:t>CoLab.</a:t>
            </a:r>
            <a:endParaRPr b="0" i="0" sz="1500" u="none">
              <a:solidFill>
                <a:srgbClr val="262626"/>
              </a:solidFill>
              <a:latin typeface="Arial"/>
              <a:ea typeface="Arial"/>
              <a:cs typeface="Arial"/>
              <a:sym typeface="Arial"/>
            </a:endParaRPr>
          </a:p>
          <a:p>
            <a:pPr indent="-204787" lvl="2" marL="941387" rtl="0" algn="l">
              <a:lnSpc>
                <a:spcPct val="80000"/>
              </a:lnSpc>
              <a:spcBef>
                <a:spcPts val="700"/>
              </a:spcBef>
              <a:spcAft>
                <a:spcPts val="0"/>
              </a:spcAft>
              <a:buClr>
                <a:srgbClr val="5C6670"/>
              </a:buClr>
              <a:buSzPts val="1500"/>
              <a:buFont typeface="Arial"/>
              <a:buChar char="•"/>
            </a:pPr>
            <a:r>
              <a:rPr b="0" i="0" lang="en-US" sz="1500" u="none">
                <a:solidFill>
                  <a:srgbClr val="262626"/>
                </a:solidFill>
                <a:latin typeface="Arial"/>
                <a:ea typeface="Arial"/>
                <a:cs typeface="Arial"/>
                <a:sym typeface="Arial"/>
              </a:rPr>
              <a:t>Anaconda</a:t>
            </a:r>
            <a:r>
              <a:rPr lang="en-US" sz="1500"/>
              <a:t> </a:t>
            </a:r>
            <a:r>
              <a:rPr b="0" i="0" lang="en-US" sz="1500" u="none">
                <a:solidFill>
                  <a:srgbClr val="262626"/>
                </a:solidFill>
                <a:latin typeface="Arial"/>
                <a:ea typeface="Arial"/>
                <a:cs typeface="Arial"/>
                <a:sym typeface="Arial"/>
              </a:rPr>
              <a:t>Navigator</a:t>
            </a:r>
            <a:endParaRPr b="0" i="0" sz="1500" u="none">
              <a:solidFill>
                <a:srgbClr val="262626"/>
              </a:solidFill>
              <a:latin typeface="Arial"/>
              <a:ea typeface="Arial"/>
              <a:cs typeface="Arial"/>
              <a:sym typeface="Arial"/>
            </a:endParaRPr>
          </a:p>
          <a:p>
            <a:pPr indent="-204787" lvl="3" marL="1027112" rtl="0" algn="l">
              <a:lnSpc>
                <a:spcPct val="80000"/>
              </a:lnSpc>
              <a:spcBef>
                <a:spcPts val="900"/>
              </a:spcBef>
              <a:spcAft>
                <a:spcPts val="0"/>
              </a:spcAft>
              <a:buClr>
                <a:schemeClr val="dk1"/>
              </a:buClr>
              <a:buSzPts val="1400"/>
              <a:buNone/>
            </a:pPr>
            <a:r>
              <a:rPr b="0" i="0" lang="en-US" sz="1400" u="none">
                <a:solidFill>
                  <a:schemeClr val="dk1"/>
                </a:solidFill>
                <a:latin typeface="Arial"/>
                <a:ea typeface="Arial"/>
                <a:cs typeface="Arial"/>
                <a:sym typeface="Arial"/>
              </a:rPr>
              <a:t>      </a:t>
            </a:r>
            <a:r>
              <a:rPr b="0" i="0" lang="en-US" sz="1400" u="none">
                <a:solidFill>
                  <a:schemeClr val="dk1"/>
                </a:solidFill>
                <a:latin typeface="Arial"/>
                <a:ea typeface="Arial"/>
                <a:cs typeface="Arial"/>
                <a:sym typeface="Arial"/>
                <a:extLst>
                  <a:ext uri="http://customooxmlschemas.google.com/">
                    <go:slidesCustomData xmlns:go="http://customooxmlschemas.google.com/" textRoundtripDataId="3"/>
                  </a:ext>
                </a:extLst>
              </a:rPr>
              <a:t>Visual Studio Code</a:t>
            </a:r>
            <a:endParaRPr>
              <a:extLst>
                <a:ext uri="http://customooxmlschemas.google.com/">
                  <go:slidesCustomData xmlns:go="http://customooxmlschemas.google.com/" textRoundtripDataId="4"/>
                </a:ext>
              </a:extLst>
            </a:endParaRPr>
          </a:p>
          <a:p>
            <a:pPr indent="-204787" lvl="3" marL="1027112" rtl="0" algn="l">
              <a:lnSpc>
                <a:spcPct val="80000"/>
              </a:lnSpc>
              <a:spcBef>
                <a:spcPts val="500"/>
              </a:spcBef>
              <a:spcAft>
                <a:spcPts val="0"/>
              </a:spcAft>
              <a:buClr>
                <a:schemeClr val="dk1"/>
              </a:buClr>
              <a:buSzPts val="1400"/>
              <a:buNone/>
            </a:pPr>
            <a:r>
              <a:rPr b="0" i="0" lang="en-US" sz="1400" u="none">
                <a:solidFill>
                  <a:schemeClr val="dk1"/>
                </a:solidFill>
                <a:latin typeface="Arial"/>
                <a:ea typeface="Arial"/>
                <a:cs typeface="Arial"/>
                <a:sym typeface="Arial"/>
                <a:extLst>
                  <a:ext uri="http://customooxmlschemas.google.com/">
                    <go:slidesCustomData xmlns:go="http://customooxmlschemas.google.com/" textRoundtripDataId="5"/>
                  </a:ext>
                </a:extLst>
              </a:rPr>
              <a:t>      Intel</a:t>
            </a:r>
            <a:r>
              <a:rPr lang="en-US" sz="1400">
                <a:extLst>
                  <a:ext uri="http://customooxmlschemas.google.com/">
                    <go:slidesCustomData xmlns:go="http://customooxmlschemas.google.com/" textRoundtripDataId="6"/>
                  </a:ext>
                </a:extLst>
              </a:rPr>
              <a:t>liJ</a:t>
            </a:r>
            <a:r>
              <a:rPr b="0" i="0" lang="en-US" sz="1400" u="none">
                <a:solidFill>
                  <a:schemeClr val="dk1"/>
                </a:solidFill>
                <a:latin typeface="Arial"/>
                <a:ea typeface="Arial"/>
                <a:cs typeface="Arial"/>
                <a:sym typeface="Arial"/>
                <a:extLst>
                  <a:ext uri="http://customooxmlschemas.google.com/">
                    <go:slidesCustomData xmlns:go="http://customooxmlschemas.google.com/" textRoundtripDataId="7"/>
                  </a:ext>
                </a:extLst>
              </a:rPr>
              <a:t> – Pycharm</a:t>
            </a:r>
            <a:endParaRPr>
              <a:extLst>
                <a:ext uri="http://customooxmlschemas.google.com/">
                  <go:slidesCustomData xmlns:go="http://customooxmlschemas.google.com/" textRoundtripDataId="8"/>
                </a:ext>
              </a:extLst>
            </a:endParaRPr>
          </a:p>
          <a:p>
            <a:pPr indent="-204787" lvl="3" marL="1027112" rtl="0" algn="l">
              <a:lnSpc>
                <a:spcPct val="80000"/>
              </a:lnSpc>
              <a:spcBef>
                <a:spcPts val="500"/>
              </a:spcBef>
              <a:spcAft>
                <a:spcPts val="0"/>
              </a:spcAft>
              <a:buClr>
                <a:schemeClr val="dk1"/>
              </a:buClr>
              <a:buSzPts val="1400"/>
              <a:buNone/>
            </a:pPr>
            <a:r>
              <a:rPr b="0" i="0" lang="en-US" sz="1400" u="none">
                <a:solidFill>
                  <a:schemeClr val="dk1"/>
                </a:solidFill>
                <a:latin typeface="Arial"/>
                <a:ea typeface="Arial"/>
                <a:cs typeface="Arial"/>
                <a:sym typeface="Arial"/>
                <a:extLst>
                  <a:ext uri="http://customooxmlschemas.google.com/">
                    <go:slidesCustomData xmlns:go="http://customooxmlschemas.google.com/" textRoundtripDataId="9"/>
                  </a:ext>
                </a:extLst>
              </a:rPr>
              <a:t>      </a:t>
            </a:r>
            <a:r>
              <a:rPr b="0" i="0" lang="en-US" sz="1400" u="none">
                <a:solidFill>
                  <a:schemeClr val="dk1"/>
                </a:solidFill>
                <a:latin typeface="Arial"/>
                <a:ea typeface="Arial"/>
                <a:cs typeface="Arial"/>
                <a:sym typeface="Arial"/>
                <a:extLst>
                  <a:ext uri="http://customooxmlschemas.google.com/">
                    <go:slidesCustomData xmlns:go="http://customooxmlschemas.google.com/" textRoundtripDataId="10"/>
                  </a:ext>
                </a:extLst>
              </a:rPr>
              <a:t>Jup</a:t>
            </a:r>
            <a:r>
              <a:rPr lang="en-US" sz="1400">
                <a:extLst>
                  <a:ext uri="http://customooxmlschemas.google.com/">
                    <go:slidesCustomData xmlns:go="http://customooxmlschemas.google.com/" textRoundtripDataId="11"/>
                  </a:ext>
                </a:extLst>
              </a:rPr>
              <a:t>y</a:t>
            </a:r>
            <a:r>
              <a:rPr b="0" i="0" lang="en-US" sz="1400" u="none">
                <a:solidFill>
                  <a:schemeClr val="dk1"/>
                </a:solidFill>
                <a:latin typeface="Arial"/>
                <a:ea typeface="Arial"/>
                <a:cs typeface="Arial"/>
                <a:sym typeface="Arial"/>
                <a:extLst>
                  <a:ext uri="http://customooxmlschemas.google.com/">
                    <go:slidesCustomData xmlns:go="http://customooxmlschemas.google.com/" textRoundtripDataId="12"/>
                  </a:ext>
                </a:extLst>
              </a:rPr>
              <a:t>ter</a:t>
            </a:r>
            <a:r>
              <a:rPr b="0" i="0" lang="en-US" sz="1400" u="none">
                <a:solidFill>
                  <a:schemeClr val="dk1"/>
                </a:solidFill>
                <a:latin typeface="Arial"/>
                <a:ea typeface="Arial"/>
                <a:cs typeface="Arial"/>
                <a:sym typeface="Arial"/>
                <a:extLst>
                  <a:ext uri="http://customooxmlschemas.google.com/">
                    <go:slidesCustomData xmlns:go="http://customooxmlschemas.google.com/" textRoundtripDataId="13"/>
                  </a:ext>
                </a:extLst>
              </a:rPr>
              <a:t> NoteBook </a:t>
            </a:r>
            <a:endParaRPr>
              <a:extLst>
                <a:ext uri="http://customooxmlschemas.google.com/">
                  <go:slidesCustomData xmlns:go="http://customooxmlschemas.google.com/" textRoundtripDataId="14"/>
                </a:ext>
              </a:extLst>
            </a:endParaRPr>
          </a:p>
          <a:p>
            <a:pPr indent="-204787" lvl="3" marL="1027112" rtl="0" algn="l">
              <a:lnSpc>
                <a:spcPct val="80000"/>
              </a:lnSpc>
              <a:spcBef>
                <a:spcPts val="500"/>
              </a:spcBef>
              <a:spcAft>
                <a:spcPts val="0"/>
              </a:spcAft>
              <a:buClr>
                <a:schemeClr val="dk1"/>
              </a:buClr>
              <a:buSzPts val="1400"/>
              <a:buNone/>
            </a:pPr>
            <a:r>
              <a:rPr b="0" i="0" lang="en-US" sz="1400" u="none">
                <a:solidFill>
                  <a:schemeClr val="dk1"/>
                </a:solidFill>
                <a:latin typeface="Arial"/>
                <a:ea typeface="Arial"/>
                <a:cs typeface="Arial"/>
                <a:sym typeface="Arial"/>
                <a:extLst>
                  <a:ext uri="http://customooxmlschemas.google.com/">
                    <go:slidesCustomData xmlns:go="http://customooxmlschemas.google.com/" textRoundtripDataId="15"/>
                  </a:ext>
                </a:extLst>
              </a:rPr>
              <a:t>      Spider</a:t>
            </a:r>
            <a:endParaRPr/>
          </a:p>
          <a:p>
            <a:pPr indent="-64762" lvl="0" marL="171442" rtl="0" algn="l">
              <a:lnSpc>
                <a:spcPct val="100000"/>
              </a:lnSpc>
              <a:spcBef>
                <a:spcPts val="1800"/>
              </a:spcBef>
              <a:spcAft>
                <a:spcPts val="0"/>
              </a:spcAft>
              <a:buClr>
                <a:srgbClr val="00A2E0"/>
              </a:buClr>
              <a:buSzPts val="1680"/>
              <a:buFont typeface="Arial"/>
              <a:buNone/>
            </a:pPr>
            <a:r>
              <a:t/>
            </a:r>
            <a:endParaRPr b="0" i="0" sz="1400" u="none">
              <a:solidFill>
                <a:schemeClr val="dk1"/>
              </a:solidFill>
              <a:latin typeface="Arial"/>
              <a:ea typeface="Arial"/>
              <a:cs typeface="Arial"/>
              <a:sym typeface="Arial"/>
            </a:endParaRPr>
          </a:p>
        </p:txBody>
      </p:sp>
      <p:sp>
        <p:nvSpPr>
          <p:cNvPr id="96" name="Google Shape;96;p3"/>
          <p:cNvSpPr txBox="1"/>
          <p:nvPr>
            <p:ph idx="4" type="body"/>
          </p:nvPr>
        </p:nvSpPr>
        <p:spPr>
          <a:xfrm>
            <a:off x="4095750" y="1916112"/>
            <a:ext cx="4837112" cy="3429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rgbClr val="8C1D40"/>
              </a:buClr>
              <a:buSzPts val="1500"/>
              <a:buFont typeface="Arial"/>
              <a:buNone/>
            </a:pPr>
            <a:r>
              <a:rPr b="1" i="0" lang="en-US" sz="1500" u="none">
                <a:solidFill>
                  <a:srgbClr val="8C1D40"/>
                </a:solidFill>
                <a:latin typeface="Arial"/>
                <a:ea typeface="Arial"/>
                <a:cs typeface="Arial"/>
                <a:sym typeface="Arial"/>
              </a:rPr>
              <a:t>Anaconda Navigator</a:t>
            </a:r>
            <a:endParaRPr/>
          </a:p>
        </p:txBody>
      </p:sp>
      <p:sp>
        <p:nvSpPr>
          <p:cNvPr id="97" name="Google Shape;97;p3"/>
          <p:cNvSpPr txBox="1"/>
          <p:nvPr>
            <p:ph type="title"/>
          </p:nvPr>
        </p:nvSpPr>
        <p:spPr>
          <a:xfrm>
            <a:off x="190500" y="0"/>
            <a:ext cx="8705850" cy="9334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b="1" i="0" lang="en-US" sz="3600" u="none">
                <a:solidFill>
                  <a:srgbClr val="5C6670"/>
                </a:solidFill>
                <a:latin typeface="Arial"/>
                <a:ea typeface="Arial"/>
                <a:cs typeface="Arial"/>
                <a:sym typeface="Arial"/>
              </a:rPr>
              <a:t>Needed for the Course</a:t>
            </a:r>
            <a:endParaRPr/>
          </a:p>
        </p:txBody>
      </p:sp>
      <p:pic>
        <p:nvPicPr>
          <p:cNvPr descr="Anaconda navigator dashboard with the words Home, Environments, Learning, and Community on the upper left sidebar. Buttons for Premium Packages and dedicated support, Documentation, and Anaconda Blog on the lower left sidebar.  Eight tiles on the left side of the page titled: Datalore, IBM Watson Studio Cloud, JupyterLab 2.2.6, Jupyter Notebook 6.1.4, QT Console 4.7.7, Spyger 4.1.5, VS Code 1.63.2, and Gluevlz 1.0.0. " id="98" name="Google Shape;98;p3"/>
          <p:cNvPicPr preferRelativeResize="0"/>
          <p:nvPr/>
        </p:nvPicPr>
        <p:blipFill rotWithShape="1">
          <a:blip r:embed="rId3">
            <a:alphaModFix/>
          </a:blip>
          <a:srcRect b="0" l="0" r="0" t="0"/>
          <a:stretch/>
        </p:blipFill>
        <p:spPr>
          <a:xfrm>
            <a:off x="4095750" y="2438400"/>
            <a:ext cx="4837112" cy="26209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2016-12-13T22:43:21Z</dcterms:created>
  <dc:creator>Ron Carranza</dc:creator>
</cp:coreProperties>
</file>