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5" roundtripDataSignature="AMtx7miryB0ym7WkZZHg97rWpmIAT4sB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customschemas.google.com/relationships/presentationmetadata" Target="metadata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">
  <p:cSld name="1 Column with Imag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>
            <p:ph idx="2" type="pic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3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4" type="body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4712021" y="1589095"/>
            <a:ext cx="412718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292417" y="1589095"/>
            <a:ext cx="413634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ing Slide">
  <p:cSld name="Ending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/>
        </p:nvSpPr>
        <p:spPr>
          <a:xfrm>
            <a:off x="0" y="1725612"/>
            <a:ext cx="9144000" cy="3406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8"/>
          <p:cNvSpPr txBox="1"/>
          <p:nvPr/>
        </p:nvSpPr>
        <p:spPr>
          <a:xfrm>
            <a:off x="1384300" y="1651000"/>
            <a:ext cx="6376987" cy="73025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8"/>
          <p:cNvSpPr txBox="1"/>
          <p:nvPr/>
        </p:nvSpPr>
        <p:spPr>
          <a:xfrm>
            <a:off x="1384300" y="1651000"/>
            <a:ext cx="728662" cy="73025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8"/>
          <p:cNvSpPr txBox="1"/>
          <p:nvPr/>
        </p:nvSpPr>
        <p:spPr>
          <a:xfrm>
            <a:off x="2795587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8"/>
          <p:cNvSpPr txBox="1"/>
          <p:nvPr/>
        </p:nvSpPr>
        <p:spPr>
          <a:xfrm>
            <a:off x="4208462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8"/>
          <p:cNvSpPr txBox="1"/>
          <p:nvPr/>
        </p:nvSpPr>
        <p:spPr>
          <a:xfrm>
            <a:off x="5619750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8"/>
          <p:cNvSpPr txBox="1"/>
          <p:nvPr/>
        </p:nvSpPr>
        <p:spPr>
          <a:xfrm>
            <a:off x="7032625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8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0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Google Shape;24;p10"/>
          <p:cNvGrpSpPr/>
          <p:nvPr/>
        </p:nvGrpSpPr>
        <p:grpSpPr>
          <a:xfrm>
            <a:off x="-4762" y="944562"/>
            <a:ext cx="9148762" cy="73025"/>
            <a:chOff x="-6350" y="925115"/>
            <a:chExt cx="12198350" cy="73152"/>
          </a:xfrm>
        </p:grpSpPr>
        <p:sp>
          <p:nvSpPr>
            <p:cNvPr id="25" name="Google Shape;25;p10"/>
            <p:cNvSpPr txBox="1"/>
            <p:nvPr/>
          </p:nvSpPr>
          <p:spPr>
            <a:xfrm>
              <a:off x="1" y="925115"/>
              <a:ext cx="12191999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0"/>
            <p:cNvSpPr txBox="1"/>
            <p:nvPr/>
          </p:nvSpPr>
          <p:spPr>
            <a:xfrm>
              <a:off x="-6350" y="925115"/>
              <a:ext cx="899584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0"/>
            <p:cNvSpPr txBox="1"/>
            <p:nvPr/>
          </p:nvSpPr>
          <p:spPr>
            <a:xfrm>
              <a:off x="1805518" y="925115"/>
              <a:ext cx="971549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0"/>
            <p:cNvSpPr txBox="1"/>
            <p:nvPr/>
          </p:nvSpPr>
          <p:spPr>
            <a:xfrm>
              <a:off x="3687234" y="925115"/>
              <a:ext cx="971551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0"/>
            <p:cNvSpPr txBox="1"/>
            <p:nvPr/>
          </p:nvSpPr>
          <p:spPr>
            <a:xfrm>
              <a:off x="5571067" y="925115"/>
              <a:ext cx="97366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0"/>
            <p:cNvSpPr txBox="1"/>
            <p:nvPr/>
          </p:nvSpPr>
          <p:spPr>
            <a:xfrm>
              <a:off x="7452784" y="925115"/>
              <a:ext cx="97366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0"/>
            <p:cNvSpPr txBox="1"/>
            <p:nvPr/>
          </p:nvSpPr>
          <p:spPr>
            <a:xfrm>
              <a:off x="9338733" y="925115"/>
              <a:ext cx="971551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0"/>
            <p:cNvSpPr txBox="1"/>
            <p:nvPr/>
          </p:nvSpPr>
          <p:spPr>
            <a:xfrm>
              <a:off x="11220451" y="925115"/>
              <a:ext cx="971549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" name="Google Shape;47;p13"/>
          <p:cNvGrpSpPr/>
          <p:nvPr/>
        </p:nvGrpSpPr>
        <p:grpSpPr>
          <a:xfrm>
            <a:off x="-4762" y="944562"/>
            <a:ext cx="9148762" cy="73025"/>
            <a:chOff x="-6350" y="925115"/>
            <a:chExt cx="12198350" cy="73152"/>
          </a:xfrm>
        </p:grpSpPr>
        <p:sp>
          <p:nvSpPr>
            <p:cNvPr id="48" name="Google Shape;48;p13"/>
            <p:cNvSpPr txBox="1"/>
            <p:nvPr/>
          </p:nvSpPr>
          <p:spPr>
            <a:xfrm>
              <a:off x="1" y="925115"/>
              <a:ext cx="12191999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3"/>
            <p:cNvSpPr txBox="1"/>
            <p:nvPr/>
          </p:nvSpPr>
          <p:spPr>
            <a:xfrm>
              <a:off x="-6350" y="925115"/>
              <a:ext cx="899584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3"/>
            <p:cNvSpPr txBox="1"/>
            <p:nvPr/>
          </p:nvSpPr>
          <p:spPr>
            <a:xfrm>
              <a:off x="1805518" y="925115"/>
              <a:ext cx="971549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3"/>
            <p:cNvSpPr txBox="1"/>
            <p:nvPr/>
          </p:nvSpPr>
          <p:spPr>
            <a:xfrm>
              <a:off x="3687234" y="925115"/>
              <a:ext cx="971551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3"/>
            <p:cNvSpPr txBox="1"/>
            <p:nvPr/>
          </p:nvSpPr>
          <p:spPr>
            <a:xfrm>
              <a:off x="5571067" y="925115"/>
              <a:ext cx="97366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3"/>
            <p:cNvSpPr txBox="1"/>
            <p:nvPr/>
          </p:nvSpPr>
          <p:spPr>
            <a:xfrm>
              <a:off x="7452784" y="925115"/>
              <a:ext cx="97366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3"/>
            <p:cNvSpPr txBox="1"/>
            <p:nvPr/>
          </p:nvSpPr>
          <p:spPr>
            <a:xfrm>
              <a:off x="9338733" y="925115"/>
              <a:ext cx="971551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3"/>
            <p:cNvSpPr txBox="1"/>
            <p:nvPr/>
          </p:nvSpPr>
          <p:spPr>
            <a:xfrm>
              <a:off x="11220451" y="925115"/>
              <a:ext cx="971549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1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6125" y="2057400"/>
            <a:ext cx="7651750" cy="253523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0" y="5483225"/>
            <a:ext cx="3486150" cy="115411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 txBox="1"/>
          <p:nvPr/>
        </p:nvSpPr>
        <p:spPr>
          <a:xfrm>
            <a:off x="692150" y="1960562"/>
            <a:ext cx="7629525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Select Topics in Python</a:t>
            </a:r>
            <a:br>
              <a:rPr b="1" i="0" lang="en-US" sz="44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Reading from File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74" name="Google Shape;74;p2"/>
          <p:cNvSpPr txBox="1"/>
          <p:nvPr/>
        </p:nvSpPr>
        <p:spPr>
          <a:xfrm>
            <a:off x="1009650" y="2547937"/>
            <a:ext cx="2879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C6670"/>
                </a:solidFill>
              </a:rPr>
              <a:t>Objectives</a:t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</a:t>
            </a:r>
            <a:r>
              <a:rPr lang="en-US" sz="1600">
                <a:solidFill>
                  <a:schemeClr val="dk1"/>
                </a:solidFill>
              </a:rPr>
              <a:t>f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ile I/O.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Loading a </a:t>
            </a:r>
            <a:r>
              <a:rPr lang="en-US" sz="1600">
                <a:solidFill>
                  <a:schemeClr val="dk1"/>
                </a:solidFill>
              </a:rPr>
              <a:t>f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ile in Co</a:t>
            </a:r>
            <a:r>
              <a:rPr lang="en-US" sz="1600">
                <a:solidFill>
                  <a:schemeClr val="dk1"/>
                </a:solidFill>
              </a:rPr>
              <a:t>l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Reading </a:t>
            </a:r>
            <a:r>
              <a:rPr lang="en-US" sz="1600">
                <a:solidFill>
                  <a:schemeClr val="dk1"/>
                </a:solidFill>
              </a:rPr>
              <a:t>f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rom a </a:t>
            </a:r>
            <a:r>
              <a:rPr lang="en-US" sz="1600">
                <a:solidFill>
                  <a:schemeClr val="dk1"/>
                </a:solidFill>
              </a:rPr>
              <a:t>f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ile.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lang="en-US" sz="1600">
                <a:solidFill>
                  <a:schemeClr val="dk1"/>
                </a:solidFill>
              </a:rPr>
              <a:t>s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plitting.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4984750" y="1895475"/>
            <a:ext cx="1533525" cy="1533525"/>
          </a:xfrm>
          <a:prstGeom prst="ellipse">
            <a:avLst/>
          </a:prstGeom>
          <a:solidFill>
            <a:srgbClr val="78BE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een circle with magnifying glass in the center.&#10;&#10;" id="76" name="Google Shape;7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0025" y="2200275"/>
            <a:ext cx="900112" cy="900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endParaRPr b="1" i="0" sz="2200" u="none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Why do we need to use I/O? </a:t>
            </a:r>
            <a:endParaRPr/>
          </a:p>
          <a:p>
            <a:pPr indent="-255587" lvl="2" marL="941387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Storing data.</a:t>
            </a:r>
            <a:endParaRPr/>
          </a:p>
          <a:p>
            <a:pPr indent="-255587" lvl="2" marL="941387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Accessing data.</a:t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5587" lvl="2" marL="941387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Modifying data.</a:t>
            </a:r>
            <a:endParaRPr/>
          </a:p>
        </p:txBody>
      </p:sp>
      <p:sp>
        <p:nvSpPr>
          <p:cNvPr id="83" name="Google Shape;83;p3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Introduction File I/O</a:t>
            </a:r>
            <a:endParaRPr/>
          </a:p>
        </p:txBody>
      </p:sp>
      <p:pic>
        <p:nvPicPr>
          <p:cNvPr descr="Thinking person emoticon. " id="84" name="Google Shape;8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3250" y="2006600"/>
            <a:ext cx="1422400" cy="14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of folder entitled sample_data with six subfolders and a menu to the right side with Upload, New file, New folder, Rename folder, Delete folder, Copy path, and Refresh. " id="90" name="Google Shape;90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611" l="0" r="0" t="4612"/>
          <a:stretch/>
        </p:blipFill>
        <p:spPr>
          <a:xfrm>
            <a:off x="4059237" y="1843213"/>
            <a:ext cx="4817890" cy="34655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91" name="Google Shape;91;p4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Loading </a:t>
            </a:r>
            <a:r>
              <a:rPr lang="en-US" sz="2200"/>
              <a:t>f</a:t>
            </a: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ile</a:t>
            </a:r>
            <a:endParaRPr b="1" i="0" sz="2200" u="none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n-US" sz="1600"/>
              <a:t>f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older.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Open </a:t>
            </a:r>
            <a:r>
              <a:rPr lang="en-US" sz="1600"/>
              <a:t>s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ample_</a:t>
            </a:r>
            <a:r>
              <a:rPr lang="en-US" sz="1600"/>
              <a:t>d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ata.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n-US" sz="1600"/>
              <a:t>t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hree dots.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Upload.</a:t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9521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Loading a File in CoLab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-US" sz="2200"/>
              <a:t>f</a:t>
            </a: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iles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Open file.</a:t>
            </a:r>
            <a:endParaRPr/>
          </a:p>
          <a:p>
            <a:pPr indent="-204787" lvl="1" marL="547687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700"/>
              <a:buFont typeface="Courier New"/>
              <a:buChar char="-"/>
            </a:pPr>
            <a:r>
              <a:rPr b="0" i="0" lang="en-US" sz="17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Read file.</a:t>
            </a:r>
            <a:endParaRPr/>
          </a:p>
          <a:p>
            <a:pPr indent="-255587" lvl="2" marL="941387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read</a:t>
            </a:r>
            <a:endParaRPr/>
          </a:p>
          <a:p>
            <a:pPr indent="-255587" lvl="2" marL="941387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readline</a:t>
            </a:r>
            <a:endParaRPr/>
          </a:p>
          <a:p>
            <a:pPr indent="-255587" lvl="2" marL="941387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readlines</a:t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7" lvl="1" marL="547687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0" i="0" sz="17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01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2040"/>
              <a:buFont typeface="Arial"/>
              <a:buNone/>
            </a:pPr>
            <a:r>
              <a:t/>
            </a:r>
            <a:endParaRPr b="0" i="0" sz="17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Reading From a File</a:t>
            </a:r>
            <a:endParaRPr/>
          </a:p>
        </p:txBody>
      </p:sp>
      <p:sp>
        <p:nvSpPr>
          <p:cNvPr id="100" name="Google Shape;100;p5"/>
          <p:cNvSpPr txBox="1"/>
          <p:nvPr/>
        </p:nvSpPr>
        <p:spPr>
          <a:xfrm>
            <a:off x="4095750" y="2109787"/>
            <a:ext cx="3819525" cy="261937"/>
          </a:xfrm>
          <a:prstGeom prst="rect">
            <a:avLst/>
          </a:prstGeom>
          <a:solidFill>
            <a:srgbClr val="EEECE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readFile = open(FILE_NAME [, ACCESS_MODE]) </a:t>
            </a:r>
            <a:endParaRPr/>
          </a:p>
        </p:txBody>
      </p:sp>
      <p:sp>
        <p:nvSpPr>
          <p:cNvPr id="101" name="Google Shape;101;p5"/>
          <p:cNvSpPr/>
          <p:nvPr/>
        </p:nvSpPr>
        <p:spPr>
          <a:xfrm flipH="1">
            <a:off x="5462587" y="2109787"/>
            <a:ext cx="908050" cy="261937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#Read all the contents of a file and display.&#10;f = open(&quot;/MobyDick.txt&quot;, 'r')&#10;fileText = f.read()&#10;print(&quot;Data from the File&quot;)&#10;print(fileText)&#10;f.close()" id="102" name="Google Shape;10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0" y="2371724"/>
            <a:ext cx="4308054" cy="346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/>
          <p:nvPr>
            <p:ph idx="1" type="body"/>
          </p:nvPr>
        </p:nvSpPr>
        <p:spPr>
          <a:xfrm>
            <a:off x="142875" y="191611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String</a:t>
            </a: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 Splitting</a:t>
            </a:r>
            <a:endParaRPr b="1" i="0" sz="2200" u="none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Split default.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Split by character.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Split by characters.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Split using for loop.</a:t>
            </a:r>
            <a:endParaRPr/>
          </a:p>
          <a:p>
            <a:pPr indent="-49521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 = open(&quot;/content/sample_data/hello.txt&quot;, &quot;r&quot;)&#10;text = f.read() #Read in entire file as a String&#10;for x in text.split():&#10;  print(&quot;x = &quot; + x)" id="109" name="Google Shape;109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8112" y="3429000"/>
            <a:ext cx="4292600" cy="309086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6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String Splitting</a:t>
            </a:r>
            <a:endParaRPr/>
          </a:p>
        </p:txBody>
      </p:sp>
      <p:pic>
        <p:nvPicPr>
          <p:cNvPr descr="f = open(&quot;/content/sample_data/hello.txt&quot;, r)&#10;text = f.read() #Reads in entire file as a String&#10;print(text.split()) #Splits the string by spaces&#10;print()&#10;print(text.split(&quot;,&quot;)) #Specific charater&#10;print()&#10;print(text.split(&quot;ll&quot;)) #Specific charater" id="111" name="Google Shape;111;p6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10224" l="0" r="0" t="10224"/>
          <a:stretch/>
        </p:blipFill>
        <p:spPr>
          <a:xfrm>
            <a:off x="3839648" y="1162050"/>
            <a:ext cx="9285936" cy="255054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2016-12-13T22:43:21Z</dcterms:created>
  <dc:creator>Ron Carranza</dc:creator>
</cp:coreProperties>
</file>