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xvLPFXzWVK+B44itp+6u1ccz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Series are very similar to one-dimensional Numpy arrays.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Data parameter in this definition could be: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constant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Numpy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can think of DataFrame as a table with different types of columns and rows, so that we can process the data more easily. We can define a DataFrame as a code 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Missing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can use pandas to help us identify area where we are missing data from a column or row.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Finally, we can use data sets from different areas like</a:t>
            </a:r>
            <a:br>
              <a:rPr lang="en-US"/>
            </a:br>
            <a:r>
              <a:rPr b="1" lang="en-US"/>
              <a:t>Economic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Recommendation and Analysis of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Stock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Advertising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Big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just some of the basic </a:t>
            </a:r>
            <a:r>
              <a:rPr lang="en-US"/>
              <a:t>functions</a:t>
            </a:r>
            <a:r>
              <a:rPr lang="en-US"/>
              <a:t> that are built into the Pandas library. Take some time and try some of the other things that you can do with Pandas. See you in the next video.</a:t>
            </a:r>
            <a:endParaRPr/>
          </a:p>
        </p:txBody>
      </p:sp>
      <p:sp>
        <p:nvSpPr>
          <p:cNvPr id="111" name="Google Shape;111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0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0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0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0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2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2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2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2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2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2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2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2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2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5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5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5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5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5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5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5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5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5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78422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Selected Topics in Python</a:t>
            </a:r>
            <a:b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Using Pandas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420687" y="2233612"/>
            <a:ext cx="3592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Pandas?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Slicing data frame.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Concatenation.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index.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headers.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and </a:t>
            </a:r>
            <a:r>
              <a:rPr lang="en-US" sz="1600">
                <a:solidFill>
                  <a:schemeClr val="dk1"/>
                </a:solidFill>
              </a:rPr>
              <a:t>j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oining.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4572000" y="1895475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&#10;&#10;"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275" y="2200275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Preform </a:t>
            </a:r>
            <a:r>
              <a:rPr lang="en-US" sz="2200"/>
              <a:t>d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ata </a:t>
            </a:r>
            <a:r>
              <a:rPr lang="en-US" sz="2200"/>
              <a:t>o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perations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Series.</a:t>
            </a:r>
            <a:endParaRPr/>
          </a:p>
          <a:p>
            <a:pPr indent="-204787" lvl="1" marL="547687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700"/>
              <a:buFont typeface="Courier New"/>
              <a:buChar char="-"/>
            </a:pP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1700"/>
              <a:t>f</a:t>
            </a: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rames.</a:t>
            </a:r>
            <a:endParaRPr/>
          </a:p>
          <a:p>
            <a:pPr indent="-204787" lvl="1" marL="547687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700"/>
              <a:buFont typeface="Courier New"/>
              <a:buChar char="-"/>
            </a:pP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Missing </a:t>
            </a:r>
            <a:r>
              <a:rPr lang="en-US" sz="1700"/>
              <a:t>d</a:t>
            </a: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ata.</a:t>
            </a:r>
            <a:endParaRPr/>
          </a:p>
          <a:p>
            <a:pPr indent="-204787" lvl="1" marL="547687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700"/>
              <a:buFont typeface="Courier New"/>
              <a:buChar char="-"/>
            </a:pP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700"/>
              <a:t>d</a:t>
            </a:r>
            <a:r>
              <a:rPr b="0" i="0" lang="en-US" sz="17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ata.</a:t>
            </a:r>
            <a:endParaRPr/>
          </a:p>
          <a:p>
            <a:pPr indent="-4190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2040"/>
              <a:buFont typeface="Arial"/>
              <a:buNone/>
            </a:pPr>
            <a:r>
              <a:t/>
            </a:r>
            <a:endParaRPr b="0" i="0" sz="17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is Pandas?</a:t>
            </a:r>
            <a:endParaRPr/>
          </a:p>
        </p:txBody>
      </p:sp>
      <p:pic>
        <p:nvPicPr>
          <p:cNvPr descr="Pandas icon; text Pandas in blue with a blue bear standing up reaching toward the top of a blue and yellow stylized tree. "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889125"/>
            <a:ext cx="3678237" cy="22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 pandas as pd&#10; &#10;conference= {'Day':[1,2,3,4,5,6], &#10;             &quot;Attendies&quot;:[1320, 921,967,1410,1405,1310], &#10;             &quot;Overall Rating&quot;:[5,4.2, 4.1,3.8,4.6,4.4]} &#10;df= pd.DataFrame(conference) &#10;print(df)&#10;print()&#10;print(&quot;Top 3 cells:&quot;)&#10;print(df.head(3))&#10;print()&#10;print(&quot;Last 3 cells:&quot;)&#10;print(df.tail(3))&#10;" id="90" name="Google Shape;90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652" r="7651" t="0"/>
          <a:stretch/>
        </p:blipFill>
        <p:spPr>
          <a:xfrm>
            <a:off x="4095750" y="1324679"/>
            <a:ext cx="3425633" cy="46864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1" name="Google Shape;91;p4"/>
          <p:cNvSpPr txBox="1"/>
          <p:nvPr>
            <p:ph idx="1" type="body"/>
          </p:nvPr>
        </p:nvSpPr>
        <p:spPr>
          <a:xfrm>
            <a:off x="179375" y="1935150"/>
            <a:ext cx="37959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Slice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Show all.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Show number of rows from head.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Show number of rows from tail.</a:t>
            </a:r>
            <a:endParaRPr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Slicing </a:t>
            </a:r>
            <a:r>
              <a:rPr lang="en-US">
                <a:solidFill>
                  <a:srgbClr val="7F7F7F"/>
                </a:solidFill>
              </a:rPr>
              <a:t>D</a:t>
            </a: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ata </a:t>
            </a:r>
            <a:r>
              <a:rPr lang="en-US">
                <a:solidFill>
                  <a:srgbClr val="7F7F7F"/>
                </a:solidFill>
              </a:rPr>
              <a:t>F</a:t>
            </a: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 with low confidence" id="97" name="Google Shape;97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46" l="0" r="0" t="3945"/>
          <a:stretch/>
        </p:blipFill>
        <p:spPr>
          <a:xfrm>
            <a:off x="2989656" y="1341663"/>
            <a:ext cx="5690114" cy="5378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8" name="Google Shape;98;p6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2200"/>
              <a:t>i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ndex</a:t>
            </a:r>
            <a:endParaRPr b="1" i="0" sz="16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1" i="0" sz="16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r>
              <a:rPr lang="en-US">
                <a:solidFill>
                  <a:srgbClr val="7F7F7F"/>
                </a:solidFill>
              </a:rPr>
              <a:t>I</a:t>
            </a: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ndex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78" r="178" t="0"/>
          <a:stretch/>
        </p:blipFill>
        <p:spPr>
          <a:xfrm>
            <a:off x="3716171" y="1213390"/>
            <a:ext cx="4986222" cy="51292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Modify </a:t>
            </a:r>
            <a:r>
              <a:rPr lang="en-US" sz="2200"/>
              <a:t>h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eader </a:t>
            </a:r>
            <a:r>
              <a:rPr lang="en-US" sz="2200"/>
              <a:t>n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ame</a:t>
            </a:r>
            <a:endParaRPr b="1" i="0" sz="16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1" i="0" sz="16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r>
              <a:rPr lang="en-US">
                <a:solidFill>
                  <a:srgbClr val="7F7F7F"/>
                </a:solidFill>
              </a:rPr>
              <a:t>H</a:t>
            </a: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eaders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113" name="Google Shape;113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41" r="3340" t="0"/>
          <a:stretch/>
        </p:blipFill>
        <p:spPr>
          <a:xfrm>
            <a:off x="3724690" y="1149145"/>
            <a:ext cx="2755624" cy="55808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Merge and </a:t>
            </a:r>
            <a:r>
              <a:rPr lang="en-US" sz="2200"/>
              <a:t>j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oin </a:t>
            </a:r>
            <a:r>
              <a:rPr lang="en-US" sz="2200"/>
              <a:t>d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endParaRPr b="1" i="0" sz="16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1" i="0" sz="16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Merging and Joining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