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i4fe2hZZ+SzknS/tcMGHxU9ugT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lidetodoc.com/2140705-object-oriented-programming-with-c-unit1-concepts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The non-method data stored by objects are called attributes 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i="1" lang="en-US" sz="2800">
                <a:solidFill>
                  <a:srgbClr val="000000"/>
                </a:solidFill>
              </a:rPr>
              <a:t>Data </a:t>
            </a:r>
            <a:r>
              <a:rPr lang="en-US" sz="2800"/>
              <a:t>attributes</a:t>
            </a:r>
            <a:endParaRPr/>
          </a:p>
          <a:p>
            <a:pPr indent="0" lvl="1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600"/>
              <a:t>Variable owned by a </a:t>
            </a:r>
            <a:r>
              <a:rPr i="1" lang="en-US" sz="2600">
                <a:solidFill>
                  <a:srgbClr val="000000"/>
                </a:solidFill>
              </a:rPr>
              <a:t>particular instance </a:t>
            </a:r>
            <a:r>
              <a:rPr lang="en-US" sz="2600"/>
              <a:t>of a class</a:t>
            </a:r>
            <a:endParaRPr/>
          </a:p>
          <a:p>
            <a:pPr indent="0" lvl="1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600"/>
              <a:t>Each instance has its own value for it</a:t>
            </a:r>
            <a:endParaRPr/>
          </a:p>
          <a:p>
            <a:pPr indent="0" lvl="1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600"/>
              <a:t>These are the most common kind of attribute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i="1" lang="en-US" sz="2800">
                <a:solidFill>
                  <a:srgbClr val="000000"/>
                </a:solidFill>
              </a:rPr>
              <a:t>Class </a:t>
            </a:r>
            <a:r>
              <a:rPr lang="en-US" sz="2800"/>
              <a:t>attributes</a:t>
            </a:r>
            <a:endParaRPr/>
          </a:p>
          <a:p>
            <a:pPr indent="0" lvl="1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600"/>
              <a:t>Owned by the </a:t>
            </a:r>
            <a:r>
              <a:rPr i="1" lang="en-US" sz="2600">
                <a:solidFill>
                  <a:srgbClr val="000000"/>
                </a:solidFill>
              </a:rPr>
              <a:t>class as a whole</a:t>
            </a:r>
            <a:r>
              <a:rPr lang="en-US" sz="2600"/>
              <a:t>  </a:t>
            </a:r>
            <a:endParaRPr/>
          </a:p>
          <a:p>
            <a:pPr indent="0" lvl="1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</a:pPr>
            <a:r>
              <a:rPr i="1" lang="en-US" sz="2600">
                <a:solidFill>
                  <a:srgbClr val="000000"/>
                </a:solidFill>
              </a:rPr>
              <a:t>All class instances share the same value for it</a:t>
            </a:r>
            <a:endParaRPr/>
          </a:p>
          <a:p>
            <a:pPr indent="0" lvl="1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600"/>
              <a:t>Called “static” variables in some languages  </a:t>
            </a:r>
            <a:endParaRPr/>
          </a:p>
          <a:p>
            <a:pPr indent="0" lvl="1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600"/>
              <a:t>Good for (1) </a:t>
            </a:r>
            <a:r>
              <a:rPr lang="en-US" sz="2800"/>
              <a:t>class-wide constants and (2) building counter of how many instances of the class have been made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Class definitions are frequently contained in their own module.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 common convention is to have the module (file) name match the name of the class.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Image from </a:t>
            </a: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https://slidetodoc.com/2140705-object-oriented-programming-with-c-unit1-concepts/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3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 </a:t>
            </a:r>
            <a:r>
              <a:rPr i="1" lang="en-US">
                <a:solidFill>
                  <a:srgbClr val="000000"/>
                </a:solidFill>
              </a:rPr>
              <a:t>class </a:t>
            </a:r>
            <a:r>
              <a:rPr lang="en-US"/>
              <a:t>is a special data type which defines how to build a certain kind of object.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</a:t>
            </a:r>
            <a:r>
              <a:rPr i="1" lang="en-US">
                <a:solidFill>
                  <a:srgbClr val="000000"/>
                </a:solidFill>
              </a:rPr>
              <a:t>class</a:t>
            </a:r>
            <a:r>
              <a:rPr lang="en-US"/>
              <a:t> also stores some data items that are shared by all the instances of this class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i="1" lang="en-US">
                <a:solidFill>
                  <a:srgbClr val="000000"/>
                </a:solidFill>
              </a:rPr>
              <a:t>Instances </a:t>
            </a:r>
            <a:r>
              <a:rPr lang="en-US"/>
              <a:t>are objects that are created which follow the definition given inside of the class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Python doesn’t use separate class interface definitions as in some languages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You just define the class and then use it</a:t>
            </a:r>
            <a:endParaRPr/>
          </a:p>
        </p:txBody>
      </p:sp>
      <p:sp>
        <p:nvSpPr>
          <p:cNvPr id="89" name="Google Shape;89;p4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first argument of every method is a reference to the current instance of the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By convention, we name this argument </a:t>
            </a:r>
            <a:r>
              <a:rPr b="1" i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-US"/>
              <a:t>, </a:t>
            </a:r>
            <a:r>
              <a:rPr i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i="1" lang="en-US">
                <a:solidFill>
                  <a:srgbClr val="000000"/>
                </a:solidFill>
              </a:rPr>
              <a:t> </a:t>
            </a:r>
            <a:r>
              <a:rPr lang="en-US"/>
              <a:t>refers to the object currently being created; so, in other class methods, it refers to the instance whose method was called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Similar to the keyword </a:t>
            </a:r>
            <a:r>
              <a:rPr i="1" lang="en-US">
                <a:solidFill>
                  <a:srgbClr val="000000"/>
                </a:solidFill>
              </a:rPr>
              <a:t>this</a:t>
            </a:r>
            <a:r>
              <a:rPr lang="en-US"/>
              <a:t> in Java or C++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But Python uses </a:t>
            </a:r>
            <a:r>
              <a:rPr i="1" lang="en-US">
                <a:solidFill>
                  <a:srgbClr val="000000"/>
                </a:solidFill>
              </a:rPr>
              <a:t>self</a:t>
            </a:r>
            <a:r>
              <a:rPr lang="en-US"/>
              <a:t> more often than Java uses </a:t>
            </a:r>
            <a:r>
              <a:rPr i="1" lang="en-US">
                <a:solidFill>
                  <a:srgbClr val="000000"/>
                </a:solidFill>
              </a:rPr>
              <a:t>this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Although you must specify </a:t>
            </a:r>
            <a:r>
              <a:rPr i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i="1" lang="en-US">
                <a:solidFill>
                  <a:srgbClr val="000000"/>
                </a:solidFill>
              </a:rPr>
              <a:t> </a:t>
            </a:r>
            <a:r>
              <a:rPr lang="en-US"/>
              <a:t>explicitly when </a:t>
            </a:r>
            <a:r>
              <a:rPr i="1" lang="en-US" u="sng"/>
              <a:t>defining</a:t>
            </a:r>
            <a:r>
              <a:rPr lang="en-US"/>
              <a:t> the method, you don’t include it when </a:t>
            </a:r>
            <a:r>
              <a:rPr i="1" lang="en-US" u="sng"/>
              <a:t>calling</a:t>
            </a:r>
            <a:r>
              <a:rPr lang="en-US"/>
              <a:t> the method.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Python passes it for you automatically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When you are done with an object, you don’t have to delete or free it explicitly.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Python has automatic garbage collection.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Python will automatically detect when all of the references to a piece of memory have gone out of scope.  Automatically frees that memory.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Generally works well, few memory leaks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There’s also no “destructor” method for classes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Constructor method: a special method that is used when defining a class and it is automatically called when an object of that class has been created.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E.g.,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Ford = car()   </a:t>
            </a:r>
            <a:r>
              <a:rPr b="1" lang="en-US" sz="18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# This calls the constructor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 Python this method is named ‘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-US"/>
              <a:t>’.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Other languages may require a different name for the syntax but it serves the same purpose (initializing the fields of an object as it’s being created).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method should never have a return statement that returns a value.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Should be (if return is needed) “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/>
              <a:t>” 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Never return a type e.g.,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return(12)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" name="Google Shape;118;p8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Similar to lists, objects are accessed through a reference.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Define a </a:t>
            </a:r>
            <a:r>
              <a:rPr i="1" lang="en-US">
                <a:solidFill>
                  <a:srgbClr val="000000"/>
                </a:solidFill>
              </a:rPr>
              <a:t>method </a:t>
            </a:r>
            <a:r>
              <a:rPr lang="en-US"/>
              <a:t>in a </a:t>
            </a:r>
            <a:r>
              <a:rPr i="1" lang="en-US">
                <a:solidFill>
                  <a:srgbClr val="000000"/>
                </a:solidFill>
              </a:rPr>
              <a:t>class </a:t>
            </a:r>
            <a:r>
              <a:rPr lang="en-US"/>
              <a:t>by including function definitions within the scope of the class block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There must be a special first argument </a:t>
            </a:r>
            <a:r>
              <a:rPr b="1" i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i="1" lang="en-US">
                <a:solidFill>
                  <a:srgbClr val="000000"/>
                </a:solidFill>
              </a:rPr>
              <a:t> </a:t>
            </a:r>
            <a:r>
              <a:rPr lang="en-US"/>
              <a:t>in </a:t>
            </a:r>
            <a:r>
              <a:rPr i="1" lang="en-US" u="sng"/>
              <a:t>all</a:t>
            </a:r>
            <a:r>
              <a:rPr lang="en-US"/>
              <a:t> of method definitions which gets bound to the calling instance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There is usually a special method called </a:t>
            </a:r>
            <a:r>
              <a:rPr b="1" i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i="1" lang="en-US">
                <a:solidFill>
                  <a:srgbClr val="000000"/>
                </a:solidFill>
              </a:rPr>
              <a:t> </a:t>
            </a:r>
            <a:r>
              <a:rPr lang="en-US"/>
              <a:t>in most classes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9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">
  <p:cSld name="1 Column with Imag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>
            <p:ph idx="2" type="pic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3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4" type="body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4712021" y="1589095"/>
            <a:ext cx="412718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292417" y="1589095"/>
            <a:ext cx="413634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ing Slide">
  <p:cSld name="Ending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/>
        </p:nvSpPr>
        <p:spPr>
          <a:xfrm>
            <a:off x="0" y="1725612"/>
            <a:ext cx="9144000" cy="3406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 txBox="1"/>
          <p:nvPr/>
        </p:nvSpPr>
        <p:spPr>
          <a:xfrm>
            <a:off x="1384300" y="1651000"/>
            <a:ext cx="6376987" cy="73025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 txBox="1"/>
          <p:nvPr/>
        </p:nvSpPr>
        <p:spPr>
          <a:xfrm>
            <a:off x="1384300" y="1651000"/>
            <a:ext cx="728662" cy="73025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 txBox="1"/>
          <p:nvPr/>
        </p:nvSpPr>
        <p:spPr>
          <a:xfrm>
            <a:off x="2795587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 txBox="1"/>
          <p:nvPr/>
        </p:nvSpPr>
        <p:spPr>
          <a:xfrm>
            <a:off x="4208462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 txBox="1"/>
          <p:nvPr/>
        </p:nvSpPr>
        <p:spPr>
          <a:xfrm>
            <a:off x="5619750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 txBox="1"/>
          <p:nvPr/>
        </p:nvSpPr>
        <p:spPr>
          <a:xfrm>
            <a:off x="7032625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5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Google Shape;24;p15"/>
          <p:cNvGrpSpPr/>
          <p:nvPr/>
        </p:nvGrpSpPr>
        <p:grpSpPr>
          <a:xfrm>
            <a:off x="-4762" y="944562"/>
            <a:ext cx="9148762" cy="73025"/>
            <a:chOff x="-6350" y="925115"/>
            <a:chExt cx="12198350" cy="73152"/>
          </a:xfrm>
        </p:grpSpPr>
        <p:sp>
          <p:nvSpPr>
            <p:cNvPr id="25" name="Google Shape;25;p15"/>
            <p:cNvSpPr txBox="1"/>
            <p:nvPr/>
          </p:nvSpPr>
          <p:spPr>
            <a:xfrm>
              <a:off x="1" y="925115"/>
              <a:ext cx="12191999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5"/>
            <p:cNvSpPr txBox="1"/>
            <p:nvPr/>
          </p:nvSpPr>
          <p:spPr>
            <a:xfrm>
              <a:off x="-6350" y="925115"/>
              <a:ext cx="899584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5"/>
            <p:cNvSpPr txBox="1"/>
            <p:nvPr/>
          </p:nvSpPr>
          <p:spPr>
            <a:xfrm>
              <a:off x="1805518" y="925115"/>
              <a:ext cx="971549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5"/>
            <p:cNvSpPr txBox="1"/>
            <p:nvPr/>
          </p:nvSpPr>
          <p:spPr>
            <a:xfrm>
              <a:off x="3687234" y="925115"/>
              <a:ext cx="971551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5"/>
            <p:cNvSpPr txBox="1"/>
            <p:nvPr/>
          </p:nvSpPr>
          <p:spPr>
            <a:xfrm>
              <a:off x="5571067" y="925115"/>
              <a:ext cx="97366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5"/>
            <p:cNvSpPr txBox="1"/>
            <p:nvPr/>
          </p:nvSpPr>
          <p:spPr>
            <a:xfrm>
              <a:off x="7452784" y="925115"/>
              <a:ext cx="97366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5"/>
            <p:cNvSpPr txBox="1"/>
            <p:nvPr/>
          </p:nvSpPr>
          <p:spPr>
            <a:xfrm>
              <a:off x="9338733" y="925115"/>
              <a:ext cx="971551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5"/>
            <p:cNvSpPr txBox="1"/>
            <p:nvPr/>
          </p:nvSpPr>
          <p:spPr>
            <a:xfrm>
              <a:off x="11220451" y="925115"/>
              <a:ext cx="971549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" name="Google Shape;47;p18"/>
          <p:cNvGrpSpPr/>
          <p:nvPr/>
        </p:nvGrpSpPr>
        <p:grpSpPr>
          <a:xfrm>
            <a:off x="-4762" y="944562"/>
            <a:ext cx="9148762" cy="73025"/>
            <a:chOff x="-6350" y="925115"/>
            <a:chExt cx="12198350" cy="73152"/>
          </a:xfrm>
        </p:grpSpPr>
        <p:sp>
          <p:nvSpPr>
            <p:cNvPr id="48" name="Google Shape;48;p18"/>
            <p:cNvSpPr txBox="1"/>
            <p:nvPr/>
          </p:nvSpPr>
          <p:spPr>
            <a:xfrm>
              <a:off x="1" y="925115"/>
              <a:ext cx="12191999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8"/>
            <p:cNvSpPr txBox="1"/>
            <p:nvPr/>
          </p:nvSpPr>
          <p:spPr>
            <a:xfrm>
              <a:off x="-6350" y="925115"/>
              <a:ext cx="899584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8"/>
            <p:cNvSpPr txBox="1"/>
            <p:nvPr/>
          </p:nvSpPr>
          <p:spPr>
            <a:xfrm>
              <a:off x="1805518" y="925115"/>
              <a:ext cx="971549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8"/>
            <p:cNvSpPr txBox="1"/>
            <p:nvPr/>
          </p:nvSpPr>
          <p:spPr>
            <a:xfrm>
              <a:off x="3687234" y="925115"/>
              <a:ext cx="971551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8"/>
            <p:cNvSpPr txBox="1"/>
            <p:nvPr/>
          </p:nvSpPr>
          <p:spPr>
            <a:xfrm>
              <a:off x="5571067" y="925115"/>
              <a:ext cx="97366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8"/>
            <p:cNvSpPr txBox="1"/>
            <p:nvPr/>
          </p:nvSpPr>
          <p:spPr>
            <a:xfrm>
              <a:off x="7452784" y="925115"/>
              <a:ext cx="97366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8"/>
            <p:cNvSpPr txBox="1"/>
            <p:nvPr/>
          </p:nvSpPr>
          <p:spPr>
            <a:xfrm>
              <a:off x="9338733" y="925115"/>
              <a:ext cx="971551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8"/>
            <p:cNvSpPr txBox="1"/>
            <p:nvPr/>
          </p:nvSpPr>
          <p:spPr>
            <a:xfrm>
              <a:off x="11220451" y="925115"/>
              <a:ext cx="971549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18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6125" y="2057400"/>
            <a:ext cx="7651750" cy="253523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8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8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0" y="5483225"/>
            <a:ext cx="3486150" cy="115411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 txBox="1"/>
          <p:nvPr/>
        </p:nvSpPr>
        <p:spPr>
          <a:xfrm>
            <a:off x="692150" y="1960562"/>
            <a:ext cx="824230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Select Topics in Python</a:t>
            </a:r>
            <a:br>
              <a:rPr b="1" i="0" lang="en-US" sz="44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Object-Oriented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7144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Accessing </a:t>
            </a:r>
            <a:r>
              <a:rPr lang="en-US" sz="1600"/>
              <a:t>m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ethod.</a:t>
            </a:r>
            <a:endParaRPr/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Accessing </a:t>
            </a:r>
            <a:r>
              <a:rPr lang="en-US" sz="1600"/>
              <a:t>a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ttribute.</a:t>
            </a:r>
            <a:endParaRPr/>
          </a:p>
          <a:p>
            <a:pPr indent="-49521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0"/>
          <p:cNvSpPr txBox="1"/>
          <p:nvPr>
            <p:ph type="title"/>
          </p:nvPr>
        </p:nvSpPr>
        <p:spPr>
          <a:xfrm>
            <a:off x="179387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rPr b="1" i="0" lang="en-US" sz="32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Introduction to Object</a:t>
            </a:r>
            <a:r>
              <a:rPr lang="en-US" sz="3200">
                <a:solidFill>
                  <a:srgbClr val="7F7F7F"/>
                </a:solidFill>
              </a:rPr>
              <a:t>-</a:t>
            </a:r>
            <a:r>
              <a:rPr b="1" i="0" lang="en-US" sz="32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Oriented Programming (OOP)</a:t>
            </a:r>
            <a:endParaRPr/>
          </a:p>
        </p:txBody>
      </p:sp>
      <p:pic>
        <p:nvPicPr>
          <p:cNvPr descr="Bob = BankAccount()&#10;Tim = BankAccount(&quot;Tim&quot;, 10012, 1200)&#10;Bob.toString()&#10;print()&#10;Tim.toString()&#10;print()&#10;Tim.name&#10;" id="147" name="Google Shape;14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4912" y="2106612"/>
            <a:ext cx="2674937" cy="264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#Class Attributes&#10;  name = &quot;&quot;    &#10;  accountNumber = 0&#10;  balance = 0&#10;&#10;  def __init__(self, *args):&#10;    if len(args) &lt;3: #Data Attribute&#10;      self.name = &quot;Unknown&quot; &#10;      self.accountNumber = 1234&#10;      self.balance = 0&#10;   " id="148" name="Google Shape;14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0387" y="2106612"/>
            <a:ext cx="2943225" cy="1690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OOP Example</a:t>
            </a:r>
            <a:endParaRPr/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BankAccount</a:t>
            </a:r>
            <a:endParaRPr/>
          </a:p>
          <a:p>
            <a:pPr indent="-49521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1"/>
          <p:cNvSpPr txBox="1"/>
          <p:nvPr>
            <p:ph type="title"/>
          </p:nvPr>
        </p:nvSpPr>
        <p:spPr>
          <a:xfrm>
            <a:off x="179387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rPr b="1" i="0" lang="en-US" sz="32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Introduction to Object</a:t>
            </a:r>
            <a:r>
              <a:rPr lang="en-US" sz="3200">
                <a:solidFill>
                  <a:srgbClr val="7F7F7F"/>
                </a:solidFill>
              </a:rPr>
              <a:t>-</a:t>
            </a:r>
            <a:r>
              <a:rPr b="1" i="0" lang="en-US" sz="32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Oriented Programming (OOP)</a:t>
            </a:r>
            <a:endParaRPr/>
          </a:p>
        </p:txBody>
      </p:sp>
      <p:pic>
        <p:nvPicPr>
          <p:cNvPr descr="# -*- coding: utf-8 -*-&#10;&quot;&quot;&quot;BankAccount.ipynb&#10;&#10;Automatically generated by Colaboratory.&#10;&#10;Original file is located at&#10;    https://colab.research.google.com/drive/1yJna0cocx2_BP_8bEKVIK_DdV7bHnEIf&#10;&quot;&quot;&quot;&#10;&#10;class BankAccount:&#10;&#10;#Overloading is not allowed&#10;#  def __init__(self):                    &#10;#    self.name = &quot;Unknown&quot;&#10;#    self.accountNumber = 1234&#10;#    self.balance = 0&#10;    &#10;#  def __init__(self, name, accountNumber, balance):&#10;#      self.name = args[0]&#10;#      self.accountNumber = args[1]&#10;#      self.balance = args[2]&#10;&#10;  #Class Attributes&#10;  name = &quot;&quot;    &#10;  accountNumber = 0&#10;  balance = 0&#10;&#10;  def __init__(self, *args):&#10;    if len(args) &lt;3: #Data Attribute&#10;      self.name = &quot;Unknown&quot; &#10;      self.accountNumber = 1234&#10;      self.balance = 0&#10;    else:&#10;      self.name = args[0]&#10;      self.accountNumber = args[1]&#10;      self.balance = args[2]&#10;&#10;  def getName(self):&#10;    return self.name&#10;  def getAcctNum(self):&#10;    return self.accountNumber&#10;  def getBalance(self):&#10;    return self.balance&#10;  def setName(self, name):&#10;    self.name = name&#10;  def setBalance(self, balance):&#10;    self.balance = balance&#10;  def setAcctNum(self, accountNumber):&#10;    self.accountNumber = accountNumber&#10;  def deposit(self, balance):&#10;    self.balance += balance&#10;  def withdraw(self, balance):&#10;    self.balance -= balance&#10;  def toString(self):&#10;    print(&quot;Name: &quot; + self.name + &quot;\nAccount Number: &quot; &#10;          + str(self.accountNumber) &#10;          + &quot;\nBalance: $&quot; + str(self.balance))&#10;&#10;Bob = BankAccount()&#10;Tim = BankAccount(&quot;Tim&quot;, 10012, 1200)&#10;Bob.toString()&#10;print()&#10;Tim.toString()&#10;print()&#10;Tim.name&#10;" id="156" name="Google Shape;1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5050" y="1203325"/>
            <a:ext cx="3697287" cy="41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74" name="Google Shape;74;p2"/>
          <p:cNvSpPr txBox="1"/>
          <p:nvPr/>
        </p:nvSpPr>
        <p:spPr>
          <a:xfrm>
            <a:off x="444500" y="2643187"/>
            <a:ext cx="3917950" cy="1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Introduction </a:t>
            </a:r>
            <a:r>
              <a:rPr lang="en-US" sz="1600">
                <a:solidFill>
                  <a:srgbClr val="7F7F7F"/>
                </a:solidFill>
              </a:rPr>
              <a:t>to o</a:t>
            </a:r>
            <a:r>
              <a:rPr b="0" i="0" lang="en-US" sz="1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bject</a:t>
            </a:r>
            <a:r>
              <a:rPr lang="en-US" sz="1600">
                <a:solidFill>
                  <a:srgbClr val="7F7F7F"/>
                </a:solidFill>
              </a:rPr>
              <a:t>-o</a:t>
            </a:r>
            <a:r>
              <a:rPr b="0" i="0" lang="en-US" sz="1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riented </a:t>
            </a:r>
            <a:r>
              <a:rPr lang="en-US" sz="1600">
                <a:solidFill>
                  <a:srgbClr val="7F7F7F"/>
                </a:solidFill>
              </a:rPr>
              <a:t>p</a:t>
            </a:r>
            <a:r>
              <a:rPr b="0" i="0" lang="en-US" sz="1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rogramming (OOP).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Difference between OOP and </a:t>
            </a:r>
            <a:r>
              <a:rPr lang="en-US" sz="1600">
                <a:solidFill>
                  <a:srgbClr val="7F7F7F"/>
                </a:solidFill>
              </a:rPr>
              <a:t>p</a:t>
            </a:r>
            <a:r>
              <a:rPr b="0" i="0" lang="en-US" sz="1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rocedural</a:t>
            </a:r>
            <a:r>
              <a:rPr lang="en-US" sz="1600">
                <a:solidFill>
                  <a:srgbClr val="7F7F7F"/>
                </a:solidFill>
              </a:rPr>
              <a:t>-o</a:t>
            </a:r>
            <a:r>
              <a:rPr b="0" i="0" lang="en-US" sz="1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riented </a:t>
            </a:r>
            <a:r>
              <a:rPr lang="en-US" sz="1600">
                <a:solidFill>
                  <a:srgbClr val="7F7F7F"/>
                </a:solidFill>
              </a:rPr>
              <a:t>p</a:t>
            </a:r>
            <a:r>
              <a:rPr b="0" i="0" lang="en-US" sz="1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rogramming.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7F7F7F"/>
                </a:solidFill>
              </a:rPr>
              <a:t>C</a:t>
            </a:r>
            <a:r>
              <a:rPr b="0" i="0" lang="en-US" sz="1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lasses and </a:t>
            </a:r>
            <a:r>
              <a:rPr lang="en-US" sz="1600">
                <a:solidFill>
                  <a:srgbClr val="7F7F7F"/>
                </a:solidFill>
              </a:rPr>
              <a:t>o</a:t>
            </a:r>
            <a:r>
              <a:rPr b="0" i="0" lang="en-US" sz="1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bjects</a:t>
            </a:r>
            <a:r>
              <a:rPr lang="en-US" sz="1600">
                <a:solidFill>
                  <a:srgbClr val="7F7F7F"/>
                </a:solidFill>
              </a:rPr>
              <a:t>.</a:t>
            </a:r>
            <a:endParaRPr b="0" i="0" sz="1600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OOP </a:t>
            </a:r>
            <a:r>
              <a:rPr lang="en-US" sz="1600">
                <a:solidFill>
                  <a:srgbClr val="7F7F7F"/>
                </a:solidFill>
              </a:rPr>
              <a:t>m</a:t>
            </a:r>
            <a:r>
              <a:rPr b="0" i="0" lang="en-US" sz="1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ethodologies.</a:t>
            </a:r>
            <a:endParaRPr b="0" i="0" sz="1600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444500" y="2135187"/>
            <a:ext cx="331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b="1" lang="en-US" sz="1600">
                <a:solidFill>
                  <a:srgbClr val="5C6670"/>
                </a:solidFill>
              </a:rPr>
              <a:t>-o</a:t>
            </a:r>
            <a:r>
              <a:rPr b="1" i="0" lang="en-US" sz="1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riented </a:t>
            </a:r>
            <a:r>
              <a:rPr b="1" lang="en-US" sz="1600">
                <a:solidFill>
                  <a:srgbClr val="5C6670"/>
                </a:solidFill>
              </a:rPr>
              <a:t>p</a:t>
            </a:r>
            <a:r>
              <a:rPr b="1" i="0" lang="en-US" sz="1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rogramming</a:t>
            </a: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5499100" y="1895475"/>
            <a:ext cx="1533525" cy="1533525"/>
          </a:xfrm>
          <a:prstGeom prst="ellipse">
            <a:avLst/>
          </a:prstGeom>
          <a:solidFill>
            <a:srgbClr val="78BE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een circle with magnifying glass in the center.&#10;&#10;" id="77" name="Google Shape;7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4375" y="2200275"/>
            <a:ext cx="900112" cy="900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7144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Everything is an </a:t>
            </a:r>
            <a:r>
              <a:rPr lang="en-US" sz="1600"/>
              <a:t>o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bject.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New object classes can be easily defined.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Python programming is done in object</a:t>
            </a:r>
            <a:r>
              <a:rPr lang="en-US" sz="1600"/>
              <a:t>-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oriented fashion.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US" sz="1600"/>
              <a:t>c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ar.</a:t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9521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with What is Object at the top above an image of a red car. From the car, there three arrows: 1. A table labeled Properties (Describe) and five rows: manufacturer, model, color, year and price. &#10;2. A table labeled Methods (Actions) and three rows: start, drive, park. &#10;3. A table labeled Events and three rows: On_Start, On_Parked, and On_Brake.&#10;" id="84" name="Google Shape;84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675" y="1935162"/>
            <a:ext cx="4968875" cy="33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rPr b="1" i="0" lang="en-US" sz="32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Introduction to Object</a:t>
            </a:r>
            <a:r>
              <a:rPr lang="en-US" sz="3200">
                <a:solidFill>
                  <a:srgbClr val="7F7F7F"/>
                </a:solidFill>
              </a:rPr>
              <a:t>-</a:t>
            </a:r>
            <a:r>
              <a:rPr b="1" i="0" lang="en-US" sz="32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Oriented Programming (OOP)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7144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Char char="-"/>
            </a:pP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Attributes.</a:t>
            </a:r>
            <a:endParaRPr/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Char char="-"/>
            </a:pP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Behaviors.</a:t>
            </a:r>
            <a:endParaRPr/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Char char="-"/>
            </a:pP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Classes.</a:t>
            </a:r>
            <a:endParaRPr b="0" i="0" sz="15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41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800"/>
              <a:buFont typeface="Arial"/>
              <a:buNone/>
            </a:pPr>
            <a:r>
              <a:t/>
            </a:r>
            <a:endParaRPr b="0" i="0" sz="15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red car sits to the left of the image with the words: An Object Has: For example: BMW. Two arrows lead away from the car to the following text: Attributes: data, describing the object and Behavior: methods on the attributes. " id="92" name="Google Shape;92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0662" y="1444625"/>
            <a:ext cx="4676775" cy="1225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ree cars sit facing the viewer and are labeled BMW, Ford, and Audi. At the top of the image, the words For Example: Car and arrows leading to the BMW and the Audi. " id="93" name="Google Shape;93;p4"/>
          <p:cNvPicPr preferRelativeResize="0"/>
          <p:nvPr>
            <p:ph idx="3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0662" y="2965450"/>
            <a:ext cx="4676775" cy="154463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4"/>
          <p:cNvSpPr txBox="1"/>
          <p:nvPr>
            <p:ph type="title"/>
          </p:nvPr>
        </p:nvSpPr>
        <p:spPr>
          <a:xfrm>
            <a:off x="190500" y="0"/>
            <a:ext cx="9069387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Introduction to Object</a:t>
            </a:r>
            <a:r>
              <a:rPr lang="en-US" sz="3200">
                <a:solidFill>
                  <a:srgbClr val="7F7F7F"/>
                </a:solidFill>
              </a:rPr>
              <a:t>-</a:t>
            </a:r>
            <a:r>
              <a:rPr b="1" i="0" lang="en-US" sz="32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Oriented Programming (OOP)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0" y="5483225"/>
            <a:ext cx="3486150" cy="115411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6"/>
          <p:cNvSpPr txBox="1"/>
          <p:nvPr/>
        </p:nvSpPr>
        <p:spPr>
          <a:xfrm>
            <a:off x="692150" y="1960562"/>
            <a:ext cx="824230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Select Topics in Python</a:t>
            </a:r>
            <a:br>
              <a:rPr b="1" i="0" lang="en-US" sz="44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Object-Oriented Programming Part</a:t>
            </a:r>
            <a:r>
              <a:rPr b="1" lang="en-US" sz="4000">
                <a:solidFill>
                  <a:srgbClr val="5C6670"/>
                </a:solidFill>
              </a:rPr>
              <a:t> 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Method Structure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def.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Function name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Function parameters</a:t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Function code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endParaRPr/>
          </a:p>
        </p:txBody>
      </p:sp>
      <p:sp>
        <p:nvSpPr>
          <p:cNvPr id="113" name="Google Shape;113;p7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rPr b="1" i="0" lang="en-US" sz="32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Introduction to Object</a:t>
            </a:r>
            <a:r>
              <a:rPr lang="en-US" sz="3200">
                <a:solidFill>
                  <a:srgbClr val="7F7F7F"/>
                </a:solidFill>
              </a:rPr>
              <a:t>-</a:t>
            </a:r>
            <a:r>
              <a:rPr b="1" i="0" lang="en-US" sz="32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Oriented Programming (OOP)</a:t>
            </a:r>
            <a:endParaRPr/>
          </a:p>
        </p:txBody>
      </p:sp>
      <p:pic>
        <p:nvPicPr>
          <p:cNvPr descr="code snippet shown:&#10;def multiply(x, y):&#10;print (&quot;Multiply {} and {}&quot;.format(x, y))&#10;result - x * y&#10;return result&#10;&#10;Arrows pointing to various parts of the code: &#10;def keyword points to the word def&#10;Function name points to the word multiply&#10;Function parameters points to the (x, y)&#10;Colon points to the colon after (x, y)&#10;Function code is the print, result, return lines.&#10;Function return statement points to the words return result. " id="114" name="Google Shape;1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6000" y="1830387"/>
            <a:ext cx="5365750" cy="2452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7144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Creating an </a:t>
            </a:r>
            <a:r>
              <a:rPr lang="en-US" sz="1600"/>
              <a:t>o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bject.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Constructor.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Overloading.</a:t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7" lvl="2" marL="941387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Arial"/>
              <a:buChar char="•"/>
            </a:pPr>
            <a:r>
              <a:rPr lang="en-US" sz="1500"/>
              <a:t>A</a:t>
            </a: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rgs as alternative.</a:t>
            </a:r>
            <a:endParaRPr/>
          </a:p>
          <a:p>
            <a:pPr indent="-57141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800"/>
              <a:buFont typeface="Arial"/>
              <a:buNone/>
            </a:pPr>
            <a:r>
              <a:t/>
            </a:r>
            <a:endParaRPr b="0" i="0" sz="15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8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rPr b="1" i="0" lang="en-US" sz="32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Introduction to Object</a:t>
            </a:r>
            <a:r>
              <a:rPr lang="en-US" sz="3200">
                <a:solidFill>
                  <a:srgbClr val="7F7F7F"/>
                </a:solidFill>
              </a:rPr>
              <a:t>-</a:t>
            </a:r>
            <a:r>
              <a:rPr b="1" i="0" lang="en-US" sz="32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Oriented Programming (OOP)</a:t>
            </a:r>
            <a:endParaRPr/>
          </a:p>
        </p:txBody>
      </p:sp>
      <p:sp>
        <p:nvSpPr>
          <p:cNvPr id="122" name="Google Shape;122;p8"/>
          <p:cNvSpPr txBox="1"/>
          <p:nvPr/>
        </p:nvSpPr>
        <p:spPr>
          <a:xfrm>
            <a:off x="3603625" y="34290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Ford      =     car()</a:t>
            </a:r>
            <a:endParaRPr/>
          </a:p>
        </p:txBody>
      </p:sp>
      <p:grpSp>
        <p:nvGrpSpPr>
          <p:cNvPr id="123" name="Google Shape;123;p8"/>
          <p:cNvGrpSpPr/>
          <p:nvPr/>
        </p:nvGrpSpPr>
        <p:grpSpPr>
          <a:xfrm>
            <a:off x="6546850" y="3886200"/>
            <a:ext cx="2286000" cy="1295400"/>
            <a:chOff x="3324225" y="3276600"/>
            <a:chExt cx="2286000" cy="1295400"/>
          </a:xfrm>
        </p:grpSpPr>
        <p:sp>
          <p:nvSpPr>
            <p:cNvPr id="124" name="Google Shape;124;p8"/>
            <p:cNvSpPr txBox="1"/>
            <p:nvPr/>
          </p:nvSpPr>
          <p:spPr>
            <a:xfrm>
              <a:off x="3324225" y="3733800"/>
              <a:ext cx="22860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Calls the constructor and creates an object.</a:t>
              </a: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 rot="5400000">
              <a:off x="4200525" y="2933700"/>
              <a:ext cx="533400" cy="1219200"/>
            </a:xfrm>
            <a:prstGeom prst="rightBrace">
              <a:avLst>
                <a:gd fmla="val 787" name="adj1"/>
                <a:gd fmla="val 50000" name="adj2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" name="Google Shape;126;p8"/>
          <p:cNvGrpSpPr/>
          <p:nvPr/>
        </p:nvGrpSpPr>
        <p:grpSpPr>
          <a:xfrm>
            <a:off x="3736975" y="3848100"/>
            <a:ext cx="1752600" cy="1295400"/>
            <a:chOff x="514350" y="3238500"/>
            <a:chExt cx="1752600" cy="1295400"/>
          </a:xfrm>
        </p:grpSpPr>
        <p:sp>
          <p:nvSpPr>
            <p:cNvPr id="127" name="Google Shape;127;p8"/>
            <p:cNvSpPr txBox="1"/>
            <p:nvPr/>
          </p:nvSpPr>
          <p:spPr>
            <a:xfrm>
              <a:off x="514350" y="3695700"/>
              <a:ext cx="17526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Creates the reference variable.</a:t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 rot="5400000">
              <a:off x="876300" y="2895600"/>
              <a:ext cx="533400" cy="1219200"/>
            </a:xfrm>
            <a:prstGeom prst="rightBrace">
              <a:avLst>
                <a:gd fmla="val 787" name="adj1"/>
                <a:gd fmla="val 50000" name="adj2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8"/>
          <p:cNvGrpSpPr/>
          <p:nvPr/>
        </p:nvGrpSpPr>
        <p:grpSpPr>
          <a:xfrm>
            <a:off x="4356100" y="1828800"/>
            <a:ext cx="3314700" cy="1714500"/>
            <a:chOff x="1133475" y="1219200"/>
            <a:chExt cx="3314700" cy="1714500"/>
          </a:xfrm>
        </p:grpSpPr>
        <p:sp>
          <p:nvSpPr>
            <p:cNvPr id="130" name="Google Shape;130;p8"/>
            <p:cNvSpPr/>
            <p:nvPr/>
          </p:nvSpPr>
          <p:spPr>
            <a:xfrm>
              <a:off x="1133475" y="2114550"/>
              <a:ext cx="3314700" cy="819150"/>
            </a:xfrm>
            <a:custGeom>
              <a:rect b="b" l="l" r="r" t="t"/>
              <a:pathLst>
                <a:path extrusionOk="0" h="819260" w="3314700">
                  <a:moveTo>
                    <a:pt x="3314700" y="819260"/>
                  </a:moveTo>
                  <a:cubicBezTo>
                    <a:pt x="3302793" y="720835"/>
                    <a:pt x="3290887" y="622410"/>
                    <a:pt x="3190875" y="523985"/>
                  </a:cubicBezTo>
                  <a:cubicBezTo>
                    <a:pt x="3090862" y="425560"/>
                    <a:pt x="2924175" y="311260"/>
                    <a:pt x="2714625" y="228710"/>
                  </a:cubicBezTo>
                  <a:cubicBezTo>
                    <a:pt x="2505075" y="146160"/>
                    <a:pt x="2225675" y="62022"/>
                    <a:pt x="1933575" y="28685"/>
                  </a:cubicBezTo>
                  <a:cubicBezTo>
                    <a:pt x="1641475" y="-4653"/>
                    <a:pt x="1227137" y="-14177"/>
                    <a:pt x="962025" y="28685"/>
                  </a:cubicBezTo>
                  <a:cubicBezTo>
                    <a:pt x="696913" y="71547"/>
                    <a:pt x="488950" y="209660"/>
                    <a:pt x="342900" y="285860"/>
                  </a:cubicBezTo>
                  <a:cubicBezTo>
                    <a:pt x="196850" y="362060"/>
                    <a:pt x="142875" y="403335"/>
                    <a:pt x="85725" y="485885"/>
                  </a:cubicBezTo>
                  <a:cubicBezTo>
                    <a:pt x="28575" y="568435"/>
                    <a:pt x="0" y="781160"/>
                    <a:pt x="0" y="781160"/>
                  </a:cubicBezTo>
                  <a:lnTo>
                    <a:pt x="0" y="781160"/>
                  </a:ln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8"/>
            <p:cNvSpPr txBox="1"/>
            <p:nvPr/>
          </p:nvSpPr>
          <p:spPr>
            <a:xfrm>
              <a:off x="1781175" y="1219200"/>
              <a:ext cx="2176463" cy="1047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Ass</a:t>
              </a:r>
              <a:r>
                <a:rPr b="1"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gn the address of the object into the reference.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t/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Creating a class.</a:t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def = definition</a:t>
            </a:r>
            <a:r>
              <a:rPr lang="en-US" sz="1600"/>
              <a:t>.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Creating </a:t>
            </a:r>
            <a:r>
              <a:rPr lang="en-US" sz="1600"/>
              <a:t>m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ethods.</a:t>
            </a:r>
            <a:endParaRPr/>
          </a:p>
          <a:p>
            <a:pPr indent="-49521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# -*- coding: utf-8 -*-&#10;&quot;&quot;&quot;OOP_Car.ipynb&#10;&#10;Automatically generated by Colaboratory.&#10;&#10;Original file is located at&#10;    https://colab.research.google.com/drive/1jxg9LqMq23VvwydjSntAh5H4far6ieX4&#10;&quot;&quot;&quot;&#10;&#10;class car:&#10;&#10;  def __init__(self, year, speed): #There are 2'_' on each side&#10;    self.year = year&#10;    self.speed = speed&#10;&#10;  def getSpeed(self):&#10;    print(&quot;Speed: &quot;, self.speed) &#10;  def setSpeed(self, speed):&#10;    self.speed = speed&#10;  def getYear(self):&#10;    print(&quot;Year: &quot;, year)&#10;  def setYear(self, year):&#10;    self.year = year&#10;&#10;Ford = car(2021, 130)&#10;Chevy = car(2019, 110)&#10;&#10;#car.getSpeed(Ford) #Both are common practice in calling&#10;Ford.getSpeed() # the function&#10;Chevy.getSpeed()&#10;Ford.setSpeed(120) #Changing the object values&#10;Ford.getSpeed()" id="138" name="Google Shape;138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675" y="1301750"/>
            <a:ext cx="4567237" cy="44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9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rPr b="1" i="0" lang="en-US" sz="32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Introduction to Object</a:t>
            </a:r>
            <a:r>
              <a:rPr lang="en-US" sz="3200">
                <a:solidFill>
                  <a:srgbClr val="7F7F7F"/>
                </a:solidFill>
              </a:rPr>
              <a:t>-</a:t>
            </a:r>
            <a:r>
              <a:rPr b="1" i="0" lang="en-US" sz="32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Oriented Programming (OOP)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2016-12-13T22:43:21Z</dcterms:created>
  <dc:creator>Ron Carranza</dc:creator>
</cp:coreProperties>
</file>