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WrrhQmD+c1Ewg0n3oXeGU+X5A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0" y="1725613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"/>
          <p:cNvSpPr/>
          <p:nvPr/>
        </p:nvSpPr>
        <p:spPr>
          <a:xfrm>
            <a:off x="1384300" y="1651000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1384300" y="1651000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/>
          <p:nvPr/>
        </p:nvSpPr>
        <p:spPr>
          <a:xfrm>
            <a:off x="2795588" y="1651000"/>
            <a:ext cx="728662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8"/>
          <p:cNvSpPr/>
          <p:nvPr/>
        </p:nvSpPr>
        <p:spPr>
          <a:xfrm>
            <a:off x="4208463" y="1651000"/>
            <a:ext cx="728662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"/>
          <p:cNvSpPr/>
          <p:nvPr/>
        </p:nvSpPr>
        <p:spPr>
          <a:xfrm>
            <a:off x="5619750" y="1651000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8"/>
          <p:cNvSpPr/>
          <p:nvPr/>
        </p:nvSpPr>
        <p:spPr>
          <a:xfrm>
            <a:off x="7032625" y="1651000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125" y="2057400"/>
            <a:ext cx="7651750" cy="253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60338" y="92075"/>
            <a:ext cx="78867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234950" y="1389063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/>
          <p:nvPr/>
        </p:nvSpPr>
        <p:spPr>
          <a:xfrm>
            <a:off x="0" y="1014413"/>
            <a:ext cx="9144000" cy="249237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13;p7"/>
          <p:cNvGrpSpPr/>
          <p:nvPr/>
        </p:nvGrpSpPr>
        <p:grpSpPr>
          <a:xfrm>
            <a:off x="-4763" y="944563"/>
            <a:ext cx="9148763" cy="73025"/>
            <a:chOff x="-6350" y="925115"/>
            <a:chExt cx="12198350" cy="73152"/>
          </a:xfrm>
        </p:grpSpPr>
        <p:sp>
          <p:nvSpPr>
            <p:cNvPr id="14" name="Google Shape;14;p7"/>
            <p:cNvSpPr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/>
          <p:nvPr/>
        </p:nvSpPr>
        <p:spPr>
          <a:xfrm>
            <a:off x="692149" y="1960563"/>
            <a:ext cx="7418697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Shapes in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008937" y="2334775"/>
            <a:ext cx="376275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Creating a 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line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Creating a </a:t>
            </a:r>
            <a:r>
              <a:rPr lang="en-US" sz="1600">
                <a:solidFill>
                  <a:srgbClr val="7F7F7F"/>
                </a:solidFill>
              </a:rPr>
              <a:t>s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quare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Creating a </a:t>
            </a:r>
            <a:r>
              <a:rPr lang="en-US" sz="1600">
                <a:solidFill>
                  <a:srgbClr val="7F7F7F"/>
                </a:solidFill>
              </a:rPr>
              <a:t>c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ircle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-US" sz="1600">
                <a:solidFill>
                  <a:srgbClr val="7F7F7F"/>
                </a:solidFill>
              </a:rPr>
              <a:t>Creating a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dvanced </a:t>
            </a:r>
            <a:r>
              <a:rPr lang="en-US" sz="1600">
                <a:solidFill>
                  <a:srgbClr val="7F7F7F"/>
                </a:solidFill>
              </a:rPr>
              <a:t>s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hapes</a:t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-12" y="1939087"/>
            <a:ext cx="34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Shapes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5205248" y="198711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523" y="2291912"/>
            <a:ext cx="900113" cy="90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body"/>
          </p:nvPr>
        </p:nvSpPr>
        <p:spPr>
          <a:xfrm>
            <a:off x="179388" y="1935163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What is Turtle?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Objects.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Directions.</a:t>
            </a:r>
            <a:endParaRPr/>
          </a:p>
          <a:p>
            <a:pPr indent="-20478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Colors.</a:t>
            </a:r>
            <a:endParaRPr/>
          </a:p>
          <a:p>
            <a:pPr indent="-109537" lvl="1" marL="547688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Shapes</a:t>
            </a:r>
            <a:endParaRPr/>
          </a:p>
        </p:txBody>
      </p:sp>
      <p:pic>
        <p:nvPicPr>
          <p:cNvPr descr="Graph with X and Y axis and four quadrants. Quadrant 1 at the top right includes (+ , +) and dotted lines to a point within the quadrant. Quadrant 2 at the top left includes (- , x); Quadrant 3 at the lower left includes (- , -) and Quadrant 4 at the lower right includes (+, -) as well as (0 , 0). 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7843" y="1426369"/>
            <a:ext cx="4343400" cy="4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179388" y="1935163"/>
            <a:ext cx="3197475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Basic movements</a:t>
            </a:r>
            <a:endParaRPr/>
          </a:p>
          <a:p>
            <a:pPr indent="-169863" lvl="1" marL="547034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forward()</a:t>
            </a:r>
            <a:endParaRPr/>
          </a:p>
          <a:p>
            <a:pPr indent="-169863" lvl="1" marL="547034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back()</a:t>
            </a:r>
            <a:endParaRPr/>
          </a:p>
          <a:p>
            <a:pPr indent="-169863" lvl="1" marL="547034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left()</a:t>
            </a:r>
            <a:endParaRPr/>
          </a:p>
          <a:p>
            <a:pPr indent="-169863" lvl="1" marL="547034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right()</a:t>
            </a:r>
            <a:endParaRPr/>
          </a:p>
          <a:p>
            <a:pPr indent="-74613" lvl="1" marL="547034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169863" lvl="0" marL="169863" rtl="0" algn="l">
              <a:lnSpc>
                <a:spcPct val="80000"/>
              </a:lnSpc>
              <a:spcBef>
                <a:spcPts val="2250"/>
              </a:spcBef>
              <a:spcAft>
                <a:spcPts val="0"/>
              </a:spcAft>
              <a:buSzPts val="264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Shapes</a:t>
            </a:r>
            <a:endParaRPr/>
          </a:p>
        </p:txBody>
      </p:sp>
      <p:pic>
        <p:nvPicPr>
          <p:cNvPr descr="from turtle import *&#10;&#10;# for turtle shape&#10;shape(&quot;turtle&quot;)&#10;&#10;def makeSquare():&#10;    color('red', 'yellow')&#10;    begin_fill()&#10;    for i in range(4):&#10;        pensize(4)&#10;        forward(100)&#10;        left(90)&#10;    end_fill()&#10;&#10;def makeSquare2():&#10;    &#10;    for i in range(4):&#10;        pensize(4)&#10;        forward(100)&#10;        left(90)&#10;        &#10;def spiral():  &#10;    pensize(2)&#10;    for i in range(18):&#10;        makeSquare2()&#10;        left(20)&#10;        &#10;def line():&#10;    pencolor('blue')&#10;    forward(200)&#10;def cir():&#10;    pencolor('green')&#10;    circle(60)&#10;    &#10;makeSquare()&#10;penup()&#10;setposition(-200, 0)&#10;pendown()&#10;spiral()&#10;penup()&#10;setposition(0, 200)&#10;pendown()&#10;line()&#10;penup()&#10;setposition(0, -200)&#10;pendown()&#10;cir()&#10;&#10;&#10;&#10;done()"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829" y="1690778"/>
            <a:ext cx="6270171" cy="461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