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0" roundtripDataSignature="AMtx7miNUd9Y2bAvqU0/g8gV05YB3+tE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customschemas.google.com/relationships/presentationmetadata" Target="metadata"/><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 name="Google Shape;4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22" name="Shape 22"/>
        <p:cNvGrpSpPr/>
        <p:nvPr/>
      </p:nvGrpSpPr>
      <p:grpSpPr>
        <a:xfrm>
          <a:off x="0" y="0"/>
          <a:ext cx="0" cy="0"/>
          <a:chOff x="0" y="0"/>
          <a:chExt cx="0" cy="0"/>
        </a:xfrm>
      </p:grpSpPr>
      <p:sp>
        <p:nvSpPr>
          <p:cNvPr id="23" name="Google Shape;23;p5"/>
          <p:cNvSpPr/>
          <p:nvPr>
            <p:ph idx="2" type="pic"/>
          </p:nvPr>
        </p:nvSpPr>
        <p:spPr>
          <a:xfrm>
            <a:off x="4095754" y="1886864"/>
            <a:ext cx="4835843" cy="4171043"/>
          </a:xfrm>
          <a:prstGeom prst="rect">
            <a:avLst/>
          </a:prstGeom>
          <a:solidFill>
            <a:srgbClr val="F2F2F2"/>
          </a:solidFill>
          <a:ln>
            <a:noFill/>
          </a:ln>
        </p:spPr>
      </p:sp>
      <p:sp>
        <p:nvSpPr>
          <p:cNvPr id="24" name="Google Shape;24;p5"/>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
          <p:cNvSpPr txBox="1"/>
          <p:nvPr>
            <p:ph idx="3"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
          <p:cNvSpPr txBox="1"/>
          <p:nvPr>
            <p:ph idx="4"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9"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1" name="Google Shape;11;p4"/>
          <p:cNvGrpSpPr/>
          <p:nvPr/>
        </p:nvGrpSpPr>
        <p:grpSpPr>
          <a:xfrm>
            <a:off x="-4762" y="944562"/>
            <a:ext cx="9148762" cy="73025"/>
            <a:chOff x="-6350" y="925115"/>
            <a:chExt cx="12198350" cy="73152"/>
          </a:xfrm>
        </p:grpSpPr>
        <p:sp>
          <p:nvSpPr>
            <p:cNvPr id="12" name="Google Shape;12;p4"/>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4"/>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4"/>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4"/>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4"/>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4"/>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4"/>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4"/>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 name="Google Shape;20;p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21" name="Google Shape;21;p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6"/>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6"/>
          <p:cNvSpPr txBox="1"/>
          <p:nvPr/>
        </p:nvSpPr>
        <p:spPr>
          <a:xfrm>
            <a:off x="1384300" y="1651000"/>
            <a:ext cx="6376987" cy="73025"/>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6"/>
          <p:cNvSpPr txBox="1"/>
          <p:nvPr/>
        </p:nvSpPr>
        <p:spPr>
          <a:xfrm>
            <a:off x="1384300" y="1651000"/>
            <a:ext cx="728662" cy="73025"/>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6"/>
          <p:cNvSpPr txBox="1"/>
          <p:nvPr/>
        </p:nvSpPr>
        <p:spPr>
          <a:xfrm>
            <a:off x="2795587"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6"/>
          <p:cNvSpPr txBox="1"/>
          <p:nvPr/>
        </p:nvSpPr>
        <p:spPr>
          <a:xfrm>
            <a:off x="4208462"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6"/>
          <p:cNvSpPr txBox="1"/>
          <p:nvPr/>
        </p:nvSpPr>
        <p:spPr>
          <a:xfrm>
            <a:off x="5619750"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6"/>
          <p:cNvSpPr txBox="1"/>
          <p:nvPr/>
        </p:nvSpPr>
        <p:spPr>
          <a:xfrm>
            <a:off x="7032625"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6"/>
          <p:cNvSpPr txBox="1"/>
          <p:nvPr/>
        </p:nvSpPr>
        <p:spPr>
          <a:xfrm>
            <a:off x="600075" y="1724025"/>
            <a:ext cx="7858125" cy="1408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C6670"/>
              </a:buClr>
              <a:buSzPts val="4900"/>
              <a:buFont typeface="Arial"/>
              <a:buNone/>
            </a:pPr>
            <a:r>
              <a:rPr b="1" i="0" lang="en-US" sz="4900" u="none" cap="none" strike="noStrike">
                <a:solidFill>
                  <a:srgbClr val="5C6670"/>
                </a:solidFill>
                <a:latin typeface="Arial"/>
                <a:ea typeface="Arial"/>
                <a:cs typeface="Arial"/>
                <a:sym typeface="Arial"/>
              </a:rPr>
              <a:t>Module</a:t>
            </a:r>
            <a:endParaRPr b="1" i="0" sz="1800" u="none" cap="none" strike="noStrike">
              <a:solidFill>
                <a:srgbClr val="5C6670"/>
              </a:solidFill>
              <a:latin typeface="Arial"/>
              <a:ea typeface="Arial"/>
              <a:cs typeface="Arial"/>
              <a:sym typeface="Arial"/>
            </a:endParaRPr>
          </a:p>
          <a:p>
            <a:pPr indent="0" lvl="0" marL="0" marR="0" rtl="0" algn="l">
              <a:lnSpc>
                <a:spcPct val="100000"/>
              </a:lnSpc>
              <a:spcBef>
                <a:spcPts val="0"/>
              </a:spcBef>
              <a:spcAft>
                <a:spcPts val="0"/>
              </a:spcAft>
              <a:buClr>
                <a:srgbClr val="00A2E0"/>
              </a:buClr>
              <a:buSzPts val="3600"/>
              <a:buFont typeface="Arial"/>
              <a:buNone/>
            </a:pPr>
            <a:r>
              <a:rPr b="0" i="0" lang="en-US" sz="3600" u="none" cap="none" strike="noStrike">
                <a:solidFill>
                  <a:srgbClr val="00A2E0"/>
                </a:solidFill>
                <a:latin typeface="Arial"/>
                <a:ea typeface="Arial"/>
                <a:cs typeface="Arial"/>
                <a:sym typeface="Arial"/>
              </a:rPr>
              <a:t>Title</a:t>
            </a:r>
            <a:endParaRPr b="0" i="0" sz="1400" u="none" cap="none" strike="noStrike">
              <a:solidFill>
                <a:srgbClr val="000000"/>
              </a:solidFill>
              <a:latin typeface="Arial"/>
              <a:ea typeface="Arial"/>
              <a:cs typeface="Arial"/>
              <a:sym typeface="Arial"/>
            </a:endParaRPr>
          </a:p>
        </p:txBody>
      </p:sp>
      <p:sp>
        <p:nvSpPr>
          <p:cNvPr id="37" name="Google Shape;37;p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38" name="Google Shape;38;p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nvSpPr>
        <p:spPr>
          <a:xfrm>
            <a:off x="596350" y="1207625"/>
            <a:ext cx="8328600" cy="933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800"/>
              <a:buFont typeface="Arial"/>
              <a:buNone/>
            </a:pPr>
            <a:r>
              <a:rPr b="1" i="0" lang="en-US" sz="4800" u="none" cap="none" strike="noStrike">
                <a:solidFill>
                  <a:srgbClr val="5C6670"/>
                </a:solidFill>
                <a:latin typeface="Arial"/>
                <a:ea typeface="Arial"/>
                <a:cs typeface="Arial"/>
                <a:sym typeface="Arial"/>
              </a:rPr>
              <a:t>Select Topics In Python</a:t>
            </a:r>
            <a:endParaRPr b="1" i="0" sz="4800" u="none" cap="none" strike="noStrike">
              <a:solidFill>
                <a:srgbClr val="5C6670"/>
              </a:solidFill>
              <a:latin typeface="Arial"/>
              <a:ea typeface="Arial"/>
              <a:cs typeface="Arial"/>
              <a:sym typeface="Arial"/>
            </a:endParaRPr>
          </a:p>
        </p:txBody>
      </p:sp>
      <p:sp>
        <p:nvSpPr>
          <p:cNvPr id="45" name="Google Shape;45;p1"/>
          <p:cNvSpPr txBox="1"/>
          <p:nvPr/>
        </p:nvSpPr>
        <p:spPr>
          <a:xfrm>
            <a:off x="596350" y="1896725"/>
            <a:ext cx="8328600" cy="933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0" i="0" lang="en-US" sz="3600" u="none" cap="none" strike="noStrike">
                <a:solidFill>
                  <a:srgbClr val="00A2E0"/>
                </a:solidFill>
                <a:latin typeface="Arial"/>
                <a:ea typeface="Arial"/>
                <a:cs typeface="Arial"/>
                <a:sym typeface="Arial"/>
              </a:rPr>
              <a:t>Logical Operators</a:t>
            </a:r>
            <a:endParaRPr b="0" i="0" sz="3600" u="none" cap="none" strike="noStrike">
              <a:solidFill>
                <a:srgbClr val="00A2E0"/>
              </a:solidFill>
              <a:latin typeface="Arial"/>
              <a:ea typeface="Arial"/>
              <a:cs typeface="Arial"/>
              <a:sym typeface="Arial"/>
            </a:endParaRPr>
          </a:p>
        </p:txBody>
      </p:sp>
      <p:pic>
        <p:nvPicPr>
          <p:cNvPr descr="ASU logo. Ira A. Fulton Schools of Engineering, Arizona State University." id="46" name="Google Shape;46;p1"/>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47" name="Google Shape;47;p1"/>
          <p:cNvSpPr txBox="1"/>
          <p:nvPr/>
        </p:nvSpPr>
        <p:spPr>
          <a:xfrm>
            <a:off x="596350" y="6194525"/>
            <a:ext cx="2865000" cy="442800"/>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Adwith Malpe</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idx="1" type="body"/>
          </p:nvPr>
        </p:nvSpPr>
        <p:spPr>
          <a:xfrm>
            <a:off x="935464" y="1696250"/>
            <a:ext cx="7143000" cy="34656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Clr>
                <a:srgbClr val="00A2E0"/>
              </a:buClr>
              <a:buSzPts val="3040"/>
              <a:buFont typeface="Arial"/>
              <a:buChar char="|"/>
            </a:pPr>
            <a:r>
              <a:rPr lang="en-US" sz="2600"/>
              <a:t>Objectives</a:t>
            </a:r>
            <a:endParaRPr sz="3200"/>
          </a:p>
          <a:p>
            <a:pPr indent="-217487" lvl="1" marL="547687" rtl="0" algn="l">
              <a:lnSpc>
                <a:spcPct val="80000"/>
              </a:lnSpc>
              <a:spcBef>
                <a:spcPts val="900"/>
              </a:spcBef>
              <a:spcAft>
                <a:spcPts val="0"/>
              </a:spcAft>
              <a:buSzPts val="1800"/>
              <a:buChar char="-"/>
            </a:pPr>
            <a:r>
              <a:rPr lang="en-US" sz="1800"/>
              <a:t>What are Logical Operators?</a:t>
            </a:r>
            <a:endParaRPr sz="1800"/>
          </a:p>
          <a:p>
            <a:pPr indent="-217487" lvl="1" marL="547687" rtl="0" algn="l">
              <a:lnSpc>
                <a:spcPct val="80000"/>
              </a:lnSpc>
              <a:spcBef>
                <a:spcPts val="900"/>
              </a:spcBef>
              <a:spcAft>
                <a:spcPts val="0"/>
              </a:spcAft>
              <a:buSzPts val="1800"/>
              <a:buChar char="-"/>
            </a:pPr>
            <a:r>
              <a:rPr lang="en-US" sz="1800"/>
              <a:t>Demo</a:t>
            </a:r>
            <a:endParaRPr sz="1800"/>
          </a:p>
          <a:p>
            <a:pPr indent="0" lvl="0" marL="914400" rtl="0" algn="l">
              <a:lnSpc>
                <a:spcPct val="80000"/>
              </a:lnSpc>
              <a:spcBef>
                <a:spcPts val="900"/>
              </a:spcBef>
              <a:spcAft>
                <a:spcPts val="0"/>
              </a:spcAft>
              <a:buSzPts val="3360"/>
              <a:buNone/>
            </a:pPr>
            <a:r>
              <a:t/>
            </a:r>
            <a:endParaRPr sz="1800"/>
          </a:p>
          <a:p>
            <a:pPr indent="0" lvl="0" marL="1371600" rtl="0" algn="l">
              <a:lnSpc>
                <a:spcPct val="70000"/>
              </a:lnSpc>
              <a:spcBef>
                <a:spcPts val="700"/>
              </a:spcBef>
              <a:spcAft>
                <a:spcPts val="0"/>
              </a:spcAft>
              <a:buSzPts val="3360"/>
              <a:buNone/>
            </a:pPr>
            <a:r>
              <a:t/>
            </a:r>
            <a:endParaRPr sz="1800"/>
          </a:p>
          <a:p>
            <a:pPr indent="-49520"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53" name="Google Shape;53;p2"/>
          <p:cNvSpPr txBox="1"/>
          <p:nvPr>
            <p:ph type="title"/>
          </p:nvPr>
        </p:nvSpPr>
        <p:spPr>
          <a:xfrm>
            <a:off x="2190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
          <p:cNvSpPr txBox="1"/>
          <p:nvPr>
            <p:ph idx="1" type="body"/>
          </p:nvPr>
        </p:nvSpPr>
        <p:spPr>
          <a:xfrm>
            <a:off x="179387" y="1935162"/>
            <a:ext cx="3697200" cy="3465600"/>
          </a:xfrm>
          <a:prstGeom prst="rect">
            <a:avLst/>
          </a:prstGeom>
          <a:noFill/>
          <a:ln>
            <a:noFill/>
          </a:ln>
        </p:spPr>
        <p:txBody>
          <a:bodyPr anchorCtr="0" anchor="t" bIns="45700" lIns="91425" spcFirstLastPara="1" rIns="91425" wrap="square" tIns="45700">
            <a:noAutofit/>
          </a:bodyPr>
          <a:lstStyle/>
          <a:p>
            <a:pPr indent="-167640" lvl="0" marL="169862" rtl="0" algn="l">
              <a:lnSpc>
                <a:spcPct val="80000"/>
              </a:lnSpc>
              <a:spcBef>
                <a:spcPts val="0"/>
              </a:spcBef>
              <a:spcAft>
                <a:spcPts val="0"/>
              </a:spcAft>
              <a:buClr>
                <a:srgbClr val="00A2E0"/>
              </a:buClr>
              <a:buSzPts val="2640"/>
              <a:buFont typeface="Arial"/>
              <a:buChar char="|"/>
            </a:pPr>
            <a:r>
              <a:rPr lang="en-US" sz="2200"/>
              <a:t>What are Logical Operators?</a:t>
            </a:r>
            <a:endParaRPr/>
          </a:p>
          <a:p>
            <a:pPr indent="-204787" lvl="1" marL="547687" rtl="0" algn="l">
              <a:lnSpc>
                <a:spcPct val="80000"/>
              </a:lnSpc>
              <a:spcBef>
                <a:spcPts val="900"/>
              </a:spcBef>
              <a:spcAft>
                <a:spcPts val="0"/>
              </a:spcAft>
              <a:buSzPts val="1600"/>
              <a:buChar char="-"/>
            </a:pPr>
            <a:r>
              <a:rPr lang="en-US" sz="1600"/>
              <a:t>Operators used to perform logical operations on the value of variables</a:t>
            </a:r>
            <a:endParaRPr sz="1600"/>
          </a:p>
          <a:p>
            <a:pPr indent="-204787" lvl="1" marL="547687" rtl="0" algn="l">
              <a:lnSpc>
                <a:spcPct val="80000"/>
              </a:lnSpc>
              <a:spcBef>
                <a:spcPts val="900"/>
              </a:spcBef>
              <a:spcAft>
                <a:spcPts val="0"/>
              </a:spcAft>
              <a:buSzPts val="1600"/>
              <a:buChar char="-"/>
            </a:pPr>
            <a:r>
              <a:rPr lang="en-US" sz="1600"/>
              <a:t>Returns a true or false value</a:t>
            </a:r>
            <a:endParaRPr sz="1600"/>
          </a:p>
          <a:p>
            <a:pPr indent="-204787" lvl="1" marL="547687" rtl="0" algn="l">
              <a:lnSpc>
                <a:spcPct val="80000"/>
              </a:lnSpc>
              <a:spcBef>
                <a:spcPts val="900"/>
              </a:spcBef>
              <a:spcAft>
                <a:spcPts val="0"/>
              </a:spcAft>
              <a:buSzPts val="1600"/>
              <a:buChar char="-"/>
            </a:pPr>
            <a:r>
              <a:rPr lang="en-US" sz="1600"/>
              <a:t>Logical Operators are used heavily in If Statements</a:t>
            </a:r>
            <a:endParaRPr sz="1600"/>
          </a:p>
          <a:p>
            <a:pPr indent="-204787" lvl="1" marL="547687" rtl="0" algn="l">
              <a:lnSpc>
                <a:spcPct val="80000"/>
              </a:lnSpc>
              <a:spcBef>
                <a:spcPts val="900"/>
              </a:spcBef>
              <a:spcAft>
                <a:spcPts val="0"/>
              </a:spcAft>
              <a:buSzPts val="1600"/>
              <a:buChar char="-"/>
            </a:pPr>
            <a:r>
              <a:rPr lang="en-US" sz="1600"/>
              <a:t>3 main types of logical operators in Python: logical AND, logical OR, and logical NOT</a:t>
            </a:r>
            <a:endParaRPr sz="1600"/>
          </a:p>
          <a:p>
            <a:pPr indent="0" lvl="0" marL="1371600" rtl="0" algn="l">
              <a:lnSpc>
                <a:spcPct val="70000"/>
              </a:lnSpc>
              <a:spcBef>
                <a:spcPts val="700"/>
              </a:spcBef>
              <a:spcAft>
                <a:spcPts val="0"/>
              </a:spcAft>
              <a:buSzPts val="3360"/>
              <a:buNone/>
            </a:pPr>
            <a:r>
              <a:t/>
            </a:r>
            <a:endParaRPr/>
          </a:p>
          <a:p>
            <a:pPr indent="-49520"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59" name="Google Shape;59;p3"/>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What are Logical Operators?</a:t>
            </a:r>
            <a:endParaRPr/>
          </a:p>
        </p:txBody>
      </p:sp>
      <p:pic>
        <p:nvPicPr>
          <p:cNvPr descr="Table of logical operators with 4 rows and 2 columns. The column headings are Operators and Meaning. The row entries are as follows: Row 1, Operators, less than or equal to, less than, greater than, greater than or equal to. Meaning, comparison operators. Row 2, Operators, is, is not. Meaning, identify operators. Row 3, Operators, in, not in. Meaning, membership operators. Row 4, Operators, not, or, and. Meaning, logical operators. " id="60" name="Google Shape;60;p3"/>
          <p:cNvPicPr preferRelativeResize="0"/>
          <p:nvPr/>
        </p:nvPicPr>
        <p:blipFill rotWithShape="1">
          <a:blip r:embed="rId3">
            <a:alphaModFix/>
          </a:blip>
          <a:srcRect b="0" l="0" r="0" t="0"/>
          <a:stretch/>
        </p:blipFill>
        <p:spPr>
          <a:xfrm>
            <a:off x="4213405" y="2315812"/>
            <a:ext cx="4508700" cy="222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