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cb97ee43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20cb97ee43_0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0cb97ee43_0_1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0cb97ee43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20cb97ee43_0_183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0cb97ee43_0_1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0cb97ee43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20cb97ee43_0_15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cb97ee43_0_2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0cb97ee43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20cb97ee43_0_21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0cb97ee43_0_1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0cb97ee43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20cb97ee43_0_167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0cb97ee43_0_1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0cb97ee43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20cb97ee43_0_19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cb97ee43_0_1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cb97ee43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20cb97ee43_0_17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202580" y="1589086"/>
            <a:ext cx="28185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292418" y="1589095"/>
            <a:ext cx="28248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6106484" y="1589086"/>
            <a:ext cx="28185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206636" y="1512889"/>
            <a:ext cx="36987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370321" y="625347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/>
          <p:nvPr>
            <p:ph idx="3" type="chart"/>
          </p:nvPr>
        </p:nvSpPr>
        <p:spPr>
          <a:xfrm>
            <a:off x="202411" y="1512888"/>
            <a:ext cx="49260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78117" y="1436692"/>
            <a:ext cx="36987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095754" y="613410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/>
          <p:nvPr>
            <p:ph idx="3" type="chart"/>
          </p:nvPr>
        </p:nvSpPr>
        <p:spPr>
          <a:xfrm>
            <a:off x="4005947" y="1436687"/>
            <a:ext cx="49260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12021" y="1589095"/>
            <a:ext cx="41271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292417" y="1589095"/>
            <a:ext cx="41364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>
            <p:ph idx="2" type="pic"/>
          </p:nvPr>
        </p:nvSpPr>
        <p:spPr>
          <a:xfrm>
            <a:off x="4095754" y="1886864"/>
            <a:ext cx="4835700" cy="417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78117" y="1436692"/>
            <a:ext cx="36987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4095754" y="613410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4095751" y="1411511"/>
            <a:ext cx="48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>
            <p:ph idx="2" type="pic"/>
          </p:nvPr>
        </p:nvSpPr>
        <p:spPr>
          <a:xfrm>
            <a:off x="197171" y="1854192"/>
            <a:ext cx="4203300" cy="269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78121" y="4650228"/>
            <a:ext cx="4222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/>
          <p:nvPr>
            <p:ph idx="3" type="pic"/>
          </p:nvPr>
        </p:nvSpPr>
        <p:spPr>
          <a:xfrm>
            <a:off x="4526284" y="1854192"/>
            <a:ext cx="4405200" cy="269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8"/>
          <p:cNvSpPr txBox="1"/>
          <p:nvPr>
            <p:ph idx="4" type="body"/>
          </p:nvPr>
        </p:nvSpPr>
        <p:spPr>
          <a:xfrm>
            <a:off x="197168" y="5088850"/>
            <a:ext cx="87345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4554856" y="4650228"/>
            <a:ext cx="4376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body"/>
          </p:nvPr>
        </p:nvSpPr>
        <p:spPr>
          <a:xfrm>
            <a:off x="202407" y="1396992"/>
            <a:ext cx="419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7" type="body"/>
          </p:nvPr>
        </p:nvSpPr>
        <p:spPr>
          <a:xfrm>
            <a:off x="4514854" y="1386555"/>
            <a:ext cx="441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>
            <p:ph idx="2" type="pic"/>
          </p:nvPr>
        </p:nvSpPr>
        <p:spPr>
          <a:xfrm>
            <a:off x="197168" y="1828797"/>
            <a:ext cx="8734500" cy="455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197645" y="6489700"/>
            <a:ext cx="8753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197643" y="1371597"/>
            <a:ext cx="87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8121" y="1436696"/>
            <a:ext cx="8754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095754" y="613410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4095754" y="1886864"/>
            <a:ext cx="4835700" cy="417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11"/>
          <p:cNvSpPr txBox="1"/>
          <p:nvPr>
            <p:ph idx="3" type="body"/>
          </p:nvPr>
        </p:nvSpPr>
        <p:spPr>
          <a:xfrm>
            <a:off x="4095751" y="1411511"/>
            <a:ext cx="48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4" type="body"/>
          </p:nvPr>
        </p:nvSpPr>
        <p:spPr>
          <a:xfrm>
            <a:off x="178118" y="1436696"/>
            <a:ext cx="3773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5" type="body"/>
          </p:nvPr>
        </p:nvSpPr>
        <p:spPr>
          <a:xfrm>
            <a:off x="178595" y="2044700"/>
            <a:ext cx="37731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712021" y="1370021"/>
            <a:ext cx="4127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292417" y="1370021"/>
            <a:ext cx="4136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3" type="body"/>
          </p:nvPr>
        </p:nvSpPr>
        <p:spPr>
          <a:xfrm>
            <a:off x="292417" y="1924049"/>
            <a:ext cx="4136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4" type="body"/>
          </p:nvPr>
        </p:nvSpPr>
        <p:spPr>
          <a:xfrm>
            <a:off x="4712017" y="1924049"/>
            <a:ext cx="4136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60337" y="92075"/>
            <a:ext cx="7886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34950" y="138906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/>
        </p:nvSpPr>
        <p:spPr>
          <a:xfrm>
            <a:off x="0" y="1014412"/>
            <a:ext cx="9144000" cy="2493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5"/>
          <p:cNvGrpSpPr/>
          <p:nvPr/>
        </p:nvGrpSpPr>
        <p:grpSpPr>
          <a:xfrm>
            <a:off x="-4762" y="944595"/>
            <a:ext cx="9148763" cy="73076"/>
            <a:chOff x="-6350" y="925115"/>
            <a:chExt cx="12198351" cy="73200"/>
          </a:xfrm>
        </p:grpSpPr>
        <p:sp>
          <p:nvSpPr>
            <p:cNvPr id="41" name="Google Shape;41;p5"/>
            <p:cNvSpPr txBox="1"/>
            <p:nvPr/>
          </p:nvSpPr>
          <p:spPr>
            <a:xfrm>
              <a:off x="1" y="925115"/>
              <a:ext cx="12192000" cy="73200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"/>
            <p:cNvSpPr txBox="1"/>
            <p:nvPr/>
          </p:nvSpPr>
          <p:spPr>
            <a:xfrm>
              <a:off x="-6350" y="925115"/>
              <a:ext cx="899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 txBox="1"/>
            <p:nvPr/>
          </p:nvSpPr>
          <p:spPr>
            <a:xfrm>
              <a:off x="1805518" y="925115"/>
              <a:ext cx="9714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 txBox="1"/>
            <p:nvPr/>
          </p:nvSpPr>
          <p:spPr>
            <a:xfrm>
              <a:off x="3687234" y="925115"/>
              <a:ext cx="971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 txBox="1"/>
            <p:nvPr/>
          </p:nvSpPr>
          <p:spPr>
            <a:xfrm>
              <a:off x="5571067" y="925115"/>
              <a:ext cx="9738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 txBox="1"/>
            <p:nvPr/>
          </p:nvSpPr>
          <p:spPr>
            <a:xfrm>
              <a:off x="7452784" y="925115"/>
              <a:ext cx="9738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 txBox="1"/>
            <p:nvPr/>
          </p:nvSpPr>
          <p:spPr>
            <a:xfrm>
              <a:off x="9338733" y="925115"/>
              <a:ext cx="9717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 txBox="1"/>
            <p:nvPr/>
          </p:nvSpPr>
          <p:spPr>
            <a:xfrm>
              <a:off x="11220451" y="925115"/>
              <a:ext cx="9714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92150" y="1960562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Clustering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179375" y="1794875"/>
            <a:ext cx="87534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unsupervised learning?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clustering analysis?</a:t>
            </a:r>
            <a:b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k-means work?</a:t>
            </a:r>
            <a:b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DBSCAN work?</a:t>
            </a:r>
            <a:b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to use clustering analysis?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166346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Branch of machine learning.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Models are trained on unlabeled data sets, otherwise known as having no ground truth.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There are no labels that describe the datasets.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Typically </a:t>
            </a:r>
            <a:r>
              <a:rPr b="1" lang="en-US"/>
              <a:t>used</a:t>
            </a:r>
            <a:r>
              <a:rPr b="1" lang="en-US"/>
              <a:t> to analyze and cluster unlabeled datasets.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Utilized to find patterns and identify groupings of data without being told by the programmer.</a:t>
            </a:r>
            <a:endParaRPr b="1"/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Unsupervised Learning?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Clustering is utilized to find structure in data.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Determine whether the data forms groups and understand what the groupings mean.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Objective: structure the samples into clusters to understand what the samples are based on their groupings.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May be difficult to identify clusters and select the algorithm that will work optimally.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Unsupervised machine learning algorithms: k-means, DBSCAN.</a:t>
            </a:r>
            <a:endParaRPr b="1"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Clustering Analysis?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vs. DBSCAN</a:t>
            </a:r>
            <a:endParaRPr/>
          </a:p>
        </p:txBody>
      </p:sp>
      <p:pic>
        <p:nvPicPr>
          <p:cNvPr descr="Two graphs with an X and Y axis. On the left, a graph titled ‘Before k-means’ and on the right, the graph is titled ‘After k-means’. The left graph shows three clusters of green dots within the graph. The righthand graph (after k-means) shows three clusters of dots, one green cluster, one blue cluster and one black cluster, each cluster surrounded by a circular line, all within the graph. "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397" y="1719597"/>
            <a:ext cx="4122525" cy="2079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clusters reflecting ‘Density-based clustering’. On the left are spherical-shape clusters with three separate clusters with red, blue and orange dots each within its own circle. On the right, ‘Abitrary-shape clusters’ with three sets of clusters with blue, red and orange dots. The red dots are located within the donut-shaped blue-dot cluster, and the orange dots are found within a curved cluster below the blue and red clusters. "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400" y="4138900"/>
            <a:ext cx="4604800" cy="25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Assumption: samples form round clusters.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Initial center points are spread out by the algorithm.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Steps:</a:t>
            </a:r>
            <a:endParaRPr b="1"/>
          </a:p>
          <a:p>
            <a:pPr indent="-3937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1" lang="en-US" sz="1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-US" sz="1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andomly choose a number of clusters (N clusters).</a:t>
            </a:r>
            <a:endParaRPr b="1" sz="16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1" lang="en-US" sz="1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Randomly choose N center points.</a:t>
            </a:r>
            <a:endParaRPr b="1" sz="16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1" lang="en-US" sz="1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Each sample should be assigned to the nearest center point.</a:t>
            </a:r>
            <a:endParaRPr b="1" sz="16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1" lang="en-US" sz="1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The center point should be moved until it is at the center of the cluster.</a:t>
            </a:r>
            <a:endParaRPr b="1" sz="16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1" lang="en-US" sz="1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The preceding two steps should be repeated until there is no more movement in the data</a:t>
            </a:r>
            <a:r>
              <a:rPr b="1" lang="en-US" sz="1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6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k-means Work?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50" y="6067400"/>
            <a:ext cx="8839199" cy="410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DBSCAN: Density-Based Spatial Clustering of Applications with Noise.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Assumption: samples within close proximity should be placed together.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Unlike k-means, no need to assume the number of clusters </a:t>
            </a:r>
            <a:r>
              <a:rPr b="1" lang="en-US"/>
              <a:t>and</a:t>
            </a:r>
            <a:r>
              <a:rPr b="1" lang="en-US"/>
              <a:t> controls how close samples are required to be.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DBSCAN places samples into three different categories:</a:t>
            </a:r>
            <a:endParaRPr b="1"/>
          </a:p>
          <a:p>
            <a:pPr indent="-374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b="1" lang="en-US" sz="13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Core points are points that are surrounded by a minimum number of points within an epsilon distance.</a:t>
            </a:r>
            <a:br>
              <a:rPr b="1" lang="en-US" sz="13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3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b="1" lang="en-US" sz="13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Border points are points that are in reachable distance from a core point and have less than the specified minimum number of points in the surrounding area.</a:t>
            </a:r>
            <a:br>
              <a:rPr b="1" lang="en-US" sz="13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3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b="1" lang="en-US" sz="13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Outliers are points that are not core points and are not within close proximity to any core points.</a:t>
            </a:r>
            <a:endParaRPr b="1" sz="13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DBSCAN Work?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When using a dataset that contains no ground truth (labeled data).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When there are no assumptions made about the relationship within the data, clustering analysis will work well.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Clustering analysis should be used when information regarding patterns or </a:t>
            </a:r>
            <a:r>
              <a:rPr b="1" lang="en-US"/>
              <a:t>associations</a:t>
            </a:r>
            <a:r>
              <a:rPr b="1" lang="en-US"/>
              <a:t> in the data are to be discovered and understood.</a:t>
            </a:r>
            <a:endParaRPr b="1"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Clustering Analysis?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