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2" r:id="rId4"/>
    <p:sldMasterId id="2147483653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cc47b56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120cc47b567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c50d8c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22c50d8c8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06a861ed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2a06a861ed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600075" y="1724025"/>
            <a:ext cx="7858125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900"/>
              <a:buFont typeface="Arial"/>
              <a:buNone/>
            </a:pPr>
            <a:r>
              <a:rPr b="1" i="0" lang="en-US" sz="49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b="1" i="0" sz="1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4" name="Google Shape;24;p3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/>
        </p:nvSpPr>
        <p:spPr>
          <a:xfrm>
            <a:off x="0" y="1014412"/>
            <a:ext cx="9144000" cy="2493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-4762" y="944595"/>
            <a:ext cx="9148763" cy="73076"/>
            <a:chOff x="-6350" y="925115"/>
            <a:chExt cx="12198351" cy="73200"/>
          </a:xfrm>
        </p:grpSpPr>
        <p:sp>
          <p:nvSpPr>
            <p:cNvPr id="44" name="Google Shape;44;p6"/>
            <p:cNvSpPr txBox="1"/>
            <p:nvPr/>
          </p:nvSpPr>
          <p:spPr>
            <a:xfrm>
              <a:off x="1" y="925115"/>
              <a:ext cx="12192000" cy="73200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 txBox="1"/>
            <p:nvPr/>
          </p:nvSpPr>
          <p:spPr>
            <a:xfrm>
              <a:off x="-6350" y="925115"/>
              <a:ext cx="899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 txBox="1"/>
            <p:nvPr/>
          </p:nvSpPr>
          <p:spPr>
            <a:xfrm>
              <a:off x="1805518" y="925115"/>
              <a:ext cx="9714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"/>
            <p:cNvSpPr txBox="1"/>
            <p:nvPr/>
          </p:nvSpPr>
          <p:spPr>
            <a:xfrm>
              <a:off x="3687234" y="925115"/>
              <a:ext cx="971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"/>
            <p:cNvSpPr txBox="1"/>
            <p:nvPr/>
          </p:nvSpPr>
          <p:spPr>
            <a:xfrm>
              <a:off x="5571067" y="925115"/>
              <a:ext cx="9738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"/>
            <p:cNvSpPr txBox="1"/>
            <p:nvPr/>
          </p:nvSpPr>
          <p:spPr>
            <a:xfrm>
              <a:off x="7452784" y="925115"/>
              <a:ext cx="9738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"/>
            <p:cNvSpPr txBox="1"/>
            <p:nvPr/>
          </p:nvSpPr>
          <p:spPr>
            <a:xfrm>
              <a:off x="9338733" y="925115"/>
              <a:ext cx="9717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"/>
            <p:cNvSpPr txBox="1"/>
            <p:nvPr/>
          </p:nvSpPr>
          <p:spPr>
            <a:xfrm>
              <a:off x="11220451" y="925115"/>
              <a:ext cx="9714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1" cy="253523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>
            <p:ph type="title"/>
          </p:nvPr>
        </p:nvSpPr>
        <p:spPr>
          <a:xfrm>
            <a:off x="160337" y="92075"/>
            <a:ext cx="7886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234950" y="138906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/>
        </p:nvSpPr>
        <p:spPr>
          <a:xfrm>
            <a:off x="596350" y="12076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C6670"/>
                </a:solidFill>
              </a:rPr>
              <a:t>Select Topics in Python</a:t>
            </a:r>
            <a:endParaRPr b="1" sz="4800">
              <a:solidFill>
                <a:srgbClr val="5C6670"/>
              </a:solidFill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596350" y="18967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A2E0"/>
                </a:solidFill>
              </a:rPr>
              <a:t>Course Introduction</a:t>
            </a:r>
            <a:endParaRPr sz="3600">
              <a:solidFill>
                <a:srgbClr val="00A2E0"/>
              </a:solidFill>
            </a:endParaRPr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/>
        </p:nvSpPr>
        <p:spPr>
          <a:xfrm>
            <a:off x="596350" y="6194525"/>
            <a:ext cx="286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Adwith Malpe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Objectives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will you learn in this course?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is machine learning?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Why learn machine learning?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Companies that use machine learning.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Data in machine learning.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Branches of machine learning.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Machine learning breakdown.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Machine learning procedure.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35475" y="1696250"/>
            <a:ext cx="7143000" cy="4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will you learn in this course?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Machine learning.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Supervised learning.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Unsupervised learning.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Data sets.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Machine learning algorithms.</a:t>
            </a:r>
            <a:endParaRPr sz="1800"/>
          </a:p>
          <a:p>
            <a:pPr indent="-2682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Perceptrons</a:t>
            </a:r>
            <a:endParaRPr sz="1800"/>
          </a:p>
          <a:p>
            <a:pPr indent="-2682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Linear regression.</a:t>
            </a:r>
            <a:endParaRPr sz="1800"/>
          </a:p>
          <a:p>
            <a:pPr indent="-2682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K-nearest neighbors.</a:t>
            </a:r>
            <a:endParaRPr sz="1800"/>
          </a:p>
          <a:p>
            <a:pPr indent="-2682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Support vector machines.</a:t>
            </a:r>
            <a:endParaRPr sz="1800"/>
          </a:p>
          <a:p>
            <a:pPr indent="-2682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Regression analysis.</a:t>
            </a:r>
            <a:endParaRPr sz="1800"/>
          </a:p>
          <a:p>
            <a:pPr indent="-2682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Clustering analysis.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Deep learning.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Image processing.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GANs.</a:t>
            </a:r>
            <a:endParaRPr sz="1800"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Will You Learn in this Course?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