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1" r:id="rId4"/>
    <p:sldMasterId id="2147483652" r:id="rId5"/>
    <p:sldMasterId id="214748365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0cc47b567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g120cc47b567_0_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499dc69d9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12499dc69d9_0_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2c50d8c8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g122c50d8c84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2e8a05e02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g122e8a05e02_0_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2e8a05e02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g122e8a05e02_0_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2e8a05e02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122e8a05e02_0_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2e8a05e02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122e8a05e02_0_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2e8a05e02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122e8a05e02_0_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2e8a05e02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g122e8a05e02_0_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with Image">
  <p:cSld name="1 Column with Imag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>
            <p:ph idx="2" type="pic"/>
          </p:nvPr>
        </p:nvSpPr>
        <p:spPr>
          <a:xfrm>
            <a:off x="4095754" y="1886864"/>
            <a:ext cx="4835843" cy="417104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178117" y="1436692"/>
            <a:ext cx="369855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3" type="body"/>
          </p:nvPr>
        </p:nvSpPr>
        <p:spPr>
          <a:xfrm>
            <a:off x="4095754" y="613410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4" type="body"/>
          </p:nvPr>
        </p:nvSpPr>
        <p:spPr>
          <a:xfrm>
            <a:off x="4095751" y="1411511"/>
            <a:ext cx="48363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ing Slide">
  <p:cSld name="Ending 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1725612"/>
            <a:ext cx="9144000" cy="3406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1384300" y="1651000"/>
            <a:ext cx="6376987" cy="73025"/>
          </a:xfrm>
          <a:prstGeom prst="rect">
            <a:avLst/>
          </a:prstGeom>
          <a:solidFill>
            <a:srgbClr val="00A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1384300" y="1651000"/>
            <a:ext cx="728662" cy="73025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2795587" y="1651000"/>
            <a:ext cx="728662" cy="74612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4208462" y="1651000"/>
            <a:ext cx="728662" cy="74612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5619750" y="1651000"/>
            <a:ext cx="728662" cy="74612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7032625" y="1651000"/>
            <a:ext cx="728662" cy="74612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600075" y="1724025"/>
            <a:ext cx="7858125" cy="140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4900"/>
              <a:buFont typeface="Arial"/>
              <a:buNone/>
            </a:pPr>
            <a:r>
              <a:rPr b="1" i="0" lang="en-US" sz="4900" u="none" cap="none" strike="noStrik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Module</a:t>
            </a:r>
            <a:endParaRPr b="1" i="0" sz="1800" u="none" cap="none" strike="noStrike">
              <a:solidFill>
                <a:srgbClr val="5C66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A2E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/>
        </p:nvSpPr>
        <p:spPr>
          <a:xfrm>
            <a:off x="0" y="1014412"/>
            <a:ext cx="9144000" cy="249237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" name="Google Shape;23;p3"/>
          <p:cNvGrpSpPr/>
          <p:nvPr/>
        </p:nvGrpSpPr>
        <p:grpSpPr>
          <a:xfrm>
            <a:off x="-4762" y="944562"/>
            <a:ext cx="9148762" cy="73025"/>
            <a:chOff x="-6350" y="925115"/>
            <a:chExt cx="12198350" cy="73152"/>
          </a:xfrm>
        </p:grpSpPr>
        <p:sp>
          <p:nvSpPr>
            <p:cNvPr id="24" name="Google Shape;24;p3"/>
            <p:cNvSpPr txBox="1"/>
            <p:nvPr/>
          </p:nvSpPr>
          <p:spPr>
            <a:xfrm>
              <a:off x="1" y="925115"/>
              <a:ext cx="12191999" cy="73152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 txBox="1"/>
            <p:nvPr/>
          </p:nvSpPr>
          <p:spPr>
            <a:xfrm>
              <a:off x="-6350" y="925115"/>
              <a:ext cx="899584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 txBox="1"/>
            <p:nvPr/>
          </p:nvSpPr>
          <p:spPr>
            <a:xfrm>
              <a:off x="1805518" y="925115"/>
              <a:ext cx="971549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 txBox="1"/>
            <p:nvPr/>
          </p:nvSpPr>
          <p:spPr>
            <a:xfrm>
              <a:off x="3687234" y="925115"/>
              <a:ext cx="971551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 txBox="1"/>
            <p:nvPr/>
          </p:nvSpPr>
          <p:spPr>
            <a:xfrm>
              <a:off x="5571067" y="925115"/>
              <a:ext cx="973667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 txBox="1"/>
            <p:nvPr/>
          </p:nvSpPr>
          <p:spPr>
            <a:xfrm>
              <a:off x="7452784" y="925115"/>
              <a:ext cx="973667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3"/>
            <p:cNvSpPr txBox="1"/>
            <p:nvPr/>
          </p:nvSpPr>
          <p:spPr>
            <a:xfrm>
              <a:off x="9338733" y="925115"/>
              <a:ext cx="971551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"/>
            <p:cNvSpPr txBox="1"/>
            <p:nvPr/>
          </p:nvSpPr>
          <p:spPr>
            <a:xfrm>
              <a:off x="11220451" y="925115"/>
              <a:ext cx="971549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" name="Google Shape;32;p3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/>
        </p:nvSpPr>
        <p:spPr>
          <a:xfrm>
            <a:off x="0" y="1014412"/>
            <a:ext cx="9144000" cy="249300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" name="Google Shape;42;p5"/>
          <p:cNvGrpSpPr/>
          <p:nvPr/>
        </p:nvGrpSpPr>
        <p:grpSpPr>
          <a:xfrm>
            <a:off x="-4762" y="944595"/>
            <a:ext cx="9148763" cy="73076"/>
            <a:chOff x="-6350" y="925115"/>
            <a:chExt cx="12198351" cy="73200"/>
          </a:xfrm>
        </p:grpSpPr>
        <p:sp>
          <p:nvSpPr>
            <p:cNvPr id="43" name="Google Shape;43;p5"/>
            <p:cNvSpPr txBox="1"/>
            <p:nvPr/>
          </p:nvSpPr>
          <p:spPr>
            <a:xfrm>
              <a:off x="1" y="925115"/>
              <a:ext cx="12192000" cy="73200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5"/>
            <p:cNvSpPr txBox="1"/>
            <p:nvPr/>
          </p:nvSpPr>
          <p:spPr>
            <a:xfrm>
              <a:off x="-6350" y="925115"/>
              <a:ext cx="899700" cy="73200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5"/>
            <p:cNvSpPr txBox="1"/>
            <p:nvPr/>
          </p:nvSpPr>
          <p:spPr>
            <a:xfrm>
              <a:off x="1805518" y="925115"/>
              <a:ext cx="971400" cy="73200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5"/>
            <p:cNvSpPr txBox="1"/>
            <p:nvPr/>
          </p:nvSpPr>
          <p:spPr>
            <a:xfrm>
              <a:off x="3687234" y="925115"/>
              <a:ext cx="971700" cy="73200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"/>
            <p:cNvSpPr txBox="1"/>
            <p:nvPr/>
          </p:nvSpPr>
          <p:spPr>
            <a:xfrm>
              <a:off x="5571067" y="925115"/>
              <a:ext cx="973800" cy="73200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5"/>
            <p:cNvSpPr txBox="1"/>
            <p:nvPr/>
          </p:nvSpPr>
          <p:spPr>
            <a:xfrm>
              <a:off x="7452784" y="925115"/>
              <a:ext cx="973800" cy="73200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 txBox="1"/>
            <p:nvPr/>
          </p:nvSpPr>
          <p:spPr>
            <a:xfrm>
              <a:off x="9338733" y="925115"/>
              <a:ext cx="971700" cy="73200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5"/>
            <p:cNvSpPr txBox="1"/>
            <p:nvPr/>
          </p:nvSpPr>
          <p:spPr>
            <a:xfrm>
              <a:off x="11220451" y="925115"/>
              <a:ext cx="971400" cy="73200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5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52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46125" y="2057400"/>
            <a:ext cx="7651751" cy="2535238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5"/>
          <p:cNvSpPr txBox="1"/>
          <p:nvPr>
            <p:ph type="title"/>
          </p:nvPr>
        </p:nvSpPr>
        <p:spPr>
          <a:xfrm>
            <a:off x="160337" y="92075"/>
            <a:ext cx="78867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5"/>
          <p:cNvSpPr txBox="1"/>
          <p:nvPr>
            <p:ph idx="1" type="body"/>
          </p:nvPr>
        </p:nvSpPr>
        <p:spPr>
          <a:xfrm>
            <a:off x="234950" y="1389062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/>
        </p:nvSpPr>
        <p:spPr>
          <a:xfrm>
            <a:off x="596350" y="1207625"/>
            <a:ext cx="83286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5C6670"/>
                </a:solidFill>
              </a:rPr>
              <a:t>Select Topics in Python</a:t>
            </a:r>
            <a:endParaRPr b="1" sz="4800">
              <a:solidFill>
                <a:srgbClr val="5C6670"/>
              </a:solidFill>
            </a:endParaRPr>
          </a:p>
        </p:txBody>
      </p:sp>
      <p:sp>
        <p:nvSpPr>
          <p:cNvPr id="61" name="Google Shape;61;p7"/>
          <p:cNvSpPr txBox="1"/>
          <p:nvPr/>
        </p:nvSpPr>
        <p:spPr>
          <a:xfrm>
            <a:off x="596350" y="1896725"/>
            <a:ext cx="83286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A2E0"/>
                </a:solidFill>
              </a:rPr>
              <a:t>Data Sets</a:t>
            </a:r>
            <a:endParaRPr sz="3600">
              <a:solidFill>
                <a:srgbClr val="00A2E0"/>
              </a:solidFill>
            </a:endParaRPr>
          </a:p>
        </p:txBody>
      </p:sp>
      <p:pic>
        <p:nvPicPr>
          <p:cNvPr id="62" name="Google Shape;6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8300" y="5483225"/>
            <a:ext cx="3486150" cy="115411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7"/>
          <p:cNvSpPr txBox="1"/>
          <p:nvPr/>
        </p:nvSpPr>
        <p:spPr>
          <a:xfrm>
            <a:off x="596350" y="6194525"/>
            <a:ext cx="2865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Adwith Malpe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>
            <p:ph idx="1" type="body"/>
          </p:nvPr>
        </p:nvSpPr>
        <p:spPr>
          <a:xfrm>
            <a:off x="935464" y="1696250"/>
            <a:ext cx="7143000" cy="3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30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3040"/>
              <a:buFont typeface="Arial"/>
              <a:buChar char="|"/>
            </a:pPr>
            <a:r>
              <a:rPr lang="en-US" sz="2600"/>
              <a:t>Objectives</a:t>
            </a:r>
            <a:endParaRPr sz="32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How is data measured?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What are data sets?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How to use data sets?</a:t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121921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1920"/>
              <a:buFont typeface="Arial"/>
              <a:buNone/>
            </a:pPr>
            <a:r>
              <a:t/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8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Objectives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/>
          <p:nvPr>
            <p:ph idx="1" type="body"/>
          </p:nvPr>
        </p:nvSpPr>
        <p:spPr>
          <a:xfrm>
            <a:off x="935464" y="1696250"/>
            <a:ext cx="7143000" cy="3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30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3040"/>
              <a:buFont typeface="Arial"/>
              <a:buChar char="|"/>
            </a:pPr>
            <a:r>
              <a:rPr lang="en-US" sz="2600"/>
              <a:t>How is data measured?</a:t>
            </a:r>
            <a:endParaRPr sz="32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An individual item of data is known as a sample.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Samples have features.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Features have one or more values that describe the samples.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Features are ideally numerical.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Example: There is a collection of different cars and each car is a sample with features such as number of doors, paint color, and vehicle type.</a:t>
            </a:r>
            <a:endParaRPr sz="1800"/>
          </a:p>
          <a:p>
            <a:pPr indent="0" lvl="0" marL="9144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137160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49520" lvl="0" marL="171442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1920"/>
              <a:buFont typeface="Arial"/>
              <a:buNone/>
            </a:pPr>
            <a:r>
              <a:t/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9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How is Data Measured?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935464" y="1696250"/>
            <a:ext cx="7143000" cy="3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30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3040"/>
              <a:buFont typeface="Arial"/>
              <a:buChar char="|"/>
            </a:pPr>
            <a:r>
              <a:rPr lang="en-US" sz="2600"/>
              <a:t>What are data sets?</a:t>
            </a:r>
            <a:endParaRPr sz="32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Structured collection of data organized in a tabular pattern.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Every column describes a specific piece of data.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Each row corresponds to a given member of the dataset.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Datasets we are using are stored in CSV (comma-separated values) files.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CSV files allow data to be saved in a tabular format and can be opened in Microsoft Excel or Google Spreadsheets.</a:t>
            </a:r>
            <a:endParaRPr sz="1800"/>
          </a:p>
          <a:p>
            <a:pPr indent="0" lvl="0" marL="9144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121921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1920"/>
              <a:buFont typeface="Arial"/>
              <a:buNone/>
            </a:pPr>
            <a:r>
              <a:t/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What Are Data Sets?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935464" y="1696250"/>
            <a:ext cx="7143000" cy="3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30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3040"/>
              <a:buFont typeface="Arial"/>
              <a:buChar char="|"/>
            </a:pPr>
            <a:r>
              <a:rPr lang="en-US" sz="2600"/>
              <a:t>How to use data sets?</a:t>
            </a:r>
            <a:endParaRPr sz="32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Data in datasets are used to train and test machine learning models.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Process: develop the model on training data and evaluate the model on testing data.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Rule of splitting data in a dataset: 70% is set for training data and 30% is set for testing data.</a:t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137160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49521" lvl="0" marL="171442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1920"/>
              <a:buFont typeface="Arial"/>
              <a:buNone/>
            </a:pPr>
            <a:r>
              <a:t/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1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How to Use Data Sets?</a:t>
            </a:r>
            <a:endParaRPr/>
          </a:p>
        </p:txBody>
      </p:sp>
      <p:pic>
        <p:nvPicPr>
          <p:cNvPr descr="iris_dataset = datasets.load.iris().     #load the iris dataset&#10;x=iris_dataset.data[:, [2,3]].                 #load the data in indices 2 and 3 (petal length and peta&#10;y=iris_dataset.target                          #loads the target data into variable y" id="88" name="Google Shape;8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023800"/>
            <a:ext cx="8743800" cy="704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train, x_test, y_train, y_text = train_test_split(x, y, test_side=0.3)" id="89" name="Google Shape;8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500" y="5031975"/>
            <a:ext cx="6168750" cy="40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idx="1" type="body"/>
          </p:nvPr>
        </p:nvSpPr>
        <p:spPr>
          <a:xfrm>
            <a:off x="935464" y="1696250"/>
            <a:ext cx="7143000" cy="3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30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3040"/>
              <a:buFont typeface="Arial"/>
              <a:buChar char="|"/>
            </a:pPr>
            <a:r>
              <a:rPr lang="en-US" sz="2600"/>
              <a:t>How to use data sets?</a:t>
            </a:r>
            <a:endParaRPr sz="32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Training data should meet the following criteria: representative samples, randomly distributed samples, “enough” samples.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Training data should meet all criteria to optimize the performance of the machine learning model.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However, utilizing more data means that more time is utilized in training and testing.</a:t>
            </a:r>
            <a:endParaRPr sz="1800"/>
          </a:p>
          <a:p>
            <a:pPr indent="0" lvl="0" marL="9144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137160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49521" lvl="0" marL="171442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1920"/>
              <a:buFont typeface="Arial"/>
              <a:buNone/>
            </a:pPr>
            <a:r>
              <a:t/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2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How to Use Data Sets?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idx="1" type="body"/>
          </p:nvPr>
        </p:nvSpPr>
        <p:spPr>
          <a:xfrm>
            <a:off x="935464" y="1696250"/>
            <a:ext cx="7143000" cy="3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30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3040"/>
              <a:buFont typeface="Arial"/>
              <a:buChar char="|"/>
            </a:pPr>
            <a:r>
              <a:rPr lang="en-US" sz="2600"/>
              <a:t>Overfitting vs. underfitting</a:t>
            </a:r>
            <a:endParaRPr sz="32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Objective of machine learning: use all information in a dataset to train a machine learning model.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If the information in the dataset is not sufficient to train a machine learning model, then it’s considered to be bad data.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Bad data would mean there is too little variance in the data.</a:t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137160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49521" lvl="0" marL="171442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1920"/>
              <a:buFont typeface="Arial"/>
              <a:buNone/>
            </a:pPr>
            <a:r>
              <a:t/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3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Overfitting vs. Underfitting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935464" y="1696250"/>
            <a:ext cx="7143000" cy="3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30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3040"/>
              <a:buFont typeface="Arial"/>
              <a:buChar char="|"/>
            </a:pPr>
            <a:r>
              <a:rPr lang="en-US" sz="2600"/>
              <a:t>Overfitting vs. Underfitting</a:t>
            </a:r>
            <a:endParaRPr sz="32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If too little information is utilized, the model may experience underfitting.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Underfitting occurs when all the variance in the data is not utilized.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With underfitting, the model is not sufficiently complex and experiences good training results, but bad test results.</a:t>
            </a:r>
            <a:endParaRPr sz="1800"/>
          </a:p>
          <a:p>
            <a:pPr indent="0" lvl="0" marL="9144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137160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49521" lvl="0" marL="171442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1920"/>
              <a:buFont typeface="Arial"/>
              <a:buNone/>
            </a:pPr>
            <a:r>
              <a:t/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Overfitting vs. Underfitting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935464" y="1696250"/>
            <a:ext cx="7143000" cy="3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30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3040"/>
              <a:buFont typeface="Arial"/>
              <a:buChar char="|"/>
            </a:pPr>
            <a:r>
              <a:rPr lang="en-US" sz="2600"/>
              <a:t>Overfitting vs. underfitting</a:t>
            </a:r>
            <a:endParaRPr sz="32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Overfitting occurs when more information (data variance in the form of noise) in the dataset is utilized.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Overfitting causes the model to be too complex, which also leads to good training results and bad test results.</a:t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137160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49521" lvl="0" marL="171442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1920"/>
              <a:buFont typeface="Arial"/>
              <a:buNone/>
            </a:pPr>
            <a:r>
              <a:t/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Overfitting vs. Underfitting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6_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_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