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5"/>
    <p:sldMasterId id="2147483662" r:id="rId6"/>
    <p:sldMasterId id="214748366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hristine Malmst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6-16T00:16:45.175">
    <p:pos x="1078" y="911"/>
    <p:text>The text in this image is unclear. In the image below, some text is in all caps and there are capital letters that I would change to lowercase if I were able.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e672b231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20e672b231_0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0e672b231_0_1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0e672b231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20e672b231_0_159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0e672b231_0_3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0e672b231_0_3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20e672b231_0_32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0e672b231_0_3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0e672b231_0_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20e672b231_0_31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0e672b231_0_3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0e672b231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20e672b231_0_333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202580" y="1589086"/>
            <a:ext cx="28185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292418" y="1589095"/>
            <a:ext cx="28248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6106484" y="1589086"/>
            <a:ext cx="28185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206636" y="1512889"/>
            <a:ext cx="36987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370321" y="625347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/>
          <p:nvPr>
            <p:ph idx="3" type="chart"/>
          </p:nvPr>
        </p:nvSpPr>
        <p:spPr>
          <a:xfrm>
            <a:off x="202411" y="1512888"/>
            <a:ext cx="49260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78117" y="1436692"/>
            <a:ext cx="36987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095754" y="613410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/>
          <p:nvPr>
            <p:ph idx="3" type="chart"/>
          </p:nvPr>
        </p:nvSpPr>
        <p:spPr>
          <a:xfrm>
            <a:off x="4005947" y="1436687"/>
            <a:ext cx="49260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12021" y="1589095"/>
            <a:ext cx="41271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292417" y="1589095"/>
            <a:ext cx="41364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>
            <p:ph idx="2" type="pic"/>
          </p:nvPr>
        </p:nvSpPr>
        <p:spPr>
          <a:xfrm>
            <a:off x="4095754" y="1886864"/>
            <a:ext cx="4835700" cy="417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78117" y="1436692"/>
            <a:ext cx="36987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4095754" y="613410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4" type="body"/>
          </p:nvPr>
        </p:nvSpPr>
        <p:spPr>
          <a:xfrm>
            <a:off x="4095751" y="1411511"/>
            <a:ext cx="48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>
            <p:ph idx="2" type="pic"/>
          </p:nvPr>
        </p:nvSpPr>
        <p:spPr>
          <a:xfrm>
            <a:off x="197171" y="1854192"/>
            <a:ext cx="4203300" cy="269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78121" y="4650228"/>
            <a:ext cx="4222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/>
          <p:nvPr>
            <p:ph idx="3" type="pic"/>
          </p:nvPr>
        </p:nvSpPr>
        <p:spPr>
          <a:xfrm>
            <a:off x="4526284" y="1854192"/>
            <a:ext cx="4405200" cy="269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8"/>
          <p:cNvSpPr txBox="1"/>
          <p:nvPr>
            <p:ph idx="4" type="body"/>
          </p:nvPr>
        </p:nvSpPr>
        <p:spPr>
          <a:xfrm>
            <a:off x="197168" y="5088850"/>
            <a:ext cx="87345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4554856" y="4650228"/>
            <a:ext cx="4376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6" type="body"/>
          </p:nvPr>
        </p:nvSpPr>
        <p:spPr>
          <a:xfrm>
            <a:off x="202407" y="1396992"/>
            <a:ext cx="419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7" type="body"/>
          </p:nvPr>
        </p:nvSpPr>
        <p:spPr>
          <a:xfrm>
            <a:off x="4514854" y="1386555"/>
            <a:ext cx="441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>
            <p:ph idx="2" type="pic"/>
          </p:nvPr>
        </p:nvSpPr>
        <p:spPr>
          <a:xfrm>
            <a:off x="197168" y="1828797"/>
            <a:ext cx="8734500" cy="455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197645" y="6489700"/>
            <a:ext cx="8753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197643" y="1371597"/>
            <a:ext cx="87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-level heading, no bullet">
  <p:cSld name="First-level heading, no bulle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8121" y="1436696"/>
            <a:ext cx="8754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78122" y="6134100"/>
            <a:ext cx="8754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095754" y="613410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4095754" y="1886864"/>
            <a:ext cx="4835700" cy="417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" name="Google Shape;79;p11"/>
          <p:cNvSpPr txBox="1"/>
          <p:nvPr>
            <p:ph idx="3" type="body"/>
          </p:nvPr>
        </p:nvSpPr>
        <p:spPr>
          <a:xfrm>
            <a:off x="4095751" y="1411511"/>
            <a:ext cx="48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4" type="body"/>
          </p:nvPr>
        </p:nvSpPr>
        <p:spPr>
          <a:xfrm>
            <a:off x="178118" y="1436696"/>
            <a:ext cx="3773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5" type="body"/>
          </p:nvPr>
        </p:nvSpPr>
        <p:spPr>
          <a:xfrm>
            <a:off x="178595" y="2044700"/>
            <a:ext cx="37731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712021" y="1370021"/>
            <a:ext cx="4127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292417" y="1370021"/>
            <a:ext cx="41364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3" type="body"/>
          </p:nvPr>
        </p:nvSpPr>
        <p:spPr>
          <a:xfrm>
            <a:off x="292417" y="1924049"/>
            <a:ext cx="41364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4" type="body"/>
          </p:nvPr>
        </p:nvSpPr>
        <p:spPr>
          <a:xfrm>
            <a:off x="4712017" y="1924049"/>
            <a:ext cx="41364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3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0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60337" y="92075"/>
            <a:ext cx="7886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34950" y="138906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/>
        </p:nvSpPr>
        <p:spPr>
          <a:xfrm>
            <a:off x="0" y="1014412"/>
            <a:ext cx="9144000" cy="2493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5"/>
          <p:cNvGrpSpPr/>
          <p:nvPr/>
        </p:nvGrpSpPr>
        <p:grpSpPr>
          <a:xfrm>
            <a:off x="-4762" y="944595"/>
            <a:ext cx="9148763" cy="73076"/>
            <a:chOff x="-6350" y="925115"/>
            <a:chExt cx="12198351" cy="73200"/>
          </a:xfrm>
        </p:grpSpPr>
        <p:sp>
          <p:nvSpPr>
            <p:cNvPr id="41" name="Google Shape;41;p5"/>
            <p:cNvSpPr txBox="1"/>
            <p:nvPr/>
          </p:nvSpPr>
          <p:spPr>
            <a:xfrm>
              <a:off x="1" y="925115"/>
              <a:ext cx="12192000" cy="73200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"/>
            <p:cNvSpPr txBox="1"/>
            <p:nvPr/>
          </p:nvSpPr>
          <p:spPr>
            <a:xfrm>
              <a:off x="-6350" y="925115"/>
              <a:ext cx="8997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"/>
            <p:cNvSpPr txBox="1"/>
            <p:nvPr/>
          </p:nvSpPr>
          <p:spPr>
            <a:xfrm>
              <a:off x="1805518" y="925115"/>
              <a:ext cx="9714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 txBox="1"/>
            <p:nvPr/>
          </p:nvSpPr>
          <p:spPr>
            <a:xfrm>
              <a:off x="3687234" y="925115"/>
              <a:ext cx="9717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 txBox="1"/>
            <p:nvPr/>
          </p:nvSpPr>
          <p:spPr>
            <a:xfrm>
              <a:off x="5571067" y="925115"/>
              <a:ext cx="9738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 txBox="1"/>
            <p:nvPr/>
          </p:nvSpPr>
          <p:spPr>
            <a:xfrm>
              <a:off x="7452784" y="925115"/>
              <a:ext cx="9738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 txBox="1"/>
            <p:nvPr/>
          </p:nvSpPr>
          <p:spPr>
            <a:xfrm>
              <a:off x="9338733" y="925115"/>
              <a:ext cx="9717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 txBox="1"/>
            <p:nvPr/>
          </p:nvSpPr>
          <p:spPr>
            <a:xfrm>
              <a:off x="11220451" y="925115"/>
              <a:ext cx="9714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92150" y="1960550"/>
            <a:ext cx="7170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Generative Adversarial Networks (GANs)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179375" y="1794875"/>
            <a:ext cx="87534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  <a:t>What are GANs?</a:t>
            </a:r>
            <a:b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5C66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  <a:t>How does a GAN work?</a:t>
            </a:r>
            <a:b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rgbClr val="5C66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  <a:t>Applications of GANs.</a:t>
            </a:r>
            <a:endParaRPr b="1" sz="2800">
              <a:solidFill>
                <a:srgbClr val="5C66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/>
              <a:t>GAN</a:t>
            </a:r>
            <a:r>
              <a:rPr b="1" lang="en-US"/>
              <a:t> = generative adversarial network.</a:t>
            </a:r>
            <a:br>
              <a:rPr b="1" lang="en-US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/>
              <a:t>GANs are used to generate images that cannot be distinguished from real images.</a:t>
            </a:r>
            <a:br>
              <a:rPr b="1" lang="en-US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/>
              <a:t>GANs are an approach taken in generative modeling that uses deep neural networks.</a:t>
            </a:r>
            <a:br>
              <a:rPr b="1" lang="en-US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/>
              <a:t>Structured algorithms use two neural networks to generate new synthetic images that appear to be the same as the real images.</a:t>
            </a:r>
            <a:br>
              <a:rPr b="1" lang="en-US"/>
            </a:b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GAN?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Char char="●"/>
            </a:pPr>
            <a:r>
              <a:rPr b="1" lang="en-US">
                <a:solidFill>
                  <a:srgbClr val="5C6670"/>
                </a:solidFill>
              </a:rPr>
              <a:t>Two machine learning models:</a:t>
            </a:r>
            <a:endParaRPr b="1">
              <a:solidFill>
                <a:srgbClr val="5C667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Char char="○"/>
            </a:pPr>
            <a:r>
              <a:rPr b="1" lang="en-US" sz="1800">
                <a:solidFill>
                  <a:srgbClr val="5C6670"/>
                </a:solidFill>
              </a:rPr>
              <a:t>Generator creates the images based on provided </a:t>
            </a:r>
            <a:r>
              <a:rPr b="1" lang="en-US" sz="1800">
                <a:solidFill>
                  <a:srgbClr val="5C6670"/>
                </a:solidFill>
              </a:rPr>
              <a:t>parameters.</a:t>
            </a:r>
            <a:endParaRPr b="1" sz="1800">
              <a:solidFill>
                <a:srgbClr val="5C667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Char char="■"/>
            </a:pPr>
            <a:r>
              <a:rPr b="1" lang="en-US" sz="1800">
                <a:solidFill>
                  <a:srgbClr val="5C6670"/>
                </a:solidFill>
              </a:rPr>
              <a:t>Generator randomly selects values from input parameters that come in the form of ranges.</a:t>
            </a:r>
            <a:endParaRPr b="1" sz="1800">
              <a:solidFill>
                <a:srgbClr val="5C667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Char char="■"/>
            </a:pPr>
            <a:r>
              <a:rPr b="1" lang="en-US" sz="1800">
                <a:solidFill>
                  <a:srgbClr val="5C6670"/>
                </a:solidFill>
              </a:rPr>
              <a:t>Generator undergoes training to select proper values.</a:t>
            </a:r>
            <a:br>
              <a:rPr b="1" lang="en-US" sz="1800">
                <a:solidFill>
                  <a:srgbClr val="5C6670"/>
                </a:solidFill>
              </a:rPr>
            </a:br>
            <a:endParaRPr b="1" sz="1800">
              <a:solidFill>
                <a:srgbClr val="5C667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Char char="○"/>
            </a:pPr>
            <a:r>
              <a:rPr b="1" lang="en-US" sz="1800">
                <a:solidFill>
                  <a:srgbClr val="5C6670"/>
                </a:solidFill>
              </a:rPr>
              <a:t>Discriminator </a:t>
            </a:r>
            <a:r>
              <a:rPr b="1" lang="en-US" sz="1800">
                <a:solidFill>
                  <a:srgbClr val="5C6670"/>
                </a:solidFill>
              </a:rPr>
              <a:t>decides if the images are fake or real.</a:t>
            </a:r>
            <a:endParaRPr b="1" sz="1800">
              <a:solidFill>
                <a:srgbClr val="5C667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Char char="■"/>
            </a:pPr>
            <a:r>
              <a:rPr b="1" lang="en-US" sz="1800">
                <a:solidFill>
                  <a:srgbClr val="5C6670"/>
                </a:solidFill>
              </a:rPr>
              <a:t>Discriminator is trained with real and artificial images.</a:t>
            </a:r>
            <a:endParaRPr b="1" sz="1800">
              <a:solidFill>
                <a:srgbClr val="5C667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Char char="■"/>
            </a:pPr>
            <a:r>
              <a:rPr b="1" lang="en-US" sz="1800">
                <a:solidFill>
                  <a:srgbClr val="5C6670"/>
                </a:solidFill>
              </a:rPr>
              <a:t>Fails at first but improves as a greater number of decent samples are provided.</a:t>
            </a:r>
            <a:endParaRPr b="1" sz="1800">
              <a:solidFill>
                <a:srgbClr val="5C667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C667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Char char="●"/>
            </a:pPr>
            <a:r>
              <a:rPr b="1" lang="en-US">
                <a:solidFill>
                  <a:srgbClr val="5C6670"/>
                </a:solidFill>
              </a:rPr>
              <a:t>These two models compete against each other, which is why they are described as adversarial.</a:t>
            </a:r>
            <a:br>
              <a:rPr b="1" lang="en-US">
                <a:solidFill>
                  <a:srgbClr val="5C6670"/>
                </a:solidFill>
              </a:rPr>
            </a:br>
            <a:endParaRPr b="1">
              <a:solidFill>
                <a:srgbClr val="5C6670"/>
              </a:solidFill>
            </a:endParaRPr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a GAN Work?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a GAN Work?</a:t>
            </a:r>
            <a:endParaRPr/>
          </a:p>
        </p:txBody>
      </p:sp>
      <p:pic>
        <p:nvPicPr>
          <p:cNvPr descr="A graph with two nodes on the left labeled ‘real images’ and ‘generator’ (which is also labeled Random Input). From Real Images, a directed path toward a node titled ‘Sample’. From ‘Sample’ there is a directed path to a node titled ‘Discriminator’. From Generator, there is a directed path toward a different node titled ‘Sample’. From Sample, there is a directed path toward ‘Discriminator’. From Discriminator there is a directed path to the upper right to Discriminator Loss and to the lower right to Generator Loss. "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874" y="1446624"/>
            <a:ext cx="5546300" cy="2437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al Dataset of ‘Authentic Wines’ with an image of wine glasses at the top of the page; there is a diagonal arrow pointing to an image of a Discriminator. Below this there is a noise vector or Forger’s Inspiration with an arrow pointing to the Generator or forger (image of a human head and shoulders), with an arrow pointing to a wine glass with a red X over the top of it, with an arrow toward ‘Discriminator’ or shop owner, with an image of a human head and shoulders. From the Discriminator there are two arrows: one totthe upper right with a green checkmark titled Real and one to the lower right to a red sign titled Fake. "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5155" y="4145900"/>
            <a:ext cx="4494395" cy="24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800"/>
              <a:buFont typeface="Calibri"/>
              <a:buChar char="●"/>
            </a:pPr>
            <a:r>
              <a:rPr b="1" lang="en-US">
                <a:solidFill>
                  <a:srgbClr val="5C6670"/>
                </a:solidFill>
              </a:rPr>
              <a:t>GANs can be used to create </a:t>
            </a:r>
            <a:r>
              <a:rPr b="1" lang="en-US">
                <a:solidFill>
                  <a:srgbClr val="5C6670"/>
                </a:solidFill>
              </a:rPr>
              <a:t>deepfakes</a:t>
            </a:r>
            <a:r>
              <a:rPr b="1" lang="en-US">
                <a:solidFill>
                  <a:srgbClr val="5C6670"/>
                </a:solidFill>
              </a:rPr>
              <a:t> </a:t>
            </a:r>
            <a:r>
              <a:rPr b="1" lang="en-US">
                <a:solidFill>
                  <a:srgbClr val="5C6670"/>
                </a:solidFill>
              </a:rPr>
              <a:t>which are fake images or fake videos that have been “created and modified</a:t>
            </a:r>
            <a:r>
              <a:rPr b="1" lang="en-US">
                <a:solidFill>
                  <a:srgbClr val="5C6670"/>
                </a:solidFill>
              </a:rPr>
              <a:t>.”</a:t>
            </a:r>
            <a:br>
              <a:rPr b="1" lang="en-US">
                <a:solidFill>
                  <a:srgbClr val="5C6670"/>
                </a:solidFill>
              </a:rPr>
            </a:br>
            <a:endParaRPr b="1">
              <a:solidFill>
                <a:srgbClr val="5C667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800"/>
              <a:buFont typeface="Calibri"/>
              <a:buChar char="●"/>
            </a:pPr>
            <a:r>
              <a:rPr b="1" lang="en-US">
                <a:solidFill>
                  <a:srgbClr val="5C6670"/>
                </a:solidFill>
              </a:rPr>
              <a:t>Fake videos created and modified by GANs are used for real-time video manipulation.</a:t>
            </a:r>
            <a:br>
              <a:rPr b="1" lang="en-US">
                <a:solidFill>
                  <a:srgbClr val="5C6670"/>
                </a:solidFill>
              </a:rPr>
            </a:br>
            <a:endParaRPr b="1">
              <a:solidFill>
                <a:srgbClr val="5C667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800"/>
              <a:buFont typeface="Calibri"/>
              <a:buChar char="●"/>
            </a:pPr>
            <a:r>
              <a:rPr b="1" lang="en-US">
                <a:solidFill>
                  <a:srgbClr val="5C6670"/>
                </a:solidFill>
              </a:rPr>
              <a:t>The machine learning algorithm can map the mouth of an actor onto another individual to change what that individual stated in a video.</a:t>
            </a:r>
            <a:br>
              <a:rPr b="1" lang="en-US">
                <a:solidFill>
                  <a:srgbClr val="5C6670"/>
                </a:solidFill>
              </a:rPr>
            </a:br>
            <a:endParaRPr b="1">
              <a:solidFill>
                <a:srgbClr val="5C667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800"/>
              <a:buFont typeface="Calibri"/>
              <a:buChar char="●"/>
            </a:pPr>
            <a:r>
              <a:rPr b="1" lang="en-US">
                <a:solidFill>
                  <a:srgbClr val="5C6670"/>
                </a:solidFill>
              </a:rPr>
              <a:t>GANs are also being used to identify deepfakes and separate the fake images or videos from the real ones.</a:t>
            </a:r>
            <a:endParaRPr b="1">
              <a:solidFill>
                <a:srgbClr val="5C6670"/>
              </a:solidFill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GANs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