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cc47b56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20cc47b567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1493087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2a14930872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c50d8c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22c50d8c8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2e3cb18f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22e3cb18f5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e3cb18f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22e3cb18f5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e3cb18f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22e3cb18f5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e3cb18f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22e3cb18f5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e3cb18f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22e3cb18f5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e3cb18f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22e3cb18f5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e3cb18f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22e3cb18f5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3" name="Google Shape;43;p5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1" cy="253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C6670"/>
                </a:solidFill>
              </a:rPr>
              <a:t>Select Topics in Python</a:t>
            </a:r>
            <a:endParaRPr b="1" sz="4800">
              <a:solidFill>
                <a:srgbClr val="5C6670"/>
              </a:solidFill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A2E0"/>
                </a:solidFill>
              </a:rPr>
              <a:t>Overview of Machine Learning</a:t>
            </a:r>
            <a:endParaRPr sz="3600">
              <a:solidFill>
                <a:srgbClr val="00A2E0"/>
              </a:solidFill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Adwith Malpe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machine learning?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Why learn machine Learning?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Companies that use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Data in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Branches of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Machine learning breakdown.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Machine learning procedure.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35475" y="1696250"/>
            <a:ext cx="71430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is machine learning?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It’s a branch of data science that focuses on the creation of mathematical models to make decisions.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It requires large amounts of data for development and is computationally expensive.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Machine learning is not the same as artificial intelligence (AI).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Differences between machine learning and AI:</a:t>
            </a:r>
            <a:endParaRPr sz="1800">
              <a:solidFill>
                <a:srgbClr val="5C6670"/>
              </a:solidFill>
            </a:endParaRPr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Machine learning trains </a:t>
            </a:r>
            <a:r>
              <a:rPr lang="en-US" sz="1800">
                <a:solidFill>
                  <a:srgbClr val="5C6670"/>
                </a:solidFill>
              </a:rPr>
              <a:t>and makes decisions based on the training.</a:t>
            </a:r>
            <a:endParaRPr sz="1800">
              <a:solidFill>
                <a:srgbClr val="5C6670"/>
              </a:solidFill>
            </a:endParaRPr>
          </a:p>
          <a:p>
            <a:pPr indent="-268287" lvl="2" marL="941387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Artificial intelligence is set to encounter a new situation and succeed in meeting an objective.</a:t>
            </a:r>
            <a:endParaRPr sz="1800">
              <a:solidFill>
                <a:srgbClr val="5C6670"/>
              </a:solidFill>
            </a:endParaRPr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Machine Learning?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Why learn machine learning?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Machine learning is used everywhere!</a:t>
            </a:r>
            <a:endParaRPr sz="1800">
              <a:solidFill>
                <a:srgbClr val="5C6670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Recommendation systems.</a:t>
            </a:r>
            <a:endParaRPr sz="1800">
              <a:solidFill>
                <a:srgbClr val="5C6670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Anomaly detection.</a:t>
            </a:r>
            <a:endParaRPr sz="1800">
              <a:solidFill>
                <a:srgbClr val="5C6670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Video surveillance.</a:t>
            </a:r>
            <a:endParaRPr sz="1800">
              <a:solidFill>
                <a:srgbClr val="5C6670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Social media features.</a:t>
            </a:r>
            <a:endParaRPr sz="1800">
              <a:solidFill>
                <a:srgbClr val="5C6670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Online customer support.</a:t>
            </a:r>
            <a:endParaRPr sz="1800">
              <a:solidFill>
                <a:srgbClr val="5C6670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•"/>
            </a:pPr>
            <a:r>
              <a:rPr lang="en-US" sz="1800">
                <a:solidFill>
                  <a:srgbClr val="5C6670"/>
                </a:solidFill>
              </a:rPr>
              <a:t>Search engine result refining.</a:t>
            </a:r>
            <a:endParaRPr sz="1800">
              <a:solidFill>
                <a:srgbClr val="5C667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Why Learn Machine Learning?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Companies that use machine learning:</a:t>
            </a:r>
            <a:endParaRPr sz="32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>
            <p:ph type="title"/>
          </p:nvPr>
        </p:nvSpPr>
        <p:spPr>
          <a:xfrm>
            <a:off x="106200" y="0"/>
            <a:ext cx="8921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Companies That Use Machine Learning</a:t>
            </a:r>
            <a:endParaRPr/>
          </a:p>
        </p:txBody>
      </p:sp>
      <p:pic>
        <p:nvPicPr>
          <p:cNvPr descr="Red Tesla logo"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25" y="2391825"/>
            <a:ext cx="1492927" cy="1900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logo with multicolored letter G" id="89" name="Google Shape;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625" y="2391825"/>
            <a:ext cx="1900250" cy="19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a logo with blue figure eight. " id="90" name="Google Shape;9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125" y="5053375"/>
            <a:ext cx="1591875" cy="1532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logo with a yellow curved arrow below the word 'amazon'. " id="91" name="Google Shape;9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626" y="5480175"/>
            <a:ext cx="2250824" cy="67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Data in machine learning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Samples: individual items of data.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Feature: single or multiple values assigned to a feature.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Features must be numerical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Example: You have a collection of cars, each car is one sample, and the features could be the type of car, number of doors, and safety rating.</a:t>
            </a:r>
            <a:endParaRPr sz="1800">
              <a:solidFill>
                <a:srgbClr val="5C6670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in Machine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Branches of machine learning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Supervised learning.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Unsupervised learning.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Reinforcement learning.</a:t>
            </a:r>
            <a:endParaRPr sz="1800">
              <a:solidFill>
                <a:srgbClr val="5C6670"/>
              </a:solidFill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Branches of Machine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Machine learning breakdown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Classification and regression are the two types of machine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 classification, samples are divided into classes; entails supervised learning and unsupervised learning.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Supervised learning is where a ground truth exists.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Unsupervised learning is where no ground truth exists.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Regression creates a number and uses continuous values as opposed to classes.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Machine Learning Breakdown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Machine learning procedure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Collect all samples (obtain a dataset).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Split samples into training set and test set.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If needed, scale the features to fit to the training set and apply to the test set.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Perform principal component analysis.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Train the model using the training set.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Use the test set to evaluate the model.</a:t>
            </a:r>
            <a:endParaRPr sz="1800">
              <a:solidFill>
                <a:srgbClr val="5C6670"/>
              </a:solidFill>
            </a:endParaRPr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800"/>
              <a:buChar char="-"/>
            </a:pPr>
            <a:r>
              <a:rPr lang="en-US" sz="1800">
                <a:solidFill>
                  <a:srgbClr val="5C6670"/>
                </a:solidFill>
              </a:rPr>
              <a:t>Apply the model to new data.</a:t>
            </a:r>
            <a:endParaRPr sz="1800">
              <a:solidFill>
                <a:srgbClr val="5C667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1921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Machine Learning Procedure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