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f0b7c1757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1f0b7c1757_0_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0b7c1757_0_1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0b7c1757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1f0b7c1757_0_172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f0b7c1757_0_1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f0b7c1757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1f0b7c1757_0_163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7ed28ce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f7ed28ce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f7ed28cee_0_0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f7ed28fc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f7ed28fc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1f7ed28fcc_0_0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202580" y="1589086"/>
            <a:ext cx="28185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292418" y="1589095"/>
            <a:ext cx="28248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6106484" y="1589086"/>
            <a:ext cx="28185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206636" y="1512889"/>
            <a:ext cx="36987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370321" y="625347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/>
          <p:nvPr>
            <p:ph idx="3" type="chart"/>
          </p:nvPr>
        </p:nvSpPr>
        <p:spPr>
          <a:xfrm>
            <a:off x="202411" y="1512888"/>
            <a:ext cx="49260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78117" y="1436692"/>
            <a:ext cx="36987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095754" y="613410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/>
          <p:nvPr>
            <p:ph idx="3" type="chart"/>
          </p:nvPr>
        </p:nvSpPr>
        <p:spPr>
          <a:xfrm>
            <a:off x="4005947" y="1436687"/>
            <a:ext cx="49260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12021" y="1589095"/>
            <a:ext cx="41271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292417" y="1589095"/>
            <a:ext cx="41364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>
            <p:ph idx="2" type="pic"/>
          </p:nvPr>
        </p:nvSpPr>
        <p:spPr>
          <a:xfrm>
            <a:off x="4095754" y="1886864"/>
            <a:ext cx="4835700" cy="417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78117" y="1436692"/>
            <a:ext cx="36987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4095754" y="613410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4" type="body"/>
          </p:nvPr>
        </p:nvSpPr>
        <p:spPr>
          <a:xfrm>
            <a:off x="4095751" y="1411511"/>
            <a:ext cx="48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>
            <p:ph idx="2" type="pic"/>
          </p:nvPr>
        </p:nvSpPr>
        <p:spPr>
          <a:xfrm>
            <a:off x="197171" y="1854192"/>
            <a:ext cx="4203300" cy="269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78121" y="4650228"/>
            <a:ext cx="4222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/>
          <p:nvPr>
            <p:ph idx="3" type="pic"/>
          </p:nvPr>
        </p:nvSpPr>
        <p:spPr>
          <a:xfrm>
            <a:off x="4526284" y="1854192"/>
            <a:ext cx="4405200" cy="269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8"/>
          <p:cNvSpPr txBox="1"/>
          <p:nvPr>
            <p:ph idx="4" type="body"/>
          </p:nvPr>
        </p:nvSpPr>
        <p:spPr>
          <a:xfrm>
            <a:off x="197168" y="5088850"/>
            <a:ext cx="87345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4554856" y="4650228"/>
            <a:ext cx="4376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6" type="body"/>
          </p:nvPr>
        </p:nvSpPr>
        <p:spPr>
          <a:xfrm>
            <a:off x="202407" y="1396992"/>
            <a:ext cx="419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7" type="body"/>
          </p:nvPr>
        </p:nvSpPr>
        <p:spPr>
          <a:xfrm>
            <a:off x="4514854" y="1386555"/>
            <a:ext cx="441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>
            <p:ph idx="2" type="pic"/>
          </p:nvPr>
        </p:nvSpPr>
        <p:spPr>
          <a:xfrm>
            <a:off x="197168" y="1828797"/>
            <a:ext cx="8734500" cy="455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197645" y="6489700"/>
            <a:ext cx="8753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197643" y="1371597"/>
            <a:ext cx="87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-level heading, no bullet">
  <p:cSld name="First-level heading, no bulle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8121" y="1436696"/>
            <a:ext cx="8754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78122" y="6134100"/>
            <a:ext cx="8754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095754" y="613410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4095754" y="1886864"/>
            <a:ext cx="4835700" cy="417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" name="Google Shape;79;p11"/>
          <p:cNvSpPr txBox="1"/>
          <p:nvPr>
            <p:ph idx="3" type="body"/>
          </p:nvPr>
        </p:nvSpPr>
        <p:spPr>
          <a:xfrm>
            <a:off x="4095751" y="1411511"/>
            <a:ext cx="48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4" type="body"/>
          </p:nvPr>
        </p:nvSpPr>
        <p:spPr>
          <a:xfrm>
            <a:off x="178118" y="1436696"/>
            <a:ext cx="3773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5" type="body"/>
          </p:nvPr>
        </p:nvSpPr>
        <p:spPr>
          <a:xfrm>
            <a:off x="178595" y="2044700"/>
            <a:ext cx="37731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712021" y="1370021"/>
            <a:ext cx="4127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292417" y="1370021"/>
            <a:ext cx="41364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3" type="body"/>
          </p:nvPr>
        </p:nvSpPr>
        <p:spPr>
          <a:xfrm>
            <a:off x="292417" y="1924049"/>
            <a:ext cx="41364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4" type="body"/>
          </p:nvPr>
        </p:nvSpPr>
        <p:spPr>
          <a:xfrm>
            <a:off x="4712017" y="1924049"/>
            <a:ext cx="41364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3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0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60337" y="92075"/>
            <a:ext cx="7886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34950" y="138906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/>
        </p:nvSpPr>
        <p:spPr>
          <a:xfrm>
            <a:off x="0" y="1014412"/>
            <a:ext cx="9144000" cy="2493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5"/>
          <p:cNvGrpSpPr/>
          <p:nvPr/>
        </p:nvGrpSpPr>
        <p:grpSpPr>
          <a:xfrm>
            <a:off x="-4762" y="944595"/>
            <a:ext cx="9148763" cy="73076"/>
            <a:chOff x="-6350" y="925115"/>
            <a:chExt cx="12198351" cy="73200"/>
          </a:xfrm>
        </p:grpSpPr>
        <p:sp>
          <p:nvSpPr>
            <p:cNvPr id="41" name="Google Shape;41;p5"/>
            <p:cNvSpPr txBox="1"/>
            <p:nvPr/>
          </p:nvSpPr>
          <p:spPr>
            <a:xfrm>
              <a:off x="1" y="925115"/>
              <a:ext cx="12192000" cy="73200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"/>
            <p:cNvSpPr txBox="1"/>
            <p:nvPr/>
          </p:nvSpPr>
          <p:spPr>
            <a:xfrm>
              <a:off x="-6350" y="925115"/>
              <a:ext cx="8997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"/>
            <p:cNvSpPr txBox="1"/>
            <p:nvPr/>
          </p:nvSpPr>
          <p:spPr>
            <a:xfrm>
              <a:off x="1805518" y="925115"/>
              <a:ext cx="9714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 txBox="1"/>
            <p:nvPr/>
          </p:nvSpPr>
          <p:spPr>
            <a:xfrm>
              <a:off x="3687234" y="925115"/>
              <a:ext cx="9717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 txBox="1"/>
            <p:nvPr/>
          </p:nvSpPr>
          <p:spPr>
            <a:xfrm>
              <a:off x="5571067" y="925115"/>
              <a:ext cx="9738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 txBox="1"/>
            <p:nvPr/>
          </p:nvSpPr>
          <p:spPr>
            <a:xfrm>
              <a:off x="7452784" y="925115"/>
              <a:ext cx="9738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 txBox="1"/>
            <p:nvPr/>
          </p:nvSpPr>
          <p:spPr>
            <a:xfrm>
              <a:off x="9338733" y="925115"/>
              <a:ext cx="9717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 txBox="1"/>
            <p:nvPr/>
          </p:nvSpPr>
          <p:spPr>
            <a:xfrm>
              <a:off x="11220451" y="925115"/>
              <a:ext cx="9714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92150" y="1960562"/>
            <a:ext cx="60769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K-Nearest Neighbors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179375" y="1794875"/>
            <a:ext cx="87534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  <a:t>What is k-nearest neighbors?</a:t>
            </a:r>
            <a:b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5C66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  <a:t>How does k-nearest neighbors work?</a:t>
            </a:r>
            <a:b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rgbClr val="5C66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  <a:t>When to use k-nearest neighbors?</a:t>
            </a:r>
            <a:b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rgbClr val="5C66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  <a:t>Overfitting and underfitting scenarios.</a:t>
            </a:r>
            <a:endParaRPr b="1" sz="2800">
              <a:solidFill>
                <a:srgbClr val="5C66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3" type="body"/>
          </p:nvPr>
        </p:nvSpPr>
        <p:spPr>
          <a:xfrm>
            <a:off x="178125" y="1969000"/>
            <a:ext cx="8754000" cy="409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Procedure: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Load the data</a:t>
            </a:r>
            <a:b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Initialize</a:t>
            </a:r>
            <a: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 K to an integer value that represents your number of neighboring samples</a:t>
            </a:r>
            <a:r>
              <a:rPr b="1" lang="en-US" sz="1800"/>
              <a:t> </a:t>
            </a:r>
            <a:br>
              <a:rPr b="1" lang="en-US" sz="1800"/>
            </a:b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Calculate the distance between samples using the Euclidean, Manhattan, or Hamming distance</a:t>
            </a:r>
            <a:b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Font typeface="Arial"/>
              <a:buChar char="○"/>
            </a:pPr>
            <a: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Sort the computed distances in ascending order</a:t>
            </a:r>
            <a:b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Font typeface="Arial"/>
              <a:buChar char="○"/>
            </a:pPr>
            <a: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the top K rows from the sorted array</a:t>
            </a:r>
            <a:b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Font typeface="Arial"/>
              <a:buChar char="○"/>
            </a:pPr>
            <a: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Finally, a class is assigned to the sample based on the most frequent class of these three rows</a:t>
            </a:r>
            <a:endParaRPr b="1" sz="18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KNN work?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3" type="body"/>
          </p:nvPr>
        </p:nvSpPr>
        <p:spPr>
          <a:xfrm>
            <a:off x="178125" y="1687699"/>
            <a:ext cx="8754000" cy="43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Supervised machine learning algorithm.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Can be used for classification and regression problems.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Assumption: when plotted on a graph, similar data exist in close proximity.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kNN looks at the distance between samples, also known as neighbors, and can distinguish what a sample is based on the </a:t>
            </a:r>
            <a:r>
              <a:rPr b="1" lang="en-US"/>
              <a:t>proximity.</a:t>
            </a:r>
            <a:br>
              <a:rPr b="1" lang="en-US"/>
            </a:br>
            <a:endParaRPr b="1"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K-Nearest Neighbors?</a:t>
            </a:r>
            <a:endParaRPr/>
          </a:p>
        </p:txBody>
      </p:sp>
      <p:pic>
        <p:nvPicPr>
          <p:cNvPr descr="Two graphs labeled ‘Before K-NN and After K-NN. On the left, there is a vertical axis labeled X2 and a horizontal axis labeled X1. There are two clusters, one yellow labeled Category B and one teal labeled Category A. There is a blue dot in the center labeled New data point. On the right graph, labeled After K-NN, there is a vertical axis labeled X2 and a horizontal axis labeled X1. There are two clusters, yellow labeled as Category B and teal labeled Category A. There is a separate dot in the center that is teal and labeled as ‘New data point assigned to Category 1’. "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075" y="4495000"/>
            <a:ext cx="4133126" cy="20665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nn_model = KNeighborsClassifier(n_neighbors=3) # number of neighbors"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48050"/>
            <a:ext cx="4933900" cy="3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When given a labeled dataset, kNN can be used as it is a supervised machine learning algorithm that operates on labeled data.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Main advantage of using kNN over other algorithms: kNN can be used for multiclass classification.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If you are attempting to classify data in more than two labels, kNN can be the optimal algorithm to use. </a:t>
            </a:r>
            <a:endParaRPr b="1"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KNN?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If too many neighbors are initialized and used, underfitting may occur which means that the samples are not considered to be important enough.</a:t>
            </a:r>
            <a:br>
              <a:rPr b="1" lang="en-US"/>
            </a:b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/>
              <a:t>If too few neighbors are initialized and used, overfitting may occur which means that each sample is too important.</a:t>
            </a:r>
            <a:endParaRPr b="1"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Overfitting and Underfitting Scenarios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