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f2eadcc49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1f2eadcc49_0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2eadcc49_0_1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2eadcc49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1f2eadcc49_0_159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f2eadcc49_0_1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f2eadcc49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1f2eadcc49_0_167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2eadcc49_0_1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2eadcc49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1f2eadcc49_0_176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202580" y="1589086"/>
            <a:ext cx="28185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292418" y="1589095"/>
            <a:ext cx="28248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6106484" y="1589086"/>
            <a:ext cx="28185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206636" y="1512889"/>
            <a:ext cx="36987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370321" y="625347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/>
          <p:nvPr>
            <p:ph idx="3" type="chart"/>
          </p:nvPr>
        </p:nvSpPr>
        <p:spPr>
          <a:xfrm>
            <a:off x="202411" y="1512888"/>
            <a:ext cx="49260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78117" y="1436692"/>
            <a:ext cx="36987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095754" y="613410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/>
          <p:nvPr>
            <p:ph idx="3" type="chart"/>
          </p:nvPr>
        </p:nvSpPr>
        <p:spPr>
          <a:xfrm>
            <a:off x="4005947" y="1436687"/>
            <a:ext cx="49260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12021" y="1589095"/>
            <a:ext cx="41271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292417" y="1589095"/>
            <a:ext cx="41364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>
            <p:ph idx="2" type="pic"/>
          </p:nvPr>
        </p:nvSpPr>
        <p:spPr>
          <a:xfrm>
            <a:off x="4095754" y="1886864"/>
            <a:ext cx="4835700" cy="417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78117" y="1436692"/>
            <a:ext cx="36987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4095754" y="613410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4" type="body"/>
          </p:nvPr>
        </p:nvSpPr>
        <p:spPr>
          <a:xfrm>
            <a:off x="4095751" y="1411511"/>
            <a:ext cx="48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>
            <p:ph idx="2" type="pic"/>
          </p:nvPr>
        </p:nvSpPr>
        <p:spPr>
          <a:xfrm>
            <a:off x="197171" y="1854192"/>
            <a:ext cx="4203300" cy="269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78121" y="4650228"/>
            <a:ext cx="4222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/>
          <p:nvPr>
            <p:ph idx="3" type="pic"/>
          </p:nvPr>
        </p:nvSpPr>
        <p:spPr>
          <a:xfrm>
            <a:off x="4526284" y="1854192"/>
            <a:ext cx="4405200" cy="269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8"/>
          <p:cNvSpPr txBox="1"/>
          <p:nvPr>
            <p:ph idx="4" type="body"/>
          </p:nvPr>
        </p:nvSpPr>
        <p:spPr>
          <a:xfrm>
            <a:off x="197168" y="5088850"/>
            <a:ext cx="87345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4554856" y="4650228"/>
            <a:ext cx="4376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6" type="body"/>
          </p:nvPr>
        </p:nvSpPr>
        <p:spPr>
          <a:xfrm>
            <a:off x="202407" y="1396992"/>
            <a:ext cx="419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7" type="body"/>
          </p:nvPr>
        </p:nvSpPr>
        <p:spPr>
          <a:xfrm>
            <a:off x="4514854" y="1386555"/>
            <a:ext cx="441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>
            <p:ph idx="2" type="pic"/>
          </p:nvPr>
        </p:nvSpPr>
        <p:spPr>
          <a:xfrm>
            <a:off x="197168" y="1828797"/>
            <a:ext cx="8734500" cy="455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197645" y="6489700"/>
            <a:ext cx="8753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197643" y="1371597"/>
            <a:ext cx="87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8121" y="1436696"/>
            <a:ext cx="8754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78122" y="6134100"/>
            <a:ext cx="8754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095754" y="6134100"/>
            <a:ext cx="4836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4095754" y="1886864"/>
            <a:ext cx="4835700" cy="417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11"/>
          <p:cNvSpPr txBox="1"/>
          <p:nvPr>
            <p:ph idx="3" type="body"/>
          </p:nvPr>
        </p:nvSpPr>
        <p:spPr>
          <a:xfrm>
            <a:off x="4095751" y="1411511"/>
            <a:ext cx="48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4" type="body"/>
          </p:nvPr>
        </p:nvSpPr>
        <p:spPr>
          <a:xfrm>
            <a:off x="178118" y="1436696"/>
            <a:ext cx="3773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5" type="body"/>
          </p:nvPr>
        </p:nvSpPr>
        <p:spPr>
          <a:xfrm>
            <a:off x="178595" y="2044700"/>
            <a:ext cx="37731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712021" y="1370021"/>
            <a:ext cx="4127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292417" y="1370021"/>
            <a:ext cx="4136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3" type="body"/>
          </p:nvPr>
        </p:nvSpPr>
        <p:spPr>
          <a:xfrm>
            <a:off x="292417" y="1924049"/>
            <a:ext cx="41364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4" type="body"/>
          </p:nvPr>
        </p:nvSpPr>
        <p:spPr>
          <a:xfrm>
            <a:off x="4712017" y="1924049"/>
            <a:ext cx="41364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60337" y="92075"/>
            <a:ext cx="7886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34950" y="138906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/>
        </p:nvSpPr>
        <p:spPr>
          <a:xfrm>
            <a:off x="0" y="1014412"/>
            <a:ext cx="9144000" cy="2493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5"/>
          <p:cNvGrpSpPr/>
          <p:nvPr/>
        </p:nvGrpSpPr>
        <p:grpSpPr>
          <a:xfrm>
            <a:off x="-4762" y="944595"/>
            <a:ext cx="9148763" cy="73076"/>
            <a:chOff x="-6350" y="925115"/>
            <a:chExt cx="12198351" cy="73200"/>
          </a:xfrm>
        </p:grpSpPr>
        <p:sp>
          <p:nvSpPr>
            <p:cNvPr id="41" name="Google Shape;41;p5"/>
            <p:cNvSpPr txBox="1"/>
            <p:nvPr/>
          </p:nvSpPr>
          <p:spPr>
            <a:xfrm>
              <a:off x="1" y="925115"/>
              <a:ext cx="12192000" cy="73200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"/>
            <p:cNvSpPr txBox="1"/>
            <p:nvPr/>
          </p:nvSpPr>
          <p:spPr>
            <a:xfrm>
              <a:off x="-6350" y="925115"/>
              <a:ext cx="899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"/>
            <p:cNvSpPr txBox="1"/>
            <p:nvPr/>
          </p:nvSpPr>
          <p:spPr>
            <a:xfrm>
              <a:off x="1805518" y="925115"/>
              <a:ext cx="9714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 txBox="1"/>
            <p:nvPr/>
          </p:nvSpPr>
          <p:spPr>
            <a:xfrm>
              <a:off x="3687234" y="925115"/>
              <a:ext cx="9717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 txBox="1"/>
            <p:nvPr/>
          </p:nvSpPr>
          <p:spPr>
            <a:xfrm>
              <a:off x="5571067" y="925115"/>
              <a:ext cx="9738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 txBox="1"/>
            <p:nvPr/>
          </p:nvSpPr>
          <p:spPr>
            <a:xfrm>
              <a:off x="7452784" y="925115"/>
              <a:ext cx="9738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 txBox="1"/>
            <p:nvPr/>
          </p:nvSpPr>
          <p:spPr>
            <a:xfrm>
              <a:off x="9338733" y="925115"/>
              <a:ext cx="971700" cy="73200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 txBox="1"/>
            <p:nvPr/>
          </p:nvSpPr>
          <p:spPr>
            <a:xfrm>
              <a:off x="11220451" y="925115"/>
              <a:ext cx="971400" cy="73200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92150" y="1960562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Linear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179375" y="1794875"/>
            <a:ext cx="87534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  <a:t>What is linear regression?</a:t>
            </a:r>
            <a:b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5C66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  <a:t>How does linear regression work?</a:t>
            </a:r>
            <a:b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rgbClr val="5C66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5C6670"/>
                </a:solidFill>
                <a:latin typeface="Calibri"/>
                <a:ea typeface="Calibri"/>
                <a:cs typeface="Calibri"/>
                <a:sym typeface="Calibri"/>
              </a:rPr>
              <a:t>When to use linear regression?</a:t>
            </a:r>
            <a:endParaRPr b="1" sz="2800">
              <a:solidFill>
                <a:srgbClr val="5C66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Char char="●"/>
            </a:pPr>
            <a:r>
              <a:rPr b="1" lang="en-US">
                <a:solidFill>
                  <a:srgbClr val="5C6670"/>
                </a:solidFill>
              </a:rPr>
              <a:t>Supervised machine learning algorithm.</a:t>
            </a:r>
            <a:br>
              <a:rPr b="1" lang="en-US">
                <a:solidFill>
                  <a:srgbClr val="5C6670"/>
                </a:solidFill>
              </a:rPr>
            </a:br>
            <a:endParaRPr b="1">
              <a:solidFill>
                <a:srgbClr val="5C667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Char char="●"/>
            </a:pPr>
            <a:r>
              <a:rPr b="1" lang="en-US">
                <a:solidFill>
                  <a:srgbClr val="5C6670"/>
                </a:solidFill>
              </a:rPr>
              <a:t>This algorithm finds </a:t>
            </a:r>
            <a:r>
              <a:rPr b="1" lang="en-US">
                <a:solidFill>
                  <a:srgbClr val="5C6670"/>
                </a:solidFill>
              </a:rPr>
              <a:t>the best fit linear line</a:t>
            </a:r>
            <a:r>
              <a:rPr b="1" lang="en-US">
                <a:solidFill>
                  <a:srgbClr val="5C6670"/>
                </a:solidFill>
              </a:rPr>
              <a:t> between independent and dependent variables.</a:t>
            </a:r>
            <a:br>
              <a:rPr b="1" lang="en-US">
                <a:solidFill>
                  <a:srgbClr val="5C6670"/>
                </a:solidFill>
              </a:rPr>
            </a:br>
            <a:endParaRPr b="1">
              <a:solidFill>
                <a:srgbClr val="5C667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Char char="●"/>
            </a:pPr>
            <a:r>
              <a:rPr b="1" lang="en-US">
                <a:solidFill>
                  <a:srgbClr val="5C6670"/>
                </a:solidFill>
              </a:rPr>
              <a:t>In other words, the algorithm identifies the linear relationship between the dependent and independent variables.</a:t>
            </a:r>
            <a:br>
              <a:rPr b="1" lang="en-US">
                <a:solidFill>
                  <a:srgbClr val="5C6670"/>
                </a:solidFill>
              </a:rPr>
            </a:br>
            <a:endParaRPr b="1">
              <a:solidFill>
                <a:srgbClr val="5C667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Char char="●"/>
            </a:pPr>
            <a:r>
              <a:rPr b="1" lang="en-US">
                <a:solidFill>
                  <a:srgbClr val="5C6670"/>
                </a:solidFill>
              </a:rPr>
              <a:t>Two types of linear regression.</a:t>
            </a:r>
            <a:endParaRPr b="1">
              <a:solidFill>
                <a:srgbClr val="5C667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Char char="○"/>
            </a:pPr>
            <a: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Simple linear regression is where one independent </a:t>
            </a:r>
            <a: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 for the model to identify a relationship.</a:t>
            </a:r>
            <a:endParaRPr b="1" sz="18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800"/>
              <a:buChar char="○"/>
            </a:pPr>
            <a:r>
              <a:rPr b="1" lang="en-US"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Multiple linear regressions is where multiple independent variables are used for the model to identify a relationship.</a:t>
            </a:r>
            <a:endParaRPr b="1" sz="1800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Linear Regression?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Goal: find the </a:t>
            </a:r>
            <a:r>
              <a:rPr b="1" lang="en-US"/>
              <a:t>best fit linear line</a:t>
            </a:r>
            <a:r>
              <a:rPr b="1" lang="en-US"/>
              <a:t> and the optimal values of intercept and coefficients such that error is minimized.</a:t>
            </a:r>
            <a:br>
              <a:rPr b="1" lang="en-US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Given the independent variable on the x-axis and the dependent variable on the y-axis, the line of best fit is predicted by the </a:t>
            </a:r>
            <a:r>
              <a:rPr b="1" lang="en-US"/>
              <a:t>model</a:t>
            </a:r>
            <a:r>
              <a:rPr b="1" lang="en-US"/>
              <a:t> and fit on the graph.</a:t>
            </a:r>
            <a:br>
              <a:rPr b="1" lang="en-US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The linear regression model will fit the predicted line of </a:t>
            </a:r>
            <a:r>
              <a:rPr b="1" lang="en-US"/>
              <a:t>best fit on the test data and will then be evaluated after it has been trained.</a:t>
            </a:r>
            <a:endParaRPr b="1"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Linear Regression Work?</a:t>
            </a:r>
            <a:endParaRPr/>
          </a:p>
        </p:txBody>
      </p:sp>
      <p:pic>
        <p:nvPicPr>
          <p:cNvPr descr="Graph labeled Simple Linear Regression. There is an x and y axis and a red line following the upward trend of a cluster of blue dots. " id="135" name="Google Shape;135;p20"/>
          <p:cNvPicPr preferRelativeResize="0"/>
          <p:nvPr/>
        </p:nvPicPr>
        <p:blipFill rotWithShape="1">
          <a:blip r:embed="rId3">
            <a:alphaModFix/>
          </a:blip>
          <a:srcRect b="3408" l="3098" r="2712" t="4467"/>
          <a:stretch/>
        </p:blipFill>
        <p:spPr>
          <a:xfrm>
            <a:off x="2705700" y="4540750"/>
            <a:ext cx="3254874" cy="19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When given a dataset </a:t>
            </a:r>
            <a:r>
              <a:rPr b="1" lang="en-US"/>
              <a:t>with</a:t>
            </a:r>
            <a:r>
              <a:rPr b="1" lang="en-US"/>
              <a:t> labeled data, linear regression can be utilized to predict the value of a dependent variable given an independent variable.</a:t>
            </a:r>
            <a:br>
              <a:rPr b="1" lang="en-US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Utilize linear regression when trying to predict a continuous value rather than a class.</a:t>
            </a:r>
            <a:br>
              <a:rPr b="1" lang="en-US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When utilizing one independent variable, use simple linear regression and when utilizing multiple independent variables, use multiple regression.</a:t>
            </a:r>
            <a:endParaRPr b="1"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Linear Regression?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00" y="4709325"/>
            <a:ext cx="52959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