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062e131fc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062e131f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2062e131fc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062e131fc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062e131fc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12062e131fc_0_8: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0683ca65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0683ca65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20683ca653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062e131fc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062e131fc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2062e131fc_0_16: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0683ca653_1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0683ca653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20683ca653_1_1: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9"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2">
  <p:cSld name="Content with Graph 2">
    <p:spTree>
      <p:nvGrpSpPr>
        <p:cNvPr id="78" name="Shape 78"/>
        <p:cNvGrpSpPr/>
        <p:nvPr/>
      </p:nvGrpSpPr>
      <p:grpSpPr>
        <a:xfrm>
          <a:off x="0" y="0"/>
          <a:ext cx="0" cy="0"/>
          <a:chOff x="0" y="0"/>
          <a:chExt cx="0" cy="0"/>
        </a:xfrm>
      </p:grpSpPr>
      <p:sp>
        <p:nvSpPr>
          <p:cNvPr id="79" name="Google Shape;79;p12"/>
          <p:cNvSpPr txBox="1"/>
          <p:nvPr>
            <p:ph idx="1" type="body"/>
          </p:nvPr>
        </p:nvSpPr>
        <p:spPr>
          <a:xfrm>
            <a:off x="5206636" y="1512889"/>
            <a:ext cx="3698558" cy="46212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2" type="body"/>
          </p:nvPr>
        </p:nvSpPr>
        <p:spPr>
          <a:xfrm>
            <a:off x="370321" y="6253470"/>
            <a:ext cx="4836319" cy="317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p:nvPr>
            <p:ph idx="3" type="chart"/>
          </p:nvPr>
        </p:nvSpPr>
        <p:spPr>
          <a:xfrm>
            <a:off x="202411" y="1512888"/>
            <a:ext cx="4926125" cy="4621212"/>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1">
  <p:cSld name="Content with Graph 1">
    <p:spTree>
      <p:nvGrpSpPr>
        <p:cNvPr id="83" name="Shape 83"/>
        <p:cNvGrpSpPr/>
        <p:nvPr/>
      </p:nvGrpSpPr>
      <p:grpSpPr>
        <a:xfrm>
          <a:off x="0" y="0"/>
          <a:ext cx="0" cy="0"/>
          <a:chOff x="0" y="0"/>
          <a:chExt cx="0" cy="0"/>
        </a:xfrm>
      </p:grpSpPr>
      <p:sp>
        <p:nvSpPr>
          <p:cNvPr id="84" name="Google Shape;84;p13"/>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3"/>
          <p:cNvSpPr txBox="1"/>
          <p:nvPr>
            <p:ph idx="2"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
          <p:cNvSpPr/>
          <p:nvPr>
            <p:ph idx="3" type="chart"/>
          </p:nvPr>
        </p:nvSpPr>
        <p:spPr>
          <a:xfrm>
            <a:off x="4005947" y="1436687"/>
            <a:ext cx="4926125" cy="4621212"/>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88" name="Shape 88"/>
        <p:cNvGrpSpPr/>
        <p:nvPr/>
      </p:nvGrpSpPr>
      <p:grpSpPr>
        <a:xfrm>
          <a:off x="0" y="0"/>
          <a:ext cx="0" cy="0"/>
          <a:chOff x="0" y="0"/>
          <a:chExt cx="0" cy="0"/>
        </a:xfrm>
      </p:grpSpPr>
      <p:sp>
        <p:nvSpPr>
          <p:cNvPr id="89" name="Google Shape;89;p14"/>
          <p:cNvSpPr txBox="1"/>
          <p:nvPr>
            <p:ph idx="1" type="body"/>
          </p:nvPr>
        </p:nvSpPr>
        <p:spPr>
          <a:xfrm>
            <a:off x="4712021" y="1589095"/>
            <a:ext cx="4127183"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4"/>
          <p:cNvSpPr txBox="1"/>
          <p:nvPr>
            <p:ph idx="2" type="body"/>
          </p:nvPr>
        </p:nvSpPr>
        <p:spPr>
          <a:xfrm>
            <a:off x="292417" y="1589095"/>
            <a:ext cx="413634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4"/>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Ending Slide">
    <p:spTree>
      <p:nvGrpSpPr>
        <p:cNvPr id="107" name="Shape 1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33" name="Shape 33"/>
        <p:cNvGrpSpPr/>
        <p:nvPr/>
      </p:nvGrpSpPr>
      <p:grpSpPr>
        <a:xfrm>
          <a:off x="0" y="0"/>
          <a:ext cx="0" cy="0"/>
          <a:chOff x="0" y="0"/>
          <a:chExt cx="0" cy="0"/>
        </a:xfrm>
      </p:grpSpPr>
      <p:sp>
        <p:nvSpPr>
          <p:cNvPr id="34" name="Google Shape;34;p4"/>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35" name="Shape 35"/>
        <p:cNvGrpSpPr/>
        <p:nvPr/>
      </p:nvGrpSpPr>
      <p:grpSpPr>
        <a:xfrm>
          <a:off x="0" y="0"/>
          <a:ext cx="0" cy="0"/>
          <a:chOff x="0" y="0"/>
          <a:chExt cx="0" cy="0"/>
        </a:xfrm>
      </p:grpSpPr>
      <p:sp>
        <p:nvSpPr>
          <p:cNvPr id="36" name="Google Shape;36;p5"/>
          <p:cNvSpPr/>
          <p:nvPr>
            <p:ph idx="2" type="pic"/>
          </p:nvPr>
        </p:nvSpPr>
        <p:spPr>
          <a:xfrm>
            <a:off x="4095754" y="1886864"/>
            <a:ext cx="4835843" cy="4171043"/>
          </a:xfrm>
          <a:prstGeom prst="rect">
            <a:avLst/>
          </a:prstGeom>
          <a:solidFill>
            <a:srgbClr val="F2F2F2"/>
          </a:solidFill>
          <a:ln>
            <a:noFill/>
          </a:ln>
        </p:spPr>
      </p:sp>
      <p:sp>
        <p:nvSpPr>
          <p:cNvPr id="37" name="Google Shape;37;p5"/>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3"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4"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Above">
  <p:cSld name="1 Column with Image Above">
    <p:spTree>
      <p:nvGrpSpPr>
        <p:cNvPr id="41" name="Shape 41"/>
        <p:cNvGrpSpPr/>
        <p:nvPr/>
      </p:nvGrpSpPr>
      <p:grpSpPr>
        <a:xfrm>
          <a:off x="0" y="0"/>
          <a:ext cx="0" cy="0"/>
          <a:chOff x="0" y="0"/>
          <a:chExt cx="0" cy="0"/>
        </a:xfrm>
      </p:grpSpPr>
      <p:sp>
        <p:nvSpPr>
          <p:cNvPr id="42" name="Google Shape;42;p6"/>
          <p:cNvSpPr/>
          <p:nvPr>
            <p:ph idx="2" type="pic"/>
          </p:nvPr>
        </p:nvSpPr>
        <p:spPr>
          <a:xfrm>
            <a:off x="197171" y="1854192"/>
            <a:ext cx="4203383" cy="2699662"/>
          </a:xfrm>
          <a:prstGeom prst="rect">
            <a:avLst/>
          </a:prstGeom>
          <a:solidFill>
            <a:srgbClr val="F2F2F2"/>
          </a:solidFill>
          <a:ln>
            <a:noFill/>
          </a:ln>
        </p:spPr>
      </p:sp>
      <p:sp>
        <p:nvSpPr>
          <p:cNvPr id="43" name="Google Shape;43;p6"/>
          <p:cNvSpPr txBox="1"/>
          <p:nvPr>
            <p:ph idx="1" type="body"/>
          </p:nvPr>
        </p:nvSpPr>
        <p:spPr>
          <a:xfrm>
            <a:off x="178121" y="4650228"/>
            <a:ext cx="4222433" cy="254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p:nvPr>
            <p:ph idx="3" type="pic"/>
          </p:nvPr>
        </p:nvSpPr>
        <p:spPr>
          <a:xfrm>
            <a:off x="4526284" y="1854192"/>
            <a:ext cx="4405313" cy="2699662"/>
          </a:xfrm>
          <a:prstGeom prst="rect">
            <a:avLst/>
          </a:prstGeom>
          <a:solidFill>
            <a:srgbClr val="F2F2F2"/>
          </a:solidFill>
          <a:ln>
            <a:noFill/>
          </a:ln>
        </p:spPr>
      </p:sp>
      <p:sp>
        <p:nvSpPr>
          <p:cNvPr id="45" name="Google Shape;45;p6"/>
          <p:cNvSpPr txBox="1"/>
          <p:nvPr>
            <p:ph idx="4" type="body"/>
          </p:nvPr>
        </p:nvSpPr>
        <p:spPr>
          <a:xfrm>
            <a:off x="197168" y="5088850"/>
            <a:ext cx="8734425" cy="1471613"/>
          </a:xfrm>
          <a:prstGeom prst="rect">
            <a:avLst/>
          </a:prstGeom>
          <a:noFill/>
          <a:ln>
            <a:noFill/>
          </a:ln>
        </p:spPr>
        <p:txBody>
          <a:bodyPr anchorCtr="0" anchor="t" bIns="45700" lIns="91425" spcFirstLastPara="1" rIns="91425" wrap="square" tIns="91425">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5" type="body"/>
          </p:nvPr>
        </p:nvSpPr>
        <p:spPr>
          <a:xfrm>
            <a:off x="4554856" y="4650228"/>
            <a:ext cx="4376738" cy="2540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6" type="body"/>
          </p:nvPr>
        </p:nvSpPr>
        <p:spPr>
          <a:xfrm>
            <a:off x="202407" y="1396992"/>
            <a:ext cx="4198144"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7" type="body"/>
          </p:nvPr>
        </p:nvSpPr>
        <p:spPr>
          <a:xfrm>
            <a:off x="4514854" y="1386555"/>
            <a:ext cx="4416743"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50" name="Shape 50"/>
        <p:cNvGrpSpPr/>
        <p:nvPr/>
      </p:nvGrpSpPr>
      <p:grpSpPr>
        <a:xfrm>
          <a:off x="0" y="0"/>
          <a:ext cx="0" cy="0"/>
          <a:chOff x="0" y="0"/>
          <a:chExt cx="0" cy="0"/>
        </a:xfrm>
      </p:grpSpPr>
      <p:sp>
        <p:nvSpPr>
          <p:cNvPr id="51" name="Google Shape;51;p7"/>
          <p:cNvSpPr/>
          <p:nvPr>
            <p:ph idx="2" type="pic"/>
          </p:nvPr>
        </p:nvSpPr>
        <p:spPr>
          <a:xfrm>
            <a:off x="197168" y="1828797"/>
            <a:ext cx="8734425" cy="4559302"/>
          </a:xfrm>
          <a:prstGeom prst="rect">
            <a:avLst/>
          </a:prstGeom>
          <a:solidFill>
            <a:srgbClr val="F2F2F2"/>
          </a:solidFill>
          <a:ln>
            <a:noFill/>
          </a:ln>
        </p:spPr>
      </p:sp>
      <p:sp>
        <p:nvSpPr>
          <p:cNvPr id="52" name="Google Shape;52;p7"/>
          <p:cNvSpPr txBox="1"/>
          <p:nvPr>
            <p:ph idx="1" type="body"/>
          </p:nvPr>
        </p:nvSpPr>
        <p:spPr>
          <a:xfrm>
            <a:off x="197645" y="6489700"/>
            <a:ext cx="8753475" cy="254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3" type="body"/>
          </p:nvPr>
        </p:nvSpPr>
        <p:spPr>
          <a:xfrm>
            <a:off x="197643" y="1371597"/>
            <a:ext cx="8753476"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level heading, no bullet">
  <p:cSld name="First-level heading, no bullet">
    <p:spTree>
      <p:nvGrpSpPr>
        <p:cNvPr id="55" name="Shape 55"/>
        <p:cNvGrpSpPr/>
        <p:nvPr/>
      </p:nvGrpSpPr>
      <p:grpSpPr>
        <a:xfrm>
          <a:off x="0" y="0"/>
          <a:ext cx="0" cy="0"/>
          <a:chOff x="0" y="0"/>
          <a:chExt cx="0" cy="0"/>
        </a:xfrm>
      </p:grpSpPr>
      <p:sp>
        <p:nvSpPr>
          <p:cNvPr id="56" name="Google Shape;56;p8"/>
          <p:cNvSpPr txBox="1"/>
          <p:nvPr>
            <p:ph idx="1" type="body"/>
          </p:nvPr>
        </p:nvSpPr>
        <p:spPr>
          <a:xfrm>
            <a:off x="178121" y="1436696"/>
            <a:ext cx="8753951" cy="50822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2" type="body"/>
          </p:nvPr>
        </p:nvSpPr>
        <p:spPr>
          <a:xfrm>
            <a:off x="178122" y="6134100"/>
            <a:ext cx="8753951" cy="317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8"/>
          <p:cNvSpPr txBox="1"/>
          <p:nvPr>
            <p:ph idx="3" type="body"/>
          </p:nvPr>
        </p:nvSpPr>
        <p:spPr>
          <a:xfrm>
            <a:off x="178121" y="2044707"/>
            <a:ext cx="8753951" cy="40227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60" name="Shape 60"/>
        <p:cNvGrpSpPr/>
        <p:nvPr/>
      </p:nvGrpSpPr>
      <p:grpSpPr>
        <a:xfrm>
          <a:off x="0" y="0"/>
          <a:ext cx="0" cy="0"/>
          <a:chOff x="0" y="0"/>
          <a:chExt cx="0" cy="0"/>
        </a:xfrm>
      </p:grpSpPr>
      <p:sp>
        <p:nvSpPr>
          <p:cNvPr id="61" name="Google Shape;61;p9"/>
          <p:cNvSpPr txBox="1"/>
          <p:nvPr>
            <p:ph idx="1"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9"/>
          <p:cNvSpPr/>
          <p:nvPr>
            <p:ph idx="2" type="pic"/>
          </p:nvPr>
        </p:nvSpPr>
        <p:spPr>
          <a:xfrm>
            <a:off x="4095754" y="1886864"/>
            <a:ext cx="4835843" cy="4171043"/>
          </a:xfrm>
          <a:prstGeom prst="rect">
            <a:avLst/>
          </a:prstGeom>
          <a:solidFill>
            <a:srgbClr val="F2F2F2"/>
          </a:solidFill>
          <a:ln>
            <a:noFill/>
          </a:ln>
        </p:spPr>
      </p:sp>
      <p:sp>
        <p:nvSpPr>
          <p:cNvPr id="63" name="Google Shape;63;p9"/>
          <p:cNvSpPr txBox="1"/>
          <p:nvPr>
            <p:ph idx="3"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800"/>
              <a:buNone/>
              <a:defRPr b="1" sz="18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9"/>
          <p:cNvSpPr txBox="1"/>
          <p:nvPr>
            <p:ph idx="4" type="body"/>
          </p:nvPr>
        </p:nvSpPr>
        <p:spPr>
          <a:xfrm>
            <a:off x="178118" y="1436696"/>
            <a:ext cx="3773812" cy="50822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9"/>
          <p:cNvSpPr txBox="1"/>
          <p:nvPr>
            <p:ph idx="5" type="body"/>
          </p:nvPr>
        </p:nvSpPr>
        <p:spPr>
          <a:xfrm>
            <a:off x="178595" y="2044700"/>
            <a:ext cx="3773091" cy="44069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9"/>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67" name="Shape 67"/>
        <p:cNvGrpSpPr/>
        <p:nvPr/>
      </p:nvGrpSpPr>
      <p:grpSpPr>
        <a:xfrm>
          <a:off x="0" y="0"/>
          <a:ext cx="0" cy="0"/>
          <a:chOff x="0" y="0"/>
          <a:chExt cx="0" cy="0"/>
        </a:xfrm>
      </p:grpSpPr>
      <p:sp>
        <p:nvSpPr>
          <p:cNvPr id="68" name="Google Shape;68;p10"/>
          <p:cNvSpPr txBox="1"/>
          <p:nvPr>
            <p:ph idx="1" type="body"/>
          </p:nvPr>
        </p:nvSpPr>
        <p:spPr>
          <a:xfrm>
            <a:off x="4712021" y="1370021"/>
            <a:ext cx="4127183" cy="4683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0"/>
          <p:cNvSpPr txBox="1"/>
          <p:nvPr>
            <p:ph idx="2" type="body"/>
          </p:nvPr>
        </p:nvSpPr>
        <p:spPr>
          <a:xfrm>
            <a:off x="292417" y="1370021"/>
            <a:ext cx="4136348" cy="4683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0"/>
          <p:cNvSpPr txBox="1"/>
          <p:nvPr>
            <p:ph idx="3" type="body"/>
          </p:nvPr>
        </p:nvSpPr>
        <p:spPr>
          <a:xfrm>
            <a:off x="292417" y="1924049"/>
            <a:ext cx="4136348" cy="44672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0"/>
          <p:cNvSpPr txBox="1"/>
          <p:nvPr>
            <p:ph idx="4" type="body"/>
          </p:nvPr>
        </p:nvSpPr>
        <p:spPr>
          <a:xfrm>
            <a:off x="4712017" y="1924049"/>
            <a:ext cx="4136348" cy="44672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0"/>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73" name="Shape 73"/>
        <p:cNvGrpSpPr/>
        <p:nvPr/>
      </p:nvGrpSpPr>
      <p:grpSpPr>
        <a:xfrm>
          <a:off x="0" y="0"/>
          <a:ext cx="0" cy="0"/>
          <a:chOff x="0" y="0"/>
          <a:chExt cx="0" cy="0"/>
        </a:xfrm>
      </p:grpSpPr>
      <p:sp>
        <p:nvSpPr>
          <p:cNvPr id="74" name="Google Shape;74;p11"/>
          <p:cNvSpPr txBox="1"/>
          <p:nvPr>
            <p:ph idx="1" type="body"/>
          </p:nvPr>
        </p:nvSpPr>
        <p:spPr>
          <a:xfrm>
            <a:off x="3202580" y="1589086"/>
            <a:ext cx="2818443"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2" type="body"/>
          </p:nvPr>
        </p:nvSpPr>
        <p:spPr>
          <a:xfrm>
            <a:off x="292418" y="1589095"/>
            <a:ext cx="2824701"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3" type="body"/>
          </p:nvPr>
        </p:nvSpPr>
        <p:spPr>
          <a:xfrm>
            <a:off x="6106484" y="1589086"/>
            <a:ext cx="2818443"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1"/>
          <p:cNvSpPr txBox="1"/>
          <p:nvPr/>
        </p:nvSpPr>
        <p:spPr>
          <a:xfrm>
            <a:off x="1384300" y="1651000"/>
            <a:ext cx="6376987"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1"/>
          <p:cNvSpPr txBox="1"/>
          <p:nvPr/>
        </p:nvSpPr>
        <p:spPr>
          <a:xfrm>
            <a:off x="1384300" y="1651000"/>
            <a:ext cx="728662"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 name="Google Shape;13;p1"/>
          <p:cNvSpPr txBox="1"/>
          <p:nvPr/>
        </p:nvSpPr>
        <p:spPr>
          <a:xfrm>
            <a:off x="2795587"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 name="Google Shape;14;p1"/>
          <p:cNvSpPr txBox="1"/>
          <p:nvPr/>
        </p:nvSpPr>
        <p:spPr>
          <a:xfrm>
            <a:off x="4208462"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 name="Google Shape;15;p1"/>
          <p:cNvSpPr txBox="1"/>
          <p:nvPr/>
        </p:nvSpPr>
        <p:spPr>
          <a:xfrm>
            <a:off x="5619750"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6" name="Google Shape;16;p1"/>
          <p:cNvSpPr txBox="1"/>
          <p:nvPr/>
        </p:nvSpPr>
        <p:spPr>
          <a:xfrm>
            <a:off x="7032625"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 name="Google Shape;17;p1"/>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 name="Google Shape;18;p1"/>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2" name="Google Shape;22;p3"/>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24" name="Google Shape;24;p3"/>
          <p:cNvGrpSpPr/>
          <p:nvPr/>
        </p:nvGrpSpPr>
        <p:grpSpPr>
          <a:xfrm>
            <a:off x="-4762" y="944562"/>
            <a:ext cx="9148762" cy="73025"/>
            <a:chOff x="-6350" y="925115"/>
            <a:chExt cx="12198350" cy="73152"/>
          </a:xfrm>
        </p:grpSpPr>
        <p:sp>
          <p:nvSpPr>
            <p:cNvPr id="25" name="Google Shape;25;p3"/>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 name="Google Shape;26;p3"/>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 name="Google Shape;27;p3"/>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8" name="Google Shape;28;p3"/>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 name="Google Shape;29;p3"/>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 name="Google Shape;30;p3"/>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 name="Google Shape;31;p3"/>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2" name="Google Shape;32;p3"/>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5"/>
          <p:cNvSpPr txBox="1"/>
          <p:nvPr/>
        </p:nvSpPr>
        <p:spPr>
          <a:xfrm>
            <a:off x="0" y="1014412"/>
            <a:ext cx="9144000" cy="249300"/>
          </a:xfrm>
          <a:prstGeom prst="rect">
            <a:avLst/>
          </a:prstGeom>
          <a:gradFill>
            <a:gsLst>
              <a:gs pos="0">
                <a:srgbClr val="D9D9D9"/>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94" name="Google Shape;94;p15"/>
          <p:cNvGrpSpPr/>
          <p:nvPr/>
        </p:nvGrpSpPr>
        <p:grpSpPr>
          <a:xfrm>
            <a:off x="-4762" y="944595"/>
            <a:ext cx="9148763" cy="73076"/>
            <a:chOff x="-6350" y="925115"/>
            <a:chExt cx="12198351" cy="73200"/>
          </a:xfrm>
        </p:grpSpPr>
        <p:sp>
          <p:nvSpPr>
            <p:cNvPr id="95" name="Google Shape;95;p15"/>
            <p:cNvSpPr txBox="1"/>
            <p:nvPr/>
          </p:nvSpPr>
          <p:spPr>
            <a:xfrm>
              <a:off x="1" y="925115"/>
              <a:ext cx="12192000" cy="73200"/>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6" name="Google Shape;96;p15"/>
            <p:cNvSpPr txBox="1"/>
            <p:nvPr/>
          </p:nvSpPr>
          <p:spPr>
            <a:xfrm>
              <a:off x="-6350" y="925115"/>
              <a:ext cx="899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7" name="Google Shape;97;p15"/>
            <p:cNvSpPr txBox="1"/>
            <p:nvPr/>
          </p:nvSpPr>
          <p:spPr>
            <a:xfrm>
              <a:off x="1805518" y="925115"/>
              <a:ext cx="9714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8" name="Google Shape;98;p15"/>
            <p:cNvSpPr txBox="1"/>
            <p:nvPr/>
          </p:nvSpPr>
          <p:spPr>
            <a:xfrm>
              <a:off x="3687234" y="925115"/>
              <a:ext cx="971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9" name="Google Shape;99;p15"/>
            <p:cNvSpPr txBox="1"/>
            <p:nvPr/>
          </p:nvSpPr>
          <p:spPr>
            <a:xfrm>
              <a:off x="5571067" y="925115"/>
              <a:ext cx="9738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0" name="Google Shape;100;p15"/>
            <p:cNvSpPr txBox="1"/>
            <p:nvPr/>
          </p:nvSpPr>
          <p:spPr>
            <a:xfrm>
              <a:off x="7452784" y="925115"/>
              <a:ext cx="9738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1" name="Google Shape;101;p15"/>
            <p:cNvSpPr txBox="1"/>
            <p:nvPr/>
          </p:nvSpPr>
          <p:spPr>
            <a:xfrm>
              <a:off x="9338733" y="925115"/>
              <a:ext cx="9717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2" name="Google Shape;102;p15"/>
            <p:cNvSpPr txBox="1"/>
            <p:nvPr/>
          </p:nvSpPr>
          <p:spPr>
            <a:xfrm>
              <a:off x="11220451" y="925115"/>
              <a:ext cx="9714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103" name="Google Shape;103;p15"/>
          <p:cNvSpPr txBox="1"/>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04" name="Google Shape;104;p15"/>
          <p:cNvPicPr preferRelativeResize="0"/>
          <p:nvPr/>
        </p:nvPicPr>
        <p:blipFill rotWithShape="1">
          <a:blip r:embed="rId1">
            <a:alphaModFix/>
          </a:blip>
          <a:srcRect b="0" l="0" r="0" t="0"/>
          <a:stretch/>
        </p:blipFill>
        <p:spPr>
          <a:xfrm>
            <a:off x="746125" y="2057400"/>
            <a:ext cx="7651751" cy="2535238"/>
          </a:xfrm>
          <a:prstGeom prst="rect">
            <a:avLst/>
          </a:prstGeom>
          <a:noFill/>
          <a:ln>
            <a:noFill/>
          </a:ln>
        </p:spPr>
      </p:pic>
      <p:sp>
        <p:nvSpPr>
          <p:cNvPr id="105" name="Google Shape;105;p15"/>
          <p:cNvSpPr txBox="1"/>
          <p:nvPr>
            <p:ph type="title"/>
          </p:nvPr>
        </p:nvSpPr>
        <p:spPr>
          <a:xfrm>
            <a:off x="160337" y="92075"/>
            <a:ext cx="7886700" cy="8493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6" name="Google Shape;106;p15"/>
          <p:cNvSpPr txBox="1"/>
          <p:nvPr>
            <p:ph idx="1" type="body"/>
          </p:nvPr>
        </p:nvSpPr>
        <p:spPr>
          <a:xfrm>
            <a:off x="234950" y="1389062"/>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114" name="Google Shape;114;p17"/>
          <p:cNvSpPr txBox="1"/>
          <p:nvPr/>
        </p:nvSpPr>
        <p:spPr>
          <a:xfrm>
            <a:off x="692150" y="1960562"/>
            <a:ext cx="6076950" cy="933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rPr b="1" lang="en-US" sz="4400">
                <a:solidFill>
                  <a:srgbClr val="5C6670"/>
                </a:solidFill>
              </a:rPr>
              <a:t>Perceptrons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2" type="body"/>
          </p:nvPr>
        </p:nvSpPr>
        <p:spPr>
          <a:xfrm>
            <a:off x="179375" y="1794875"/>
            <a:ext cx="8753400" cy="3613800"/>
          </a:xfrm>
          <a:prstGeom prst="rect">
            <a:avLst/>
          </a:prstGeom>
          <a:noFill/>
          <a:ln>
            <a:noFill/>
          </a:ln>
        </p:spPr>
        <p:txBody>
          <a:bodyPr anchorCtr="0" anchor="t" bIns="34275" lIns="68575" spcFirstLastPara="1" rIns="68575" wrap="square" tIns="34275">
            <a:noAutofit/>
          </a:bodyPr>
          <a:lstStyle/>
          <a:p>
            <a:pPr indent="-406400" lvl="0" marL="457200" marR="0" rtl="0" algn="l">
              <a:lnSpc>
                <a:spcPct val="9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What is a perceptron?</a:t>
            </a:r>
            <a:br>
              <a:rPr b="1"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How does a perceptron work?</a:t>
            </a:r>
            <a:br>
              <a:rPr b="1" lang="en-US" sz="2800">
                <a:solidFill>
                  <a:schemeClr val="dk1"/>
                </a:solidFill>
                <a:latin typeface="Calibri"/>
                <a:ea typeface="Calibri"/>
                <a:cs typeface="Calibri"/>
                <a:sym typeface="Calibri"/>
              </a:rPr>
            </a:br>
            <a:endParaRPr b="1"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When to use a perceptron?</a:t>
            </a:r>
            <a:br>
              <a:rPr b="1" lang="en-US" sz="2800">
                <a:solidFill>
                  <a:schemeClr val="dk1"/>
                </a:solidFill>
                <a:latin typeface="Calibri"/>
                <a:ea typeface="Calibri"/>
                <a:cs typeface="Calibri"/>
                <a:sym typeface="Calibri"/>
              </a:rPr>
            </a:br>
            <a:endParaRPr b="1"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Implementation details.</a:t>
            </a:r>
            <a:endParaRPr b="1" sz="2800">
              <a:solidFill>
                <a:schemeClr val="dk1"/>
              </a:solidFill>
              <a:latin typeface="Calibri"/>
              <a:ea typeface="Calibri"/>
              <a:cs typeface="Calibri"/>
              <a:sym typeface="Calibri"/>
            </a:endParaRPr>
          </a:p>
        </p:txBody>
      </p:sp>
      <p:sp>
        <p:nvSpPr>
          <p:cNvPr id="120" name="Google Shape;120;p18"/>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5C6670"/>
              </a:buClr>
              <a:buSzPts val="1800"/>
              <a:buChar char="●"/>
            </a:pPr>
            <a:r>
              <a:rPr b="1" lang="en-US">
                <a:solidFill>
                  <a:srgbClr val="5C6670"/>
                </a:solidFill>
              </a:rPr>
              <a:t>Supervised machine learning algorithm that is based on the neuron model concept.</a:t>
            </a:r>
            <a:br>
              <a:rPr b="1" lang="en-US">
                <a:solidFill>
                  <a:srgbClr val="5C6670"/>
                </a:solidFill>
              </a:rPr>
            </a:br>
            <a:endParaRPr b="1">
              <a:solidFill>
                <a:srgbClr val="5C6670"/>
              </a:solidFill>
            </a:endParaRPr>
          </a:p>
          <a:p>
            <a:pPr indent="-342900" lvl="0" marL="457200" rtl="0" algn="l">
              <a:spcBef>
                <a:spcPts val="0"/>
              </a:spcBef>
              <a:spcAft>
                <a:spcPts val="0"/>
              </a:spcAft>
              <a:buClr>
                <a:srgbClr val="5C6670"/>
              </a:buClr>
              <a:buSzPts val="1800"/>
              <a:buChar char="●"/>
            </a:pPr>
            <a:r>
              <a:rPr b="1" lang="en-US">
                <a:solidFill>
                  <a:srgbClr val="5C6670"/>
                </a:solidFill>
              </a:rPr>
              <a:t>Neuron model: neurons receive one or more input signals, which are then used to perform computations to arrive at an output.</a:t>
            </a:r>
            <a:br>
              <a:rPr b="1" lang="en-US">
                <a:solidFill>
                  <a:srgbClr val="5C6670"/>
                </a:solidFill>
              </a:rPr>
            </a:br>
            <a:endParaRPr b="1">
              <a:solidFill>
                <a:srgbClr val="5C6670"/>
              </a:solidFill>
            </a:endParaRPr>
          </a:p>
          <a:p>
            <a:pPr indent="-342900" lvl="0" marL="457200" rtl="0" algn="l">
              <a:spcBef>
                <a:spcPts val="0"/>
              </a:spcBef>
              <a:spcAft>
                <a:spcPts val="0"/>
              </a:spcAft>
              <a:buClr>
                <a:srgbClr val="5C6670"/>
              </a:buClr>
              <a:buSzPts val="1800"/>
              <a:buChar char="●"/>
            </a:pPr>
            <a:r>
              <a:rPr b="1" lang="en-US">
                <a:solidFill>
                  <a:srgbClr val="5C6670"/>
                </a:solidFill>
              </a:rPr>
              <a:t>Also known as a two-class (binary) classification machine </a:t>
            </a:r>
            <a:r>
              <a:rPr b="1" lang="en-US">
                <a:solidFill>
                  <a:srgbClr val="5C6670"/>
                </a:solidFill>
              </a:rPr>
              <a:t>learning</a:t>
            </a:r>
            <a:r>
              <a:rPr b="1" lang="en-US">
                <a:solidFill>
                  <a:srgbClr val="5C6670"/>
                </a:solidFill>
              </a:rPr>
              <a:t> algorithm.</a:t>
            </a:r>
            <a:br>
              <a:rPr b="1" lang="en-US">
                <a:solidFill>
                  <a:srgbClr val="5C6670"/>
                </a:solidFill>
              </a:rPr>
            </a:br>
            <a:endParaRPr b="1">
              <a:solidFill>
                <a:srgbClr val="5C6670"/>
              </a:solidFill>
            </a:endParaRPr>
          </a:p>
          <a:p>
            <a:pPr indent="-342900" lvl="0" marL="457200" rtl="0" algn="l">
              <a:spcBef>
                <a:spcPts val="0"/>
              </a:spcBef>
              <a:spcAft>
                <a:spcPts val="0"/>
              </a:spcAft>
              <a:buClr>
                <a:srgbClr val="5C6670"/>
              </a:buClr>
              <a:buSzPts val="1800"/>
              <a:buChar char="●"/>
            </a:pPr>
            <a:r>
              <a:rPr b="1" lang="en-US">
                <a:solidFill>
                  <a:srgbClr val="5C6670"/>
                </a:solidFill>
              </a:rPr>
              <a:t>Considered to be the simplest type of </a:t>
            </a:r>
            <a:r>
              <a:rPr b="1" lang="en-US">
                <a:solidFill>
                  <a:srgbClr val="5C6670"/>
                </a:solidFill>
              </a:rPr>
              <a:t>neural</a:t>
            </a:r>
            <a:r>
              <a:rPr b="1" lang="en-US">
                <a:solidFill>
                  <a:srgbClr val="5C6670"/>
                </a:solidFill>
              </a:rPr>
              <a:t> network.</a:t>
            </a:r>
            <a:endParaRPr b="1">
              <a:solidFill>
                <a:srgbClr val="5C6670"/>
              </a:solidFill>
            </a:endParaRPr>
          </a:p>
        </p:txBody>
      </p:sp>
      <p:sp>
        <p:nvSpPr>
          <p:cNvPr id="127" name="Google Shape;127;p19"/>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a Perceptron?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b="1" lang="en-US" sz="1800"/>
              <a:t>A number of features are passed in as input (number of features are stored in variable m).</a:t>
            </a:r>
            <a:br>
              <a:rPr b="1" lang="en-US" sz="1800"/>
            </a:br>
            <a:endParaRPr b="1" sz="1800"/>
          </a:p>
          <a:p>
            <a:pPr indent="-342900" lvl="0" marL="457200" rtl="0" algn="l">
              <a:lnSpc>
                <a:spcPct val="90000"/>
              </a:lnSpc>
              <a:spcBef>
                <a:spcPts val="0"/>
              </a:spcBef>
              <a:spcAft>
                <a:spcPts val="0"/>
              </a:spcAft>
              <a:buSzPts val="1800"/>
              <a:buChar char="●"/>
            </a:pPr>
            <a:r>
              <a:rPr b="1" lang="en-US" sz="1800"/>
              <a:t>Each feature is then multiplied by a respective weight</a:t>
            </a:r>
            <a:r>
              <a:rPr b="1" lang="en-US"/>
              <a:t>.</a:t>
            </a:r>
            <a:br>
              <a:rPr b="1" lang="en-US" sz="1800"/>
            </a:br>
            <a:endParaRPr b="1" sz="1800"/>
          </a:p>
          <a:p>
            <a:pPr indent="-342900" lvl="0" marL="457200" rtl="0" algn="l">
              <a:lnSpc>
                <a:spcPct val="90000"/>
              </a:lnSpc>
              <a:spcBef>
                <a:spcPts val="0"/>
              </a:spcBef>
              <a:spcAft>
                <a:spcPts val="0"/>
              </a:spcAft>
              <a:buSzPts val="1800"/>
              <a:buChar char="●"/>
            </a:pPr>
            <a:r>
              <a:rPr b="1" lang="en-US" sz="1800"/>
              <a:t>The sum of the products is computed and results in the value z.</a:t>
            </a:r>
            <a:br>
              <a:rPr b="1" lang="en-US" sz="1800"/>
            </a:br>
            <a:endParaRPr b="1" sz="1800"/>
          </a:p>
          <a:p>
            <a:pPr indent="-342900" lvl="0" marL="457200" rtl="0" algn="l">
              <a:lnSpc>
                <a:spcPct val="90000"/>
              </a:lnSpc>
              <a:spcBef>
                <a:spcPts val="0"/>
              </a:spcBef>
              <a:spcAft>
                <a:spcPts val="0"/>
              </a:spcAft>
              <a:buSzPts val="1800"/>
              <a:buChar char="●"/>
            </a:pPr>
            <a:r>
              <a:rPr b="1" lang="en-US"/>
              <a:t>z</a:t>
            </a:r>
            <a:r>
              <a:rPr b="1" lang="en-US" sz="1800"/>
              <a:t> is then passed into a function which will determine the classification output (+1 or -1 in the example).</a:t>
            </a:r>
            <a:br>
              <a:rPr b="1" lang="en-US" sz="1800"/>
            </a:br>
            <a:endParaRPr b="1" sz="1800"/>
          </a:p>
          <a:p>
            <a:pPr indent="-342900" lvl="0" marL="457200" rtl="0" algn="l">
              <a:lnSpc>
                <a:spcPct val="90000"/>
              </a:lnSpc>
              <a:spcBef>
                <a:spcPts val="0"/>
              </a:spcBef>
              <a:spcAft>
                <a:spcPts val="0"/>
              </a:spcAft>
              <a:buSzPts val="1800"/>
              <a:buChar char="●"/>
            </a:pPr>
            <a:r>
              <a:rPr b="1" lang="en-US" sz="1800"/>
              <a:t>Initially, resulting values will be incorrect and will be fed as input to an error function, which will then adjust the weights and iterate through the algorithm again until it meets the specified number of iterations through the algorithm.</a:t>
            </a:r>
            <a:endParaRPr/>
          </a:p>
        </p:txBody>
      </p:sp>
      <p:sp>
        <p:nvSpPr>
          <p:cNvPr id="134" name="Google Shape;134;p20"/>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Does a Perceptron 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41" name="Google Shape;141;p21"/>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Does a Perceptron Work?</a:t>
            </a:r>
            <a:endParaRPr/>
          </a:p>
        </p:txBody>
      </p:sp>
      <p:pic>
        <p:nvPicPr>
          <p:cNvPr descr="An equation showing the perceptron rule in which there are a a series of inputs, represented by x, that are multiplied their respective weights, represented by the variable w. The products of each input and weight are then summed and stored in the z variable, which is then passed in as input to the activation function that is used to determine the output, which can be classified as +1 or -1 in this case, depending on if the sum z is greater than equal to or less than 0." id="142" name="Google Shape;142;p21"/>
          <p:cNvPicPr preferRelativeResize="0"/>
          <p:nvPr/>
        </p:nvPicPr>
        <p:blipFill>
          <a:blip r:embed="rId3">
            <a:alphaModFix/>
          </a:blip>
          <a:stretch>
            <a:fillRect/>
          </a:stretch>
        </p:blipFill>
        <p:spPr>
          <a:xfrm>
            <a:off x="1090613" y="2181225"/>
            <a:ext cx="6962775" cy="2495550"/>
          </a:xfrm>
          <a:prstGeom prst="rect">
            <a:avLst/>
          </a:prstGeom>
          <a:noFill/>
          <a:ln>
            <a:noFill/>
          </a:ln>
        </p:spPr>
      </p:pic>
      <p:pic>
        <p:nvPicPr>
          <p:cNvPr descr="For 3 features: &#10;&#10;z = w0x0 plus w1x1 plus w2x2 plus w3x3&#10;&#10;On the right, a circle with a vertical bar followed by the letter z surrounded by parentheses and the equal sign. A bracket encloses two lines: Line 1: the plus sign and the number 1 if z is greater than or equal to zero. Line 2: the minus sign and the number 1 if z is less than zero. " id="143" name="Google Shape;143;p21"/>
          <p:cNvPicPr preferRelativeResize="0"/>
          <p:nvPr/>
        </p:nvPicPr>
        <p:blipFill>
          <a:blip r:embed="rId4">
            <a:alphaModFix/>
          </a:blip>
          <a:stretch>
            <a:fillRect/>
          </a:stretch>
        </p:blipFill>
        <p:spPr>
          <a:xfrm>
            <a:off x="941600" y="4810725"/>
            <a:ext cx="6575055" cy="93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idx="3" type="body"/>
          </p:nvPr>
        </p:nvSpPr>
        <p:spPr>
          <a:xfrm>
            <a:off x="194996" y="1343532"/>
            <a:ext cx="8754000" cy="4022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en-US"/>
              <a:t>Perceptrons should be used when data needs to be classified into two parts.</a:t>
            </a:r>
            <a:br>
              <a:rPr b="1" lang="en-US"/>
            </a:br>
            <a:endParaRPr b="1"/>
          </a:p>
          <a:p>
            <a:pPr indent="-342900" lvl="0" marL="457200" rtl="0" algn="l">
              <a:spcBef>
                <a:spcPts val="0"/>
              </a:spcBef>
              <a:spcAft>
                <a:spcPts val="0"/>
              </a:spcAft>
              <a:buSzPts val="1800"/>
              <a:buChar char="●"/>
            </a:pPr>
            <a:r>
              <a:rPr b="1" lang="en-US"/>
              <a:t>When you have labeled data in a data set, the perceptron machine learning algorithm can be utilized to classify your data into two different outputs.</a:t>
            </a:r>
            <a:br>
              <a:rPr b="1" lang="en-US"/>
            </a:br>
            <a:endParaRPr b="1"/>
          </a:p>
          <a:p>
            <a:pPr indent="-342900" lvl="0" marL="457200" rtl="0" algn="l">
              <a:spcBef>
                <a:spcPts val="0"/>
              </a:spcBef>
              <a:spcAft>
                <a:spcPts val="0"/>
              </a:spcAft>
              <a:buSzPts val="1800"/>
              <a:buChar char="●"/>
            </a:pPr>
            <a:r>
              <a:rPr b="1" lang="en-US"/>
              <a:t>This is why the </a:t>
            </a:r>
            <a:r>
              <a:rPr b="1" lang="en-US"/>
              <a:t>algorithm</a:t>
            </a:r>
            <a:r>
              <a:rPr b="1" lang="en-US"/>
              <a:t> is known as the linear binary classifier.</a:t>
            </a:r>
            <a:br>
              <a:rPr b="1" lang="en-US"/>
            </a:br>
            <a:endParaRPr b="1"/>
          </a:p>
          <a:p>
            <a:pPr indent="-342900" lvl="0" marL="457200" rtl="0" algn="l">
              <a:spcBef>
                <a:spcPts val="0"/>
              </a:spcBef>
              <a:spcAft>
                <a:spcPts val="0"/>
              </a:spcAft>
              <a:buSzPts val="1800"/>
              <a:buChar char="●"/>
            </a:pPr>
            <a:r>
              <a:rPr b="1" lang="en-US"/>
              <a:t>Should ideally be used for </a:t>
            </a:r>
            <a:r>
              <a:rPr b="1" lang="en-US"/>
              <a:t>linearly</a:t>
            </a:r>
            <a:r>
              <a:rPr b="1" lang="en-US"/>
              <a:t> </a:t>
            </a:r>
            <a:r>
              <a:rPr b="1" lang="en-US"/>
              <a:t>separable</a:t>
            </a:r>
            <a:r>
              <a:rPr b="1" lang="en-US"/>
              <a:t> data.</a:t>
            </a:r>
            <a:endParaRPr b="1"/>
          </a:p>
        </p:txBody>
      </p:sp>
      <p:sp>
        <p:nvSpPr>
          <p:cNvPr id="150" name="Google Shape;150;p22"/>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When to Use a Perceptron?</a:t>
            </a:r>
            <a:endParaRPr/>
          </a:p>
        </p:txBody>
      </p:sp>
      <p:pic>
        <p:nvPicPr>
          <p:cNvPr descr="A graph showing data classified into two different outputs. There is an x and y axis. The cluster labeled Class 1 is made up of blue stars. There is a diagonal line and a label identifying a gap between the Class 1 cluster and the Class 2 cluster, found on the right side of the graph. This cluster is made up of red circles. There are two yellow circles that enter the ‘gap’ from Class 2 and one yellow star that enters the ‘gap’ from Class 1. " id="151" name="Google Shape;151;p22"/>
          <p:cNvPicPr preferRelativeResize="0"/>
          <p:nvPr/>
        </p:nvPicPr>
        <p:blipFill>
          <a:blip r:embed="rId3">
            <a:alphaModFix/>
          </a:blip>
          <a:stretch>
            <a:fillRect/>
          </a:stretch>
        </p:blipFill>
        <p:spPr>
          <a:xfrm>
            <a:off x="3038325" y="4463025"/>
            <a:ext cx="3067350" cy="224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b="1" lang="en-US"/>
              <a:t>Iterate through all the samples to adjust the weights.</a:t>
            </a:r>
            <a:br>
              <a:rPr b="1" lang="en-US"/>
            </a:br>
            <a:endParaRPr b="1"/>
          </a:p>
          <a:p>
            <a:pPr indent="-342900" lvl="0" marL="457200" rtl="0" algn="l">
              <a:spcBef>
                <a:spcPts val="0"/>
              </a:spcBef>
              <a:spcAft>
                <a:spcPts val="0"/>
              </a:spcAft>
              <a:buSzPts val="1800"/>
              <a:buChar char="●"/>
            </a:pPr>
            <a:r>
              <a:rPr b="1" lang="en-US"/>
              <a:t>Epoch: an iteration through all the samples.</a:t>
            </a:r>
            <a:br>
              <a:rPr b="1" lang="en-US"/>
            </a:br>
            <a:endParaRPr b="1"/>
          </a:p>
          <a:p>
            <a:pPr indent="-342900" lvl="0" marL="457200" rtl="0" algn="l">
              <a:spcBef>
                <a:spcPts val="0"/>
              </a:spcBef>
              <a:spcAft>
                <a:spcPts val="0"/>
              </a:spcAft>
              <a:buSzPts val="1800"/>
              <a:buChar char="●"/>
            </a:pPr>
            <a:r>
              <a:rPr b="1" lang="en-US"/>
              <a:t>Set a limit for the number of epochs.</a:t>
            </a:r>
            <a:br>
              <a:rPr b="1" lang="en-US"/>
            </a:br>
            <a:endParaRPr b="1"/>
          </a:p>
          <a:p>
            <a:pPr indent="-342900" lvl="0" marL="457200" rtl="0" algn="l">
              <a:spcBef>
                <a:spcPts val="0"/>
              </a:spcBef>
              <a:spcAft>
                <a:spcPts val="0"/>
              </a:spcAft>
              <a:buSzPts val="1800"/>
              <a:buChar char="●"/>
            </a:pPr>
            <a:r>
              <a:rPr b="1" lang="en-US"/>
              <a:t>Epochs are used to help the model iterate through samples for training.</a:t>
            </a:r>
            <a:br>
              <a:rPr b="1" lang="en-US"/>
            </a:br>
            <a:endParaRPr b="1"/>
          </a:p>
          <a:p>
            <a:pPr indent="-342900" lvl="0" marL="457200" rtl="0" algn="l">
              <a:spcBef>
                <a:spcPts val="0"/>
              </a:spcBef>
              <a:spcAft>
                <a:spcPts val="0"/>
              </a:spcAft>
              <a:buSzPts val="1800"/>
              <a:buChar char="●"/>
            </a:pPr>
            <a:r>
              <a:rPr b="1" lang="en-US"/>
              <a:t>Make sure that the algorithm is being utilized on linearly separable data.  </a:t>
            </a:r>
            <a:endParaRPr b="1"/>
          </a:p>
        </p:txBody>
      </p:sp>
      <p:sp>
        <p:nvSpPr>
          <p:cNvPr id="158" name="Google Shape;158;p23"/>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Implementation</a:t>
            </a:r>
            <a:r>
              <a:rPr lang="en-US"/>
              <a:t> Details</a:t>
            </a:r>
            <a:endParaRPr/>
          </a:p>
        </p:txBody>
      </p:sp>
      <p:pic>
        <p:nvPicPr>
          <p:cNvPr descr=" Hyperparameters can be found on this site: https://scikit-learn.org/stable/modules/generated/sklearn.linear_model.Perceptron.html&#10;&#10;perceptron_model = Perceptron(max_iter=3, tol=1e-3, eta0.001, fit_intercept-True, random_state=0, verbose=True)" id="159" name="Google Shape;159;p23"/>
          <p:cNvPicPr preferRelativeResize="0"/>
          <p:nvPr/>
        </p:nvPicPr>
        <p:blipFill>
          <a:blip r:embed="rId3">
            <a:alphaModFix/>
          </a:blip>
          <a:stretch>
            <a:fillRect/>
          </a:stretch>
        </p:blipFill>
        <p:spPr>
          <a:xfrm>
            <a:off x="190500" y="5095150"/>
            <a:ext cx="8839203" cy="4313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