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3c3cad9bc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f3c3cad9bc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3c3cad9bc_0_1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3c3cad9bc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f3c3cad9bc_0_15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3c3cad9bc_0_1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3c3cad9bc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f3c3cad9bc_0_16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fb994347b_1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fb994347b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1fb994347b_1_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c3cad9bc_0_1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c3cad9bc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f3c3cad9bc_0_17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89" name="Shape 89"/>
        <p:cNvGrpSpPr/>
        <p:nvPr/>
      </p:nvGrpSpPr>
      <p:grpSpPr>
        <a:xfrm>
          <a:off x="0" y="0"/>
          <a:ext cx="0" cy="0"/>
          <a:chOff x="0" y="0"/>
          <a:chExt cx="0" cy="0"/>
        </a:xfrm>
      </p:grpSpPr>
      <p:sp>
        <p:nvSpPr>
          <p:cNvPr id="90" name="Google Shape;90;p13"/>
          <p:cNvSpPr txBox="1"/>
          <p:nvPr>
            <p:ph idx="1" type="body"/>
          </p:nvPr>
        </p:nvSpPr>
        <p:spPr>
          <a:xfrm>
            <a:off x="3202580"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13"/>
          <p:cNvSpPr txBox="1"/>
          <p:nvPr>
            <p:ph idx="2" type="body"/>
          </p:nvPr>
        </p:nvSpPr>
        <p:spPr>
          <a:xfrm>
            <a:off x="292418" y="1589095"/>
            <a:ext cx="28248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13"/>
          <p:cNvSpPr txBox="1"/>
          <p:nvPr>
            <p:ph idx="3" type="body"/>
          </p:nvPr>
        </p:nvSpPr>
        <p:spPr>
          <a:xfrm>
            <a:off x="6106484"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1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94" name="Shape 94"/>
        <p:cNvGrpSpPr/>
        <p:nvPr/>
      </p:nvGrpSpPr>
      <p:grpSpPr>
        <a:xfrm>
          <a:off x="0" y="0"/>
          <a:ext cx="0" cy="0"/>
          <a:chOff x="0" y="0"/>
          <a:chExt cx="0" cy="0"/>
        </a:xfrm>
      </p:grpSpPr>
      <p:sp>
        <p:nvSpPr>
          <p:cNvPr id="95" name="Google Shape;95;p14"/>
          <p:cNvSpPr txBox="1"/>
          <p:nvPr>
            <p:ph idx="1" type="body"/>
          </p:nvPr>
        </p:nvSpPr>
        <p:spPr>
          <a:xfrm>
            <a:off x="5206636" y="1512889"/>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6" name="Google Shape;96;p14"/>
          <p:cNvSpPr txBox="1"/>
          <p:nvPr>
            <p:ph idx="2" type="body"/>
          </p:nvPr>
        </p:nvSpPr>
        <p:spPr>
          <a:xfrm>
            <a:off x="370321" y="6253470"/>
            <a:ext cx="48363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14"/>
          <p:cNvSpPr/>
          <p:nvPr>
            <p:ph idx="3" type="chart"/>
          </p:nvPr>
        </p:nvSpPr>
        <p:spPr>
          <a:xfrm>
            <a:off x="202411" y="1512888"/>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14"/>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99" name="Shape 99"/>
        <p:cNvGrpSpPr/>
        <p:nvPr/>
      </p:nvGrpSpPr>
      <p:grpSpPr>
        <a:xfrm>
          <a:off x="0" y="0"/>
          <a:ext cx="0" cy="0"/>
          <a:chOff x="0" y="0"/>
          <a:chExt cx="0" cy="0"/>
        </a:xfrm>
      </p:grpSpPr>
      <p:sp>
        <p:nvSpPr>
          <p:cNvPr id="100" name="Google Shape;100;p15"/>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2"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2" name="Google Shape;102;p15"/>
          <p:cNvSpPr/>
          <p:nvPr>
            <p:ph idx="3" type="chart"/>
          </p:nvPr>
        </p:nvSpPr>
        <p:spPr>
          <a:xfrm>
            <a:off x="4005947" y="1436687"/>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5"/>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104" name="Shape 104"/>
        <p:cNvGrpSpPr/>
        <p:nvPr/>
      </p:nvGrpSpPr>
      <p:grpSpPr>
        <a:xfrm>
          <a:off x="0" y="0"/>
          <a:ext cx="0" cy="0"/>
          <a:chOff x="0" y="0"/>
          <a:chExt cx="0" cy="0"/>
        </a:xfrm>
      </p:grpSpPr>
      <p:sp>
        <p:nvSpPr>
          <p:cNvPr id="105" name="Google Shape;105;p16"/>
          <p:cNvSpPr txBox="1"/>
          <p:nvPr>
            <p:ph idx="1" type="body"/>
          </p:nvPr>
        </p:nvSpPr>
        <p:spPr>
          <a:xfrm>
            <a:off x="4712021" y="1589095"/>
            <a:ext cx="41271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p16"/>
          <p:cNvSpPr txBox="1"/>
          <p:nvPr>
            <p:ph idx="2" type="body"/>
          </p:nvPr>
        </p:nvSpPr>
        <p:spPr>
          <a:xfrm>
            <a:off x="292417" y="1589095"/>
            <a:ext cx="41364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p1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35" name="Shape 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49" name="Shape 49"/>
        <p:cNvGrpSpPr/>
        <p:nvPr/>
      </p:nvGrpSpPr>
      <p:grpSpPr>
        <a:xfrm>
          <a:off x="0" y="0"/>
          <a:ext cx="0" cy="0"/>
          <a:chOff x="0" y="0"/>
          <a:chExt cx="0" cy="0"/>
        </a:xfrm>
      </p:grpSpPr>
      <p:sp>
        <p:nvSpPr>
          <p:cNvPr id="50" name="Google Shape;50;p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51" name="Shape 51"/>
        <p:cNvGrpSpPr/>
        <p:nvPr/>
      </p:nvGrpSpPr>
      <p:grpSpPr>
        <a:xfrm>
          <a:off x="0" y="0"/>
          <a:ext cx="0" cy="0"/>
          <a:chOff x="0" y="0"/>
          <a:chExt cx="0" cy="0"/>
        </a:xfrm>
      </p:grpSpPr>
      <p:sp>
        <p:nvSpPr>
          <p:cNvPr id="52" name="Google Shape;52;p7"/>
          <p:cNvSpPr/>
          <p:nvPr>
            <p:ph idx="2" type="pic"/>
          </p:nvPr>
        </p:nvSpPr>
        <p:spPr>
          <a:xfrm>
            <a:off x="4095754" y="1886864"/>
            <a:ext cx="4835700" cy="4170900"/>
          </a:xfrm>
          <a:prstGeom prst="rect">
            <a:avLst/>
          </a:prstGeom>
          <a:solidFill>
            <a:srgbClr val="F2F2F2"/>
          </a:solidFill>
          <a:ln>
            <a:noFill/>
          </a:ln>
        </p:spPr>
      </p:sp>
      <p:sp>
        <p:nvSpPr>
          <p:cNvPr id="53" name="Google Shape;53;p7"/>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rtl="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5" name="Google Shape;55;p7"/>
          <p:cNvSpPr txBox="1"/>
          <p:nvPr>
            <p:ph idx="4"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6" name="Google Shape;56;p7"/>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57" name="Shape 57"/>
        <p:cNvGrpSpPr/>
        <p:nvPr/>
      </p:nvGrpSpPr>
      <p:grpSpPr>
        <a:xfrm>
          <a:off x="0" y="0"/>
          <a:ext cx="0" cy="0"/>
          <a:chOff x="0" y="0"/>
          <a:chExt cx="0" cy="0"/>
        </a:xfrm>
      </p:grpSpPr>
      <p:sp>
        <p:nvSpPr>
          <p:cNvPr id="58" name="Google Shape;58;p8"/>
          <p:cNvSpPr/>
          <p:nvPr>
            <p:ph idx="2" type="pic"/>
          </p:nvPr>
        </p:nvSpPr>
        <p:spPr>
          <a:xfrm>
            <a:off x="197171" y="1854192"/>
            <a:ext cx="4203300" cy="2699700"/>
          </a:xfrm>
          <a:prstGeom prst="rect">
            <a:avLst/>
          </a:prstGeom>
          <a:solidFill>
            <a:srgbClr val="F2F2F2"/>
          </a:solidFill>
          <a:ln>
            <a:noFill/>
          </a:ln>
        </p:spPr>
      </p:sp>
      <p:sp>
        <p:nvSpPr>
          <p:cNvPr id="59" name="Google Shape;59;p8"/>
          <p:cNvSpPr txBox="1"/>
          <p:nvPr>
            <p:ph idx="1" type="body"/>
          </p:nvPr>
        </p:nvSpPr>
        <p:spPr>
          <a:xfrm>
            <a:off x="178121" y="4650228"/>
            <a:ext cx="42225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8"/>
          <p:cNvSpPr/>
          <p:nvPr>
            <p:ph idx="3" type="pic"/>
          </p:nvPr>
        </p:nvSpPr>
        <p:spPr>
          <a:xfrm>
            <a:off x="4526284" y="1854192"/>
            <a:ext cx="4405200" cy="2699700"/>
          </a:xfrm>
          <a:prstGeom prst="rect">
            <a:avLst/>
          </a:prstGeom>
          <a:solidFill>
            <a:srgbClr val="F2F2F2"/>
          </a:solidFill>
          <a:ln>
            <a:noFill/>
          </a:ln>
        </p:spPr>
      </p:sp>
      <p:sp>
        <p:nvSpPr>
          <p:cNvPr id="61" name="Google Shape;61;p8"/>
          <p:cNvSpPr txBox="1"/>
          <p:nvPr>
            <p:ph idx="4" type="body"/>
          </p:nvPr>
        </p:nvSpPr>
        <p:spPr>
          <a:xfrm>
            <a:off x="197168" y="5088850"/>
            <a:ext cx="8734500" cy="1471500"/>
          </a:xfrm>
          <a:prstGeom prst="rect">
            <a:avLst/>
          </a:prstGeom>
          <a:noFill/>
          <a:ln>
            <a:noFill/>
          </a:ln>
        </p:spPr>
        <p:txBody>
          <a:bodyPr anchorCtr="0" anchor="t" bIns="45700" lIns="91425" spcFirstLastPara="1" rIns="91425" wrap="square" tIns="91425">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 name="Google Shape;62;p8"/>
          <p:cNvSpPr txBox="1"/>
          <p:nvPr>
            <p:ph idx="5" type="body"/>
          </p:nvPr>
        </p:nvSpPr>
        <p:spPr>
          <a:xfrm>
            <a:off x="4554856" y="4650228"/>
            <a:ext cx="4376700" cy="2541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 name="Google Shape;63;p8"/>
          <p:cNvSpPr txBox="1"/>
          <p:nvPr>
            <p:ph idx="6" type="body"/>
          </p:nvPr>
        </p:nvSpPr>
        <p:spPr>
          <a:xfrm>
            <a:off x="202407" y="1396992"/>
            <a:ext cx="41982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4" name="Google Shape;64;p8"/>
          <p:cNvSpPr txBox="1"/>
          <p:nvPr>
            <p:ph idx="7" type="body"/>
          </p:nvPr>
        </p:nvSpPr>
        <p:spPr>
          <a:xfrm>
            <a:off x="4514854" y="1386555"/>
            <a:ext cx="44166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66" name="Shape 66"/>
        <p:cNvGrpSpPr/>
        <p:nvPr/>
      </p:nvGrpSpPr>
      <p:grpSpPr>
        <a:xfrm>
          <a:off x="0" y="0"/>
          <a:ext cx="0" cy="0"/>
          <a:chOff x="0" y="0"/>
          <a:chExt cx="0" cy="0"/>
        </a:xfrm>
      </p:grpSpPr>
      <p:sp>
        <p:nvSpPr>
          <p:cNvPr id="67" name="Google Shape;67;p9"/>
          <p:cNvSpPr/>
          <p:nvPr>
            <p:ph idx="2" type="pic"/>
          </p:nvPr>
        </p:nvSpPr>
        <p:spPr>
          <a:xfrm>
            <a:off x="197168" y="1828797"/>
            <a:ext cx="8734500" cy="4559400"/>
          </a:xfrm>
          <a:prstGeom prst="rect">
            <a:avLst/>
          </a:prstGeom>
          <a:solidFill>
            <a:srgbClr val="F2F2F2"/>
          </a:solidFill>
          <a:ln>
            <a:noFill/>
          </a:ln>
        </p:spPr>
      </p:sp>
      <p:sp>
        <p:nvSpPr>
          <p:cNvPr id="68" name="Google Shape;68;p9"/>
          <p:cNvSpPr txBox="1"/>
          <p:nvPr>
            <p:ph idx="1" type="body"/>
          </p:nvPr>
        </p:nvSpPr>
        <p:spPr>
          <a:xfrm>
            <a:off x="197645" y="6489700"/>
            <a:ext cx="87534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9" name="Google Shape;69;p9"/>
          <p:cNvSpPr txBox="1"/>
          <p:nvPr>
            <p:ph idx="3" type="body"/>
          </p:nvPr>
        </p:nvSpPr>
        <p:spPr>
          <a:xfrm>
            <a:off x="197643" y="1371597"/>
            <a:ext cx="87534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 name="Google Shape;70;p9"/>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71" name="Shape 71"/>
        <p:cNvGrpSpPr/>
        <p:nvPr/>
      </p:nvGrpSpPr>
      <p:grpSpPr>
        <a:xfrm>
          <a:off x="0" y="0"/>
          <a:ext cx="0" cy="0"/>
          <a:chOff x="0" y="0"/>
          <a:chExt cx="0" cy="0"/>
        </a:xfrm>
      </p:grpSpPr>
      <p:sp>
        <p:nvSpPr>
          <p:cNvPr id="72" name="Google Shape;72;p10"/>
          <p:cNvSpPr txBox="1"/>
          <p:nvPr>
            <p:ph idx="1" type="body"/>
          </p:nvPr>
        </p:nvSpPr>
        <p:spPr>
          <a:xfrm>
            <a:off x="178121" y="1436696"/>
            <a:ext cx="87540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10"/>
          <p:cNvSpPr txBox="1"/>
          <p:nvPr>
            <p:ph idx="2" type="body"/>
          </p:nvPr>
        </p:nvSpPr>
        <p:spPr>
          <a:xfrm>
            <a:off x="178122" y="6134100"/>
            <a:ext cx="87540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4" name="Google Shape;74;p10"/>
          <p:cNvSpPr txBox="1"/>
          <p:nvPr>
            <p:ph idx="3" type="body"/>
          </p:nvPr>
        </p:nvSpPr>
        <p:spPr>
          <a:xfrm>
            <a:off x="178121" y="2044707"/>
            <a:ext cx="8754000" cy="4022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6" name="Shape 76"/>
        <p:cNvGrpSpPr/>
        <p:nvPr/>
      </p:nvGrpSpPr>
      <p:grpSpPr>
        <a:xfrm>
          <a:off x="0" y="0"/>
          <a:ext cx="0" cy="0"/>
          <a:chOff x="0" y="0"/>
          <a:chExt cx="0" cy="0"/>
        </a:xfrm>
      </p:grpSpPr>
      <p:sp>
        <p:nvSpPr>
          <p:cNvPr id="77" name="Google Shape;77;p11"/>
          <p:cNvSpPr txBox="1"/>
          <p:nvPr>
            <p:ph idx="1"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11"/>
          <p:cNvSpPr/>
          <p:nvPr>
            <p:ph idx="2" type="pic"/>
          </p:nvPr>
        </p:nvSpPr>
        <p:spPr>
          <a:xfrm>
            <a:off x="4095754" y="1886864"/>
            <a:ext cx="4835700" cy="4170900"/>
          </a:xfrm>
          <a:prstGeom prst="rect">
            <a:avLst/>
          </a:prstGeom>
          <a:solidFill>
            <a:srgbClr val="F2F2F2"/>
          </a:solidFill>
          <a:ln>
            <a:noFill/>
          </a:ln>
        </p:spPr>
      </p:sp>
      <p:sp>
        <p:nvSpPr>
          <p:cNvPr id="79" name="Google Shape;79;p11"/>
          <p:cNvSpPr txBox="1"/>
          <p:nvPr>
            <p:ph idx="3"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0" name="Google Shape;80;p11"/>
          <p:cNvSpPr txBox="1"/>
          <p:nvPr>
            <p:ph idx="4" type="body"/>
          </p:nvPr>
        </p:nvSpPr>
        <p:spPr>
          <a:xfrm>
            <a:off x="178118" y="1436696"/>
            <a:ext cx="37737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1"/>
          <p:cNvSpPr txBox="1"/>
          <p:nvPr>
            <p:ph idx="5" type="body"/>
          </p:nvPr>
        </p:nvSpPr>
        <p:spPr>
          <a:xfrm>
            <a:off x="178595" y="2044700"/>
            <a:ext cx="3773100" cy="4407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83" name="Shape 83"/>
        <p:cNvGrpSpPr/>
        <p:nvPr/>
      </p:nvGrpSpPr>
      <p:grpSpPr>
        <a:xfrm>
          <a:off x="0" y="0"/>
          <a:ext cx="0" cy="0"/>
          <a:chOff x="0" y="0"/>
          <a:chExt cx="0" cy="0"/>
        </a:xfrm>
      </p:grpSpPr>
      <p:sp>
        <p:nvSpPr>
          <p:cNvPr id="84" name="Google Shape;84;p12"/>
          <p:cNvSpPr txBox="1"/>
          <p:nvPr>
            <p:ph idx="1" type="body"/>
          </p:nvPr>
        </p:nvSpPr>
        <p:spPr>
          <a:xfrm>
            <a:off x="4712021" y="1370021"/>
            <a:ext cx="41271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5" name="Google Shape;85;p12"/>
          <p:cNvSpPr txBox="1"/>
          <p:nvPr>
            <p:ph idx="2" type="body"/>
          </p:nvPr>
        </p:nvSpPr>
        <p:spPr>
          <a:xfrm>
            <a:off x="292417" y="1370021"/>
            <a:ext cx="41364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6" name="Google Shape;86;p12"/>
          <p:cNvSpPr txBox="1"/>
          <p:nvPr>
            <p:ph idx="3" type="body"/>
          </p:nvPr>
        </p:nvSpPr>
        <p:spPr>
          <a:xfrm>
            <a:off x="2924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2"/>
          <p:cNvSpPr txBox="1"/>
          <p:nvPr>
            <p:ph idx="4" type="body"/>
          </p:nvPr>
        </p:nvSpPr>
        <p:spPr>
          <a:xfrm>
            <a:off x="47120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p1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4.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1"/>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2" name="Google Shape;22;p3"/>
          <p:cNvGrpSpPr/>
          <p:nvPr/>
        </p:nvGrpSpPr>
        <p:grpSpPr>
          <a:xfrm>
            <a:off x="-4762" y="944562"/>
            <a:ext cx="9148762" cy="73025"/>
            <a:chOff x="-6350" y="925115"/>
            <a:chExt cx="12198350" cy="73152"/>
          </a:xfrm>
        </p:grpSpPr>
        <p:sp>
          <p:nvSpPr>
            <p:cNvPr id="23" name="Google Shape;23;p3"/>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 name="Google Shape;24;p3"/>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 name="Google Shape;25;p3"/>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3"/>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3"/>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 name="Google Shape;28;p3"/>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 name="Google Shape;29;p3"/>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 name="Google Shape;30;p3"/>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1" name="Google Shape;31;p3"/>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2" name="Google Shape;32;p3"/>
          <p:cNvPicPr preferRelativeResize="0"/>
          <p:nvPr/>
        </p:nvPicPr>
        <p:blipFill rotWithShape="1">
          <a:blip r:embed="rId1">
            <a:alphaModFix/>
          </a:blip>
          <a:srcRect b="0" l="0" r="0" t="0"/>
          <a:stretch/>
        </p:blipFill>
        <p:spPr>
          <a:xfrm>
            <a:off x="746125" y="2057400"/>
            <a:ext cx="7651750" cy="2535237"/>
          </a:xfrm>
          <a:prstGeom prst="rect">
            <a:avLst/>
          </a:prstGeom>
          <a:noFill/>
          <a:ln>
            <a:noFill/>
          </a:ln>
        </p:spPr>
      </p:pic>
      <p:sp>
        <p:nvSpPr>
          <p:cNvPr id="33" name="Google Shape;33;p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4" name="Google Shape;34;p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160337" y="92075"/>
            <a:ext cx="7886700" cy="849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5"/>
          <p:cNvSpPr txBox="1"/>
          <p:nvPr>
            <p:ph idx="1" type="body"/>
          </p:nvPr>
        </p:nvSpPr>
        <p:spPr>
          <a:xfrm>
            <a:off x="234950" y="138906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0" name="Google Shape;40;p5"/>
          <p:cNvGrpSpPr/>
          <p:nvPr/>
        </p:nvGrpSpPr>
        <p:grpSpPr>
          <a:xfrm>
            <a:off x="-4762" y="944595"/>
            <a:ext cx="9148763" cy="73076"/>
            <a:chOff x="-6350" y="925115"/>
            <a:chExt cx="12198351" cy="73200"/>
          </a:xfrm>
        </p:grpSpPr>
        <p:sp>
          <p:nvSpPr>
            <p:cNvPr id="41" name="Google Shape;41;p5"/>
            <p:cNvSpPr txBox="1"/>
            <p:nvPr/>
          </p:nvSpPr>
          <p:spPr>
            <a:xfrm>
              <a:off x="1" y="925115"/>
              <a:ext cx="12192000" cy="73200"/>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 name="Google Shape;42;p5"/>
            <p:cNvSpPr txBox="1"/>
            <p:nvPr/>
          </p:nvSpPr>
          <p:spPr>
            <a:xfrm>
              <a:off x="-6350" y="925115"/>
              <a:ext cx="899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 name="Google Shape;43;p5"/>
            <p:cNvSpPr txBox="1"/>
            <p:nvPr/>
          </p:nvSpPr>
          <p:spPr>
            <a:xfrm>
              <a:off x="1805518" y="925115"/>
              <a:ext cx="9714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 name="Google Shape;44;p5"/>
            <p:cNvSpPr txBox="1"/>
            <p:nvPr/>
          </p:nvSpPr>
          <p:spPr>
            <a:xfrm>
              <a:off x="3687234" y="925115"/>
              <a:ext cx="971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 name="Google Shape;45;p5"/>
            <p:cNvSpPr txBox="1"/>
            <p:nvPr/>
          </p:nvSpPr>
          <p:spPr>
            <a:xfrm>
              <a:off x="5571067" y="925115"/>
              <a:ext cx="9738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 name="Google Shape;46;p5"/>
            <p:cNvSpPr txBox="1"/>
            <p:nvPr/>
          </p:nvSpPr>
          <p:spPr>
            <a:xfrm>
              <a:off x="7452784" y="925115"/>
              <a:ext cx="9738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 name="Google Shape;47;p5"/>
            <p:cNvSpPr txBox="1"/>
            <p:nvPr/>
          </p:nvSpPr>
          <p:spPr>
            <a:xfrm>
              <a:off x="9338733" y="925115"/>
              <a:ext cx="9717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 name="Google Shape;48;p5"/>
            <p:cNvSpPr txBox="1"/>
            <p:nvPr/>
          </p:nvSpPr>
          <p:spPr>
            <a:xfrm>
              <a:off x="11220451" y="925115"/>
              <a:ext cx="9714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114" name="Google Shape;114;p17"/>
          <p:cNvSpPr txBox="1"/>
          <p:nvPr/>
        </p:nvSpPr>
        <p:spPr>
          <a:xfrm>
            <a:off x="692150" y="1960562"/>
            <a:ext cx="6076950"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Regression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2" type="body"/>
          </p:nvPr>
        </p:nvSpPr>
        <p:spPr>
          <a:xfrm>
            <a:off x="179375" y="1794875"/>
            <a:ext cx="8753400" cy="3613800"/>
          </a:xfrm>
          <a:prstGeom prst="rect">
            <a:avLst/>
          </a:prstGeom>
          <a:noFill/>
          <a:ln>
            <a:noFill/>
          </a:ln>
        </p:spPr>
        <p:txBody>
          <a:bodyPr anchorCtr="0" anchor="t" bIns="34275" lIns="68575" spcFirstLastPara="1" rIns="68575" wrap="square" tIns="34275">
            <a:noAutofit/>
          </a:bodyPr>
          <a:lstStyle/>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What is regression analysis?</a:t>
            </a:r>
            <a:br>
              <a:rPr b="1" lang="en-US" sz="2800">
                <a:solidFill>
                  <a:srgbClr val="5C6670"/>
                </a:solidFill>
                <a:latin typeface="Calibri"/>
                <a:ea typeface="Calibri"/>
                <a:cs typeface="Calibri"/>
                <a:sym typeface="Calibri"/>
              </a:rPr>
            </a:br>
            <a:endParaRPr b="1" sz="2800">
              <a:solidFill>
                <a:srgbClr val="5C6670"/>
              </a:solidFill>
              <a:latin typeface="Calibri"/>
              <a:ea typeface="Calibri"/>
              <a:cs typeface="Calibri"/>
              <a:sym typeface="Calibri"/>
            </a:endParaRPr>
          </a:p>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How does regression analysis work?</a:t>
            </a:r>
            <a:br>
              <a:rPr b="1" lang="en-US" sz="2800">
                <a:solidFill>
                  <a:srgbClr val="5C6670"/>
                </a:solidFill>
                <a:latin typeface="Calibri"/>
                <a:ea typeface="Calibri"/>
                <a:cs typeface="Calibri"/>
                <a:sym typeface="Calibri"/>
              </a:rPr>
            </a:br>
            <a:endParaRPr b="1" sz="2800">
              <a:solidFill>
                <a:srgbClr val="5C6670"/>
              </a:solidFill>
              <a:latin typeface="Calibri"/>
              <a:ea typeface="Calibri"/>
              <a:cs typeface="Calibri"/>
              <a:sym typeface="Calibri"/>
            </a:endParaRPr>
          </a:p>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Different regression algorithms.</a:t>
            </a:r>
            <a:br>
              <a:rPr b="1" lang="en-US" sz="2800">
                <a:solidFill>
                  <a:srgbClr val="5C6670"/>
                </a:solidFill>
                <a:latin typeface="Calibri"/>
                <a:ea typeface="Calibri"/>
                <a:cs typeface="Calibri"/>
                <a:sym typeface="Calibri"/>
              </a:rPr>
            </a:br>
            <a:endParaRPr b="1" sz="2800">
              <a:solidFill>
                <a:srgbClr val="5C6670"/>
              </a:solidFill>
              <a:latin typeface="Calibri"/>
              <a:ea typeface="Calibri"/>
              <a:cs typeface="Calibri"/>
              <a:sym typeface="Calibri"/>
            </a:endParaRPr>
          </a:p>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When to use regression analysis?</a:t>
            </a:r>
            <a:endParaRPr b="1" sz="2800">
              <a:solidFill>
                <a:srgbClr val="5C6670"/>
              </a:solidFill>
              <a:latin typeface="Calibri"/>
              <a:ea typeface="Calibri"/>
              <a:cs typeface="Calibri"/>
              <a:sym typeface="Calibri"/>
            </a:endParaRPr>
          </a:p>
        </p:txBody>
      </p:sp>
      <p:sp>
        <p:nvSpPr>
          <p:cNvPr id="120" name="Google Shape;120;p1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Methodology that consists of machine learning algorithms that predict a </a:t>
            </a:r>
            <a:r>
              <a:rPr b="1" lang="en-US"/>
              <a:t>continuous</a:t>
            </a:r>
            <a:r>
              <a:rPr b="1" lang="en-US"/>
              <a:t> variable, rather than a class.</a:t>
            </a:r>
            <a:br>
              <a:rPr b="1" lang="en-US"/>
            </a:br>
            <a:endParaRPr b="1"/>
          </a:p>
          <a:p>
            <a:pPr indent="-406400" lvl="0" marL="457200" rtl="0" algn="l">
              <a:spcBef>
                <a:spcPts val="0"/>
              </a:spcBef>
              <a:spcAft>
                <a:spcPts val="0"/>
              </a:spcAft>
              <a:buClr>
                <a:schemeClr val="dk1"/>
              </a:buClr>
              <a:buSzPts val="2800"/>
              <a:buFont typeface="Calibri"/>
              <a:buChar char="●"/>
            </a:pPr>
            <a:r>
              <a:rPr b="1" lang="en-US"/>
              <a:t>Can make the prediction based on multiple independent variables.</a:t>
            </a:r>
            <a:br>
              <a:rPr b="1" lang="en-US"/>
            </a:br>
            <a:endParaRPr b="1"/>
          </a:p>
          <a:p>
            <a:pPr indent="-406400" lvl="0" marL="457200" rtl="0" algn="l">
              <a:spcBef>
                <a:spcPts val="0"/>
              </a:spcBef>
              <a:spcAft>
                <a:spcPts val="0"/>
              </a:spcAft>
              <a:buClr>
                <a:schemeClr val="dk1"/>
              </a:buClr>
              <a:buSzPts val="2800"/>
              <a:buFont typeface="Calibri"/>
              <a:buChar char="●"/>
            </a:pPr>
            <a:r>
              <a:rPr b="1" lang="en-US"/>
              <a:t>Objective: create a mathematical model that represents the dependent variable, y, as a function of the independent variable, x.</a:t>
            </a:r>
            <a:br>
              <a:rPr b="1" lang="en-US"/>
            </a:br>
            <a:endParaRPr b="1"/>
          </a:p>
          <a:p>
            <a:pPr indent="0" lvl="0" marL="0" rtl="0" algn="l">
              <a:spcBef>
                <a:spcPts val="0"/>
              </a:spcBef>
              <a:spcAft>
                <a:spcPts val="0"/>
              </a:spcAft>
              <a:buNone/>
            </a:pPr>
            <a:r>
              <a:t/>
            </a:r>
            <a:endParaRPr b="1"/>
          </a:p>
        </p:txBody>
      </p:sp>
      <p:sp>
        <p:nvSpPr>
          <p:cNvPr id="127" name="Google Shape;127;p19"/>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Regression Analysis?</a:t>
            </a:r>
            <a:endParaRPr/>
          </a:p>
        </p:txBody>
      </p:sp>
      <p:pic>
        <p:nvPicPr>
          <p:cNvPr descr="Graph with an x axis labeled independent variable and a y axis labeled dependent variable. There are a series of upward trending green points on the graph with an upward trending dotted line following the points on the graph. The words minimize errors are found below the dotted line and above the x axis. " id="128" name="Google Shape;128;p19"/>
          <p:cNvPicPr preferRelativeResize="0"/>
          <p:nvPr/>
        </p:nvPicPr>
        <p:blipFill>
          <a:blip r:embed="rId3">
            <a:alphaModFix/>
          </a:blip>
          <a:stretch>
            <a:fillRect/>
          </a:stretch>
        </p:blipFill>
        <p:spPr>
          <a:xfrm>
            <a:off x="2290450" y="4415175"/>
            <a:ext cx="4152301" cy="233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A mathematical model is created to identify a relationship between an independent variable and a dependent variable.</a:t>
            </a:r>
            <a:br>
              <a:rPr b="1" lang="en-US"/>
            </a:br>
            <a:endParaRPr b="1"/>
          </a:p>
          <a:p>
            <a:pPr indent="-406400" lvl="0" marL="457200" rtl="0" algn="l">
              <a:spcBef>
                <a:spcPts val="0"/>
              </a:spcBef>
              <a:spcAft>
                <a:spcPts val="0"/>
              </a:spcAft>
              <a:buClr>
                <a:schemeClr val="dk1"/>
              </a:buClr>
              <a:buSzPts val="2800"/>
              <a:buFont typeface="Calibri"/>
              <a:buChar char="●"/>
            </a:pPr>
            <a:r>
              <a:rPr b="1" lang="en-US"/>
              <a:t>When the mathematical model is applied to a dataset, a relationship between the dependent variable and independent variable is identified and will then be used on new data.</a:t>
            </a:r>
            <a:br>
              <a:rPr b="1" lang="en-US"/>
            </a:br>
            <a:endParaRPr b="1"/>
          </a:p>
          <a:p>
            <a:pPr indent="-406400" lvl="0" marL="457200" rtl="0" algn="l">
              <a:spcBef>
                <a:spcPts val="0"/>
              </a:spcBef>
              <a:spcAft>
                <a:spcPts val="0"/>
              </a:spcAft>
              <a:buClr>
                <a:schemeClr val="dk1"/>
              </a:buClr>
              <a:buSzPts val="2800"/>
              <a:buFont typeface="Calibri"/>
              <a:buChar char="●"/>
            </a:pPr>
            <a:r>
              <a:rPr b="1" lang="en-US"/>
              <a:t>Different regression algorithms can be used to find the best relationship between dependent and independent variables.</a:t>
            </a:r>
            <a:br>
              <a:rPr b="1" lang="en-US"/>
            </a:br>
            <a:endParaRPr b="1"/>
          </a:p>
          <a:p>
            <a:pPr indent="-406400" lvl="0" marL="457200" rtl="0" algn="l">
              <a:spcBef>
                <a:spcPts val="0"/>
              </a:spcBef>
              <a:spcAft>
                <a:spcPts val="0"/>
              </a:spcAft>
              <a:buClr>
                <a:schemeClr val="dk1"/>
              </a:buClr>
              <a:buSzPts val="2800"/>
              <a:buFont typeface="Calibri"/>
              <a:buChar char="●"/>
            </a:pPr>
            <a:r>
              <a:rPr b="1" lang="en-US"/>
              <a:t>The goal is to minimize error in predicting the </a:t>
            </a:r>
            <a:r>
              <a:rPr b="1" lang="en-US"/>
              <a:t>continuous </a:t>
            </a:r>
            <a:r>
              <a:rPr b="1" lang="en-US"/>
              <a:t>value of the dependent variable.</a:t>
            </a:r>
            <a:endParaRPr b="1"/>
          </a:p>
        </p:txBody>
      </p:sp>
      <p:sp>
        <p:nvSpPr>
          <p:cNvPr id="135" name="Google Shape;135;p20"/>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Regression Analysis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Linear regression.</a:t>
            </a:r>
            <a:br>
              <a:rPr b="1" lang="en-US"/>
            </a:br>
            <a:endParaRPr b="1"/>
          </a:p>
          <a:p>
            <a:pPr indent="-406400" lvl="0" marL="457200" rtl="0" algn="l">
              <a:spcBef>
                <a:spcPts val="0"/>
              </a:spcBef>
              <a:spcAft>
                <a:spcPts val="0"/>
              </a:spcAft>
              <a:buClr>
                <a:schemeClr val="dk1"/>
              </a:buClr>
              <a:buSzPts val="2800"/>
              <a:buFont typeface="Calibri"/>
              <a:buChar char="●"/>
            </a:pPr>
            <a:r>
              <a:rPr b="1" lang="en-US"/>
              <a:t>Polynomial regression.</a:t>
            </a:r>
            <a:br>
              <a:rPr b="1" lang="en-US"/>
            </a:br>
            <a:endParaRPr b="1"/>
          </a:p>
          <a:p>
            <a:pPr indent="-406400" lvl="0" marL="457200" rtl="0" algn="l">
              <a:spcBef>
                <a:spcPts val="0"/>
              </a:spcBef>
              <a:spcAft>
                <a:spcPts val="0"/>
              </a:spcAft>
              <a:buClr>
                <a:schemeClr val="dk1"/>
              </a:buClr>
              <a:buSzPts val="2800"/>
              <a:buFont typeface="Calibri"/>
              <a:buChar char="●"/>
            </a:pPr>
            <a:r>
              <a:rPr b="1" lang="en-US"/>
              <a:t>Decision trees.</a:t>
            </a:r>
            <a:br>
              <a:rPr b="1" lang="en-US"/>
            </a:br>
            <a:endParaRPr b="1"/>
          </a:p>
          <a:p>
            <a:pPr indent="-406400" lvl="0" marL="457200" rtl="0" algn="l">
              <a:spcBef>
                <a:spcPts val="0"/>
              </a:spcBef>
              <a:spcAft>
                <a:spcPts val="0"/>
              </a:spcAft>
              <a:buClr>
                <a:schemeClr val="dk1"/>
              </a:buClr>
              <a:buSzPts val="2800"/>
              <a:buFont typeface="Calibri"/>
              <a:buChar char="●"/>
            </a:pPr>
            <a:r>
              <a:rPr b="1" lang="en-US"/>
              <a:t>Random forest.</a:t>
            </a:r>
            <a:endParaRPr b="1"/>
          </a:p>
        </p:txBody>
      </p:sp>
      <p:sp>
        <p:nvSpPr>
          <p:cNvPr id="142" name="Google Shape;142;p21"/>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Different Regression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Regression analysis should be used when the objective is to predict a continuous dependent variable from one or more independent variables.</a:t>
            </a:r>
            <a:br>
              <a:rPr b="1" lang="en-US"/>
            </a:br>
            <a:endParaRPr b="1"/>
          </a:p>
          <a:p>
            <a:pPr indent="-406400" lvl="0" marL="457200" rtl="0" algn="l">
              <a:spcBef>
                <a:spcPts val="0"/>
              </a:spcBef>
              <a:spcAft>
                <a:spcPts val="0"/>
              </a:spcAft>
              <a:buClr>
                <a:schemeClr val="dk1"/>
              </a:buClr>
              <a:buSzPts val="2800"/>
              <a:buFont typeface="Calibri"/>
              <a:buChar char="●"/>
            </a:pPr>
            <a:r>
              <a:rPr b="1" lang="en-US"/>
              <a:t>In simple terms, if you want to predict a continuous outcome, </a:t>
            </a:r>
            <a:r>
              <a:rPr b="1" lang="en-US"/>
              <a:t>variable</a:t>
            </a:r>
            <a:r>
              <a:rPr b="1" lang="en-US"/>
              <a:t> y, based on the value of </a:t>
            </a:r>
            <a:r>
              <a:rPr b="1" lang="en-US"/>
              <a:t>variable</a:t>
            </a:r>
            <a:r>
              <a:rPr b="1" lang="en-US"/>
              <a:t> x, use regression analysis.</a:t>
            </a:r>
            <a:endParaRPr b="1"/>
          </a:p>
        </p:txBody>
      </p:sp>
      <p:sp>
        <p:nvSpPr>
          <p:cNvPr id="149" name="Google Shape;149;p22"/>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When to Use Regression Analysis?</a:t>
            </a:r>
            <a:endParaRPr/>
          </a:p>
        </p:txBody>
      </p:sp>
      <p:pic>
        <p:nvPicPr>
          <p:cNvPr descr="A graph with an x-axis labeled independent variables and a y-axis labeled dependent variables. There are a series of blue upward trending dots on the line graph. There is a black line showing the upward trend of the dots and the words ‘datapoints’ referring to the blue dots and the words ‘line of regression’ referring to the black line. " id="150" name="Google Shape;150;p22"/>
          <p:cNvPicPr preferRelativeResize="0"/>
          <p:nvPr/>
        </p:nvPicPr>
        <p:blipFill>
          <a:blip r:embed="rId3">
            <a:alphaModFix/>
          </a:blip>
          <a:stretch>
            <a:fillRect/>
          </a:stretch>
        </p:blipFill>
        <p:spPr>
          <a:xfrm>
            <a:off x="821553" y="3795128"/>
            <a:ext cx="2634250" cy="2634275"/>
          </a:xfrm>
          <a:prstGeom prst="rect">
            <a:avLst/>
          </a:prstGeom>
          <a:noFill/>
          <a:ln>
            <a:noFill/>
          </a:ln>
        </p:spPr>
      </p:pic>
      <p:pic>
        <p:nvPicPr>
          <p:cNvPr descr="There are two graphs labeled Classification on the left and Regression on the right. The classification graph has an x and y axis with a cluster of blue and light green dots found in the graph. There is a curving line trending upwards through the dots. The regression graph shows an x and y axis with a series of red data points trending upward toward the right. There is a black line running upwards to the right through the data points. " id="151" name="Google Shape;151;p22"/>
          <p:cNvPicPr preferRelativeResize="0"/>
          <p:nvPr/>
        </p:nvPicPr>
        <p:blipFill>
          <a:blip r:embed="rId4">
            <a:alphaModFix/>
          </a:blip>
          <a:stretch>
            <a:fillRect/>
          </a:stretch>
        </p:blipFill>
        <p:spPr>
          <a:xfrm>
            <a:off x="4571995" y="4149538"/>
            <a:ext cx="3794825" cy="211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