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1" r:id="rId4"/>
    <p:sldMasterId id="2147483652"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cc47b567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120cc47b567_0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2c50d8c8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g122c50d8c8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de6b3f8d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g122de6b3f8d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de6b3f8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122de6b3f8d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de6b3f8d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22de6b3f8d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ea5f5e02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21ea5f5e02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34" name="Shape 34"/>
        <p:cNvGrpSpPr/>
        <p:nvPr/>
      </p:nvGrpSpPr>
      <p:grpSpPr>
        <a:xfrm>
          <a:off x="0" y="0"/>
          <a:ext cx="0" cy="0"/>
          <a:chOff x="0" y="0"/>
          <a:chExt cx="0" cy="0"/>
        </a:xfrm>
      </p:grpSpPr>
      <p:sp>
        <p:nvSpPr>
          <p:cNvPr id="35" name="Google Shape;35;p4"/>
          <p:cNvSpPr/>
          <p:nvPr>
            <p:ph idx="2" type="pic"/>
          </p:nvPr>
        </p:nvSpPr>
        <p:spPr>
          <a:xfrm>
            <a:off x="4095754" y="1886864"/>
            <a:ext cx="4835843" cy="4171043"/>
          </a:xfrm>
          <a:prstGeom prst="rect">
            <a:avLst/>
          </a:prstGeom>
          <a:solidFill>
            <a:srgbClr val="F2F2F2"/>
          </a:solidFill>
          <a:ln>
            <a:noFill/>
          </a:ln>
        </p:spPr>
      </p:sp>
      <p:sp>
        <p:nvSpPr>
          <p:cNvPr id="36" name="Google Shape;36;p4"/>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p:cSld name="Ending Slide">
    <p:spTree>
      <p:nvGrpSpPr>
        <p:cNvPr id="55" name="Shape 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txBox="1"/>
          <p:nvPr/>
        </p:nvSpPr>
        <p:spPr>
          <a:xfrm>
            <a:off x="1384300" y="1651000"/>
            <a:ext cx="6376987" cy="73025"/>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txBox="1"/>
          <p:nvPr/>
        </p:nvSpPr>
        <p:spPr>
          <a:xfrm>
            <a:off x="1384300" y="1651000"/>
            <a:ext cx="728662" cy="73025"/>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txBox="1"/>
          <p:nvPr/>
        </p:nvSpPr>
        <p:spPr>
          <a:xfrm>
            <a:off x="2795587"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txBox="1"/>
          <p:nvPr/>
        </p:nvSpPr>
        <p:spPr>
          <a:xfrm>
            <a:off x="4208462"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txBox="1"/>
          <p:nvPr/>
        </p:nvSpPr>
        <p:spPr>
          <a:xfrm>
            <a:off x="5619750" y="1651000"/>
            <a:ext cx="728662" cy="7461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txBox="1"/>
          <p:nvPr/>
        </p:nvSpPr>
        <p:spPr>
          <a:xfrm>
            <a:off x="7032625" y="1651000"/>
            <a:ext cx="728662" cy="7461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txBox="1"/>
          <p:nvPr/>
        </p:nvSpPr>
        <p:spPr>
          <a:xfrm>
            <a:off x="600075" y="1724025"/>
            <a:ext cx="7858125" cy="140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C6670"/>
              </a:buClr>
              <a:buSzPts val="4900"/>
              <a:buFont typeface="Arial"/>
              <a:buNone/>
            </a:pPr>
            <a:r>
              <a:rPr b="1" i="0" lang="en-US" sz="4900" u="none" cap="none" strike="noStrike">
                <a:solidFill>
                  <a:srgbClr val="5C6670"/>
                </a:solidFill>
                <a:latin typeface="Arial"/>
                <a:ea typeface="Arial"/>
                <a:cs typeface="Arial"/>
                <a:sym typeface="Arial"/>
              </a:rPr>
              <a:t>Module</a:t>
            </a:r>
            <a:endParaRPr b="1" i="0" sz="1800" u="none" cap="none" strike="noStrike">
              <a:solidFill>
                <a:srgbClr val="5C6670"/>
              </a:solidFill>
              <a:latin typeface="Arial"/>
              <a:ea typeface="Arial"/>
              <a:cs typeface="Arial"/>
              <a:sym typeface="Arial"/>
            </a:endParaRPr>
          </a:p>
          <a:p>
            <a:pPr indent="0" lvl="0" marL="0" marR="0" rtl="0" algn="l">
              <a:lnSpc>
                <a:spcPct val="100000"/>
              </a:lnSpc>
              <a:spcBef>
                <a:spcPts val="0"/>
              </a:spcBef>
              <a:spcAft>
                <a:spcPts val="0"/>
              </a:spcAft>
              <a:buClr>
                <a:srgbClr val="00A2E0"/>
              </a:buClr>
              <a:buSzPts val="3600"/>
              <a:buFont typeface="Arial"/>
              <a:buNone/>
            </a:pPr>
            <a:r>
              <a:rPr b="0" i="0" lang="en-US" sz="3600" u="none" cap="none" strike="noStrike">
                <a:solidFill>
                  <a:srgbClr val="00A2E0"/>
                </a:solidFill>
                <a:latin typeface="Arial"/>
                <a:ea typeface="Arial"/>
                <a:cs typeface="Arial"/>
                <a:sym typeface="Arial"/>
              </a:rPr>
              <a:t>Title</a:t>
            </a:r>
            <a:endParaRPr b="0" i="0" sz="1400" u="none" cap="none" strike="noStrike">
              <a:solidFill>
                <a:srgbClr val="000000"/>
              </a:solidFill>
              <a:latin typeface="Arial"/>
              <a:ea typeface="Arial"/>
              <a:cs typeface="Arial"/>
              <a:sym typeface="Arial"/>
            </a:endParaRPr>
          </a:p>
        </p:txBody>
      </p:sp>
      <p:sp>
        <p:nvSpPr>
          <p:cNvPr id="18" name="Google Shape;18;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9" name="Google Shape;19;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3" name="Google Shape;23;p3"/>
          <p:cNvGrpSpPr/>
          <p:nvPr/>
        </p:nvGrpSpPr>
        <p:grpSpPr>
          <a:xfrm>
            <a:off x="-4762" y="944562"/>
            <a:ext cx="9148762" cy="73025"/>
            <a:chOff x="-6350" y="925115"/>
            <a:chExt cx="12198350" cy="73152"/>
          </a:xfrm>
        </p:grpSpPr>
        <p:sp>
          <p:nvSpPr>
            <p:cNvPr id="24" name="Google Shape;24;p3"/>
            <p:cNvSpPr txBox="1"/>
            <p:nvPr/>
          </p:nvSpPr>
          <p:spPr>
            <a:xfrm>
              <a:off x="1" y="925115"/>
              <a:ext cx="12191999" cy="73152"/>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3"/>
            <p:cNvSpPr txBox="1"/>
            <p:nvPr/>
          </p:nvSpPr>
          <p:spPr>
            <a:xfrm>
              <a:off x="-6350" y="925115"/>
              <a:ext cx="899584"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
            <p:cNvSpPr txBox="1"/>
            <p:nvPr/>
          </p:nvSpPr>
          <p:spPr>
            <a:xfrm>
              <a:off x="1805518" y="925115"/>
              <a:ext cx="971549"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3"/>
            <p:cNvSpPr txBox="1"/>
            <p:nvPr/>
          </p:nvSpPr>
          <p:spPr>
            <a:xfrm>
              <a:off x="3687234" y="925115"/>
              <a:ext cx="971551"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3"/>
            <p:cNvSpPr txBox="1"/>
            <p:nvPr/>
          </p:nvSpPr>
          <p:spPr>
            <a:xfrm>
              <a:off x="5571067" y="925115"/>
              <a:ext cx="973667"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3"/>
            <p:cNvSpPr txBox="1"/>
            <p:nvPr/>
          </p:nvSpPr>
          <p:spPr>
            <a:xfrm>
              <a:off x="7452784" y="925115"/>
              <a:ext cx="973667"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3"/>
            <p:cNvSpPr txBox="1"/>
            <p:nvPr/>
          </p:nvSpPr>
          <p:spPr>
            <a:xfrm>
              <a:off x="9338733" y="925115"/>
              <a:ext cx="971551" cy="73152"/>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3"/>
            <p:cNvSpPr txBox="1"/>
            <p:nvPr/>
          </p:nvSpPr>
          <p:spPr>
            <a:xfrm>
              <a:off x="11220451" y="925115"/>
              <a:ext cx="971549" cy="73152"/>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 name="Google Shape;32;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33" name="Google Shape;33;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5"/>
          <p:cNvSpPr txBox="1"/>
          <p:nvPr/>
        </p:nvSpPr>
        <p:spPr>
          <a:xfrm>
            <a:off x="0" y="1014412"/>
            <a:ext cx="9144000" cy="249300"/>
          </a:xfrm>
          <a:prstGeom prst="rect">
            <a:avLst/>
          </a:prstGeom>
          <a:gradFill>
            <a:gsLst>
              <a:gs pos="0">
                <a:srgbClr val="D9D9D9"/>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42" name="Google Shape;42;p5"/>
          <p:cNvGrpSpPr/>
          <p:nvPr/>
        </p:nvGrpSpPr>
        <p:grpSpPr>
          <a:xfrm>
            <a:off x="-4762" y="944595"/>
            <a:ext cx="9148763" cy="73076"/>
            <a:chOff x="-6350" y="925115"/>
            <a:chExt cx="12198351" cy="73200"/>
          </a:xfrm>
        </p:grpSpPr>
        <p:sp>
          <p:nvSpPr>
            <p:cNvPr id="43" name="Google Shape;43;p5"/>
            <p:cNvSpPr txBox="1"/>
            <p:nvPr/>
          </p:nvSpPr>
          <p:spPr>
            <a:xfrm>
              <a:off x="1" y="925115"/>
              <a:ext cx="12192000" cy="73200"/>
            </a:xfrm>
            <a:prstGeom prst="rect">
              <a:avLst/>
            </a:prstGeom>
            <a:solidFill>
              <a:srgbClr val="00A2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 name="Google Shape;44;p5"/>
            <p:cNvSpPr txBox="1"/>
            <p:nvPr/>
          </p:nvSpPr>
          <p:spPr>
            <a:xfrm>
              <a:off x="-6350" y="925115"/>
              <a:ext cx="899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 name="Google Shape;45;p5"/>
            <p:cNvSpPr txBox="1"/>
            <p:nvPr/>
          </p:nvSpPr>
          <p:spPr>
            <a:xfrm>
              <a:off x="1805518" y="925115"/>
              <a:ext cx="9714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 name="Google Shape;46;p5"/>
            <p:cNvSpPr txBox="1"/>
            <p:nvPr/>
          </p:nvSpPr>
          <p:spPr>
            <a:xfrm>
              <a:off x="3687234" y="925115"/>
              <a:ext cx="9717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 name="Google Shape;47;p5"/>
            <p:cNvSpPr txBox="1"/>
            <p:nvPr/>
          </p:nvSpPr>
          <p:spPr>
            <a:xfrm>
              <a:off x="5571067" y="925115"/>
              <a:ext cx="9738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 name="Google Shape;48;p5"/>
            <p:cNvSpPr txBox="1"/>
            <p:nvPr/>
          </p:nvSpPr>
          <p:spPr>
            <a:xfrm>
              <a:off x="7452784" y="925115"/>
              <a:ext cx="9738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 name="Google Shape;49;p5"/>
            <p:cNvSpPr txBox="1"/>
            <p:nvPr/>
          </p:nvSpPr>
          <p:spPr>
            <a:xfrm>
              <a:off x="9338733" y="925115"/>
              <a:ext cx="971700" cy="73200"/>
            </a:xfrm>
            <a:prstGeom prst="rect">
              <a:avLst/>
            </a:prstGeom>
            <a:solidFill>
              <a:srgbClr val="FF7F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 name="Google Shape;50;p5"/>
            <p:cNvSpPr txBox="1"/>
            <p:nvPr/>
          </p:nvSpPr>
          <p:spPr>
            <a:xfrm>
              <a:off x="11220451" y="925115"/>
              <a:ext cx="971400" cy="73200"/>
            </a:xfrm>
            <a:prstGeom prst="rect">
              <a:avLst/>
            </a:prstGeom>
            <a:solidFill>
              <a:srgbClr val="FFC62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1" name="Google Shape;51;p5"/>
          <p:cNvSpPr txBox="1"/>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52" name="Google Shape;52;p5"/>
          <p:cNvPicPr preferRelativeResize="0"/>
          <p:nvPr/>
        </p:nvPicPr>
        <p:blipFill rotWithShape="1">
          <a:blip r:embed="rId1">
            <a:alphaModFix/>
          </a:blip>
          <a:srcRect b="0" l="0" r="0" t="0"/>
          <a:stretch/>
        </p:blipFill>
        <p:spPr>
          <a:xfrm>
            <a:off x="746125" y="2057400"/>
            <a:ext cx="7651751" cy="2535238"/>
          </a:xfrm>
          <a:prstGeom prst="rect">
            <a:avLst/>
          </a:prstGeom>
          <a:noFill/>
          <a:ln>
            <a:noFill/>
          </a:ln>
        </p:spPr>
      </p:pic>
      <p:sp>
        <p:nvSpPr>
          <p:cNvPr id="53" name="Google Shape;53;p5"/>
          <p:cNvSpPr txBox="1"/>
          <p:nvPr>
            <p:ph type="title"/>
          </p:nvPr>
        </p:nvSpPr>
        <p:spPr>
          <a:xfrm>
            <a:off x="160337" y="92075"/>
            <a:ext cx="7886700" cy="8493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4" name="Google Shape;54;p5"/>
          <p:cNvSpPr txBox="1"/>
          <p:nvPr>
            <p:ph idx="1" type="body"/>
          </p:nvPr>
        </p:nvSpPr>
        <p:spPr>
          <a:xfrm>
            <a:off x="234950" y="1389062"/>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nvSpPr>
        <p:spPr>
          <a:xfrm>
            <a:off x="596350" y="1207625"/>
            <a:ext cx="83286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4800">
                <a:solidFill>
                  <a:srgbClr val="5C6670"/>
                </a:solidFill>
              </a:rPr>
              <a:t>Select Topics in Python</a:t>
            </a:r>
            <a:endParaRPr b="1" sz="4800">
              <a:solidFill>
                <a:srgbClr val="5C6670"/>
              </a:solidFill>
            </a:endParaRPr>
          </a:p>
        </p:txBody>
      </p:sp>
      <p:sp>
        <p:nvSpPr>
          <p:cNvPr id="61" name="Google Shape;61;p7"/>
          <p:cNvSpPr txBox="1"/>
          <p:nvPr/>
        </p:nvSpPr>
        <p:spPr>
          <a:xfrm>
            <a:off x="596350" y="1896725"/>
            <a:ext cx="83286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600">
                <a:solidFill>
                  <a:srgbClr val="00A2E0"/>
                </a:solidFill>
              </a:rPr>
              <a:t>Supervised Learning</a:t>
            </a:r>
            <a:endParaRPr sz="3600">
              <a:solidFill>
                <a:srgbClr val="00A2E0"/>
              </a:solidFill>
            </a:endParaRPr>
          </a:p>
        </p:txBody>
      </p:sp>
      <p:pic>
        <p:nvPicPr>
          <p:cNvPr id="62" name="Google Shape;62;p7"/>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63" name="Google Shape;63;p7"/>
          <p:cNvSpPr txBox="1"/>
          <p:nvPr/>
        </p:nvSpPr>
        <p:spPr>
          <a:xfrm>
            <a:off x="596350" y="6194525"/>
            <a:ext cx="2865000" cy="442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None/>
            </a:pPr>
            <a:r>
              <a:rPr lang="en-US" sz="2000">
                <a:solidFill>
                  <a:srgbClr val="000000"/>
                </a:solidFill>
                <a:latin typeface="Calibri"/>
                <a:ea typeface="Calibri"/>
                <a:cs typeface="Calibri"/>
                <a:sym typeface="Calibri"/>
              </a:rPr>
              <a:t>Adwith Malpe</a:t>
            </a:r>
            <a:endParaRPr sz="20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Objectives</a:t>
            </a:r>
            <a:endParaRPr sz="3200"/>
          </a:p>
          <a:p>
            <a:pPr indent="-217487" lvl="1" marL="547687" rtl="0" algn="l">
              <a:lnSpc>
                <a:spcPct val="80000"/>
              </a:lnSpc>
              <a:spcBef>
                <a:spcPts val="900"/>
              </a:spcBef>
              <a:spcAft>
                <a:spcPts val="0"/>
              </a:spcAft>
              <a:buSzPts val="1800"/>
              <a:buChar char="-"/>
            </a:pPr>
            <a:r>
              <a:rPr lang="en-US" sz="1800"/>
              <a:t>What is supervised learning?</a:t>
            </a:r>
            <a:endParaRPr sz="1800"/>
          </a:p>
          <a:p>
            <a:pPr indent="-217487" lvl="1" marL="547687" rtl="0" algn="l">
              <a:lnSpc>
                <a:spcPct val="80000"/>
              </a:lnSpc>
              <a:spcBef>
                <a:spcPts val="900"/>
              </a:spcBef>
              <a:spcAft>
                <a:spcPts val="0"/>
              </a:spcAft>
              <a:buSzPts val="1800"/>
              <a:buChar char="-"/>
            </a:pPr>
            <a:r>
              <a:rPr lang="en-US" sz="1800"/>
              <a:t>What is the process of supervised learning?</a:t>
            </a:r>
            <a:endParaRPr sz="1800"/>
          </a:p>
          <a:p>
            <a:pPr indent="-217487" lvl="1" marL="547687" rtl="0" algn="l">
              <a:lnSpc>
                <a:spcPct val="80000"/>
              </a:lnSpc>
              <a:spcBef>
                <a:spcPts val="900"/>
              </a:spcBef>
              <a:spcAft>
                <a:spcPts val="0"/>
              </a:spcAft>
              <a:buSzPts val="1800"/>
              <a:buChar char="-"/>
            </a:pPr>
            <a:r>
              <a:rPr lang="en-US" sz="1800"/>
              <a:t>Supervised learning algorithms.</a:t>
            </a:r>
            <a:endParaRPr sz="1800"/>
          </a:p>
          <a:p>
            <a:pPr indent="-217487" lvl="1" marL="547687" rtl="0" algn="l">
              <a:lnSpc>
                <a:spcPct val="80000"/>
              </a:lnSpc>
              <a:spcBef>
                <a:spcPts val="900"/>
              </a:spcBef>
              <a:spcAft>
                <a:spcPts val="0"/>
              </a:spcAft>
              <a:buSzPts val="1800"/>
              <a:buChar char="-"/>
            </a:pPr>
            <a:r>
              <a:rPr lang="en-US" sz="1800"/>
              <a:t>Applications of supervised learning.</a:t>
            </a:r>
            <a:endParaRPr sz="1800"/>
          </a:p>
          <a:p>
            <a:pPr indent="0" lvl="0" marL="0" rtl="0" algn="l">
              <a:lnSpc>
                <a:spcPct val="80000"/>
              </a:lnSpc>
              <a:spcBef>
                <a:spcPts val="900"/>
              </a:spcBef>
              <a:spcAft>
                <a:spcPts val="0"/>
              </a:spcAft>
              <a:buNone/>
            </a:pPr>
            <a:r>
              <a:t/>
            </a:r>
            <a:endParaRPr sz="1800"/>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69" name="Google Shape;69;p8"/>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Objectives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What is supervised learning?</a:t>
            </a:r>
            <a:endParaRPr sz="3200"/>
          </a:p>
          <a:p>
            <a:pPr indent="-217487" lvl="1" marL="547687" rtl="0" algn="l">
              <a:lnSpc>
                <a:spcPct val="80000"/>
              </a:lnSpc>
              <a:spcBef>
                <a:spcPts val="900"/>
              </a:spcBef>
              <a:spcAft>
                <a:spcPts val="0"/>
              </a:spcAft>
              <a:buSzPts val="1800"/>
              <a:buChar char="-"/>
            </a:pPr>
            <a:r>
              <a:rPr b="1" lang="en-US" sz="1800"/>
              <a:t>Branch of machine learning that refers to a class of systems and algorithms that establish a predictive model using data samples with known outcomes.</a:t>
            </a:r>
            <a:endParaRPr b="1" sz="1800"/>
          </a:p>
          <a:p>
            <a:pPr indent="-217487" lvl="1" marL="547687" rtl="0" algn="l">
              <a:lnSpc>
                <a:spcPct val="80000"/>
              </a:lnSpc>
              <a:spcBef>
                <a:spcPts val="900"/>
              </a:spcBef>
              <a:spcAft>
                <a:spcPts val="0"/>
              </a:spcAft>
              <a:buSzPts val="1800"/>
              <a:buChar char="-"/>
            </a:pPr>
            <a:r>
              <a:rPr b="1" lang="en-US" sz="1800"/>
              <a:t>Basic concept: train a model using labeled input and output data and then apply the model to new data to make predictions.</a:t>
            </a:r>
            <a:endParaRPr b="1" sz="1800"/>
          </a:p>
          <a:p>
            <a:pPr indent="-217487" lvl="1" marL="547687" rtl="0" algn="l">
              <a:lnSpc>
                <a:spcPct val="80000"/>
              </a:lnSpc>
              <a:spcBef>
                <a:spcPts val="900"/>
              </a:spcBef>
              <a:spcAft>
                <a:spcPts val="0"/>
              </a:spcAft>
              <a:buSzPts val="1800"/>
              <a:buChar char="-"/>
            </a:pPr>
            <a:r>
              <a:rPr b="1" lang="en-US" sz="1800"/>
              <a:t>Known ground truth</a:t>
            </a:r>
            <a:endParaRPr b="1" sz="1800"/>
          </a:p>
          <a:p>
            <a:pPr indent="-217487" lvl="1" marL="547687" rtl="0" algn="l">
              <a:lnSpc>
                <a:spcPct val="80000"/>
              </a:lnSpc>
              <a:spcBef>
                <a:spcPts val="900"/>
              </a:spcBef>
              <a:spcAft>
                <a:spcPts val="0"/>
              </a:spcAft>
              <a:buSzPts val="1800"/>
              <a:buChar char="-"/>
            </a:pPr>
            <a:r>
              <a:rPr b="1" lang="en-US" sz="1800"/>
              <a:t>Can be broken down into classification and regression problems.</a:t>
            </a:r>
            <a:endParaRPr b="1" sz="1800"/>
          </a:p>
          <a:p>
            <a:pPr indent="-268287" lvl="2" marL="941387" rtl="0" algn="l">
              <a:lnSpc>
                <a:spcPct val="70000"/>
              </a:lnSpc>
              <a:spcBef>
                <a:spcPts val="700"/>
              </a:spcBef>
              <a:spcAft>
                <a:spcPts val="0"/>
              </a:spcAft>
              <a:buSzPts val="1800"/>
              <a:buChar char="•"/>
            </a:pPr>
            <a:r>
              <a:rPr b="1" lang="en-US" sz="1800"/>
              <a:t>Classification: output variable is a category.</a:t>
            </a:r>
            <a:endParaRPr b="1" sz="1800"/>
          </a:p>
          <a:p>
            <a:pPr indent="-268287" lvl="2" marL="941387" rtl="0" algn="l">
              <a:lnSpc>
                <a:spcPct val="70000"/>
              </a:lnSpc>
              <a:spcBef>
                <a:spcPts val="700"/>
              </a:spcBef>
              <a:spcAft>
                <a:spcPts val="0"/>
              </a:spcAft>
              <a:buSzPts val="1800"/>
              <a:buChar char="•"/>
            </a:pPr>
            <a:r>
              <a:rPr b="1" lang="en-US" sz="1800"/>
              <a:t>Regression: output variable is a real value.</a:t>
            </a:r>
            <a:endParaRPr b="1" sz="1800"/>
          </a:p>
          <a:p>
            <a:pPr indent="0" lvl="0" marL="0" rtl="0" algn="l">
              <a:lnSpc>
                <a:spcPct val="70000"/>
              </a:lnSpc>
              <a:spcBef>
                <a:spcPts val="700"/>
              </a:spcBef>
              <a:spcAft>
                <a:spcPts val="0"/>
              </a:spcAft>
              <a:buNone/>
            </a:pPr>
            <a:r>
              <a:t/>
            </a:r>
            <a:endParaRPr sz="1800"/>
          </a:p>
          <a:p>
            <a:pPr indent="-49520"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75" name="Google Shape;75;p9"/>
          <p:cNvSpPr txBox="1"/>
          <p:nvPr>
            <p:ph type="title"/>
          </p:nvPr>
        </p:nvSpPr>
        <p:spPr>
          <a:xfrm>
            <a:off x="190500" y="0"/>
            <a:ext cx="8705850" cy="933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What is Supervised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SzPts val="3040"/>
              <a:buChar char="|"/>
            </a:pPr>
            <a:r>
              <a:rPr lang="en-US" sz="2600"/>
              <a:t>Supervised learning process</a:t>
            </a:r>
            <a:endParaRPr sz="2600"/>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Gather labeled training data.</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Split the labeled data into a training set and test set.</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Train the model.</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Test the model.</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Evaluate the model using data it has not seen.</a:t>
            </a:r>
            <a:endParaRPr b="1" i="0" sz="1600" u="none">
              <a:solidFill>
                <a:srgbClr val="5C6670"/>
              </a:solidFill>
            </a:endParaRPr>
          </a:p>
        </p:txBody>
      </p:sp>
      <p:sp>
        <p:nvSpPr>
          <p:cNvPr id="81" name="Google Shape;81;p10"/>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Supervised Learning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idx="1" type="body"/>
          </p:nvPr>
        </p:nvSpPr>
        <p:spPr>
          <a:xfrm>
            <a:off x="935464" y="1696250"/>
            <a:ext cx="7143000" cy="3465600"/>
          </a:xfrm>
          <a:prstGeom prst="rect">
            <a:avLst/>
          </a:prstGeom>
          <a:noFill/>
          <a:ln>
            <a:noFill/>
          </a:ln>
        </p:spPr>
        <p:txBody>
          <a:bodyPr anchorCtr="0" anchor="t" bIns="45700" lIns="91425" spcFirstLastPara="1" rIns="91425" wrap="square" tIns="45700">
            <a:noAutofit/>
          </a:bodyPr>
          <a:lstStyle/>
          <a:p>
            <a:pPr indent="-193040" lvl="0" marL="169862" rtl="0" algn="l">
              <a:lnSpc>
                <a:spcPct val="80000"/>
              </a:lnSpc>
              <a:spcBef>
                <a:spcPts val="0"/>
              </a:spcBef>
              <a:spcAft>
                <a:spcPts val="0"/>
              </a:spcAft>
              <a:buClr>
                <a:srgbClr val="00A2E0"/>
              </a:buClr>
              <a:buSzPts val="3040"/>
              <a:buFont typeface="Arial"/>
              <a:buChar char="|"/>
            </a:pPr>
            <a:r>
              <a:rPr lang="en-US" sz="2600"/>
              <a:t>Supervised learning algorithms</a:t>
            </a:r>
            <a:endParaRPr sz="3200"/>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Perceptrons.</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Logistic regression.</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Support vector machines.</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Decision trees.</a:t>
            </a:r>
            <a:endParaRPr b="1" sz="1800">
              <a:solidFill>
                <a:srgbClr val="5C6670"/>
              </a:solidFill>
            </a:endParaRPr>
          </a:p>
          <a:p>
            <a:pPr indent="-217487" lvl="1" marL="547687" rtl="0" algn="l">
              <a:lnSpc>
                <a:spcPct val="80000"/>
              </a:lnSpc>
              <a:spcBef>
                <a:spcPts val="900"/>
              </a:spcBef>
              <a:spcAft>
                <a:spcPts val="0"/>
              </a:spcAft>
              <a:buClr>
                <a:srgbClr val="5C6670"/>
              </a:buClr>
              <a:buSzPts val="1800"/>
              <a:buChar char="-"/>
            </a:pPr>
            <a:r>
              <a:rPr b="1" lang="en-US" sz="1800">
                <a:solidFill>
                  <a:srgbClr val="5C6670"/>
                </a:solidFill>
              </a:rPr>
              <a:t>K-nearest neighbors.</a:t>
            </a:r>
            <a:endParaRPr b="1" sz="1800">
              <a:solidFill>
                <a:srgbClr val="5C6670"/>
              </a:solidFill>
            </a:endParaRPr>
          </a:p>
          <a:p>
            <a:pPr indent="0" lvl="0" marL="1371600" rtl="0" algn="l">
              <a:lnSpc>
                <a:spcPct val="70000"/>
              </a:lnSpc>
              <a:spcBef>
                <a:spcPts val="700"/>
              </a:spcBef>
              <a:spcAft>
                <a:spcPts val="0"/>
              </a:spcAft>
              <a:buNone/>
            </a:pPr>
            <a:r>
              <a:t/>
            </a:r>
            <a:endParaRPr sz="1800">
              <a:solidFill>
                <a:srgbClr val="5C6670"/>
              </a:solidFill>
            </a:endParaRPr>
          </a:p>
          <a:p>
            <a:pPr indent="-49521" lvl="0" marL="171442" rtl="0" algn="l">
              <a:lnSpc>
                <a:spcPct val="100000"/>
              </a:lnSpc>
              <a:spcBef>
                <a:spcPts val="2200"/>
              </a:spcBef>
              <a:spcAft>
                <a:spcPts val="0"/>
              </a:spcAft>
              <a:buClr>
                <a:srgbClr val="00A2E0"/>
              </a:buClr>
              <a:buSzPts val="1920"/>
              <a:buFont typeface="Arial"/>
              <a:buNone/>
            </a:pPr>
            <a:r>
              <a:t/>
            </a:r>
            <a:endParaRPr b="0" i="0" sz="1600" u="none">
              <a:solidFill>
                <a:srgbClr val="262626"/>
              </a:solidFill>
              <a:latin typeface="Arial"/>
              <a:ea typeface="Arial"/>
              <a:cs typeface="Arial"/>
              <a:sym typeface="Arial"/>
            </a:endParaRPr>
          </a:p>
        </p:txBody>
      </p:sp>
      <p:sp>
        <p:nvSpPr>
          <p:cNvPr id="87" name="Google Shape;87;p11"/>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Supervised Learning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Machine learning algorithm graph. Central node labeled Machine Learning with three connected nodes: Supervised Learning, Unsupervised Learning, and Reinforcement Learning. Connected to Unsupervised Learning are Clustering and Dimensionality Reduction. Connected to Supervised Learning are Classification and Regression. Reinforcement Learning is connected to Real Time Decisions, Robot Navigation, Learning Tasks, Skill Acquisition, and Game AI. Connected to Clustering is Customer Segmentation, Marketing, and Recommender Systems. Connected to Dimensionality Reduction are Big Data Visualization, Meaningful Compression, Structure Discovery, and Feature Elicitation. Connected to Classification are Identity Fraud Detection, Image Classification, Customer Retention, and Diagnostics. Connected to Regression are Advertising Popularity Prediction, Weather Forecasting, Market Forecasting, and Estimating Life Expectancy. " id="92" name="Google Shape;92;p12"/>
          <p:cNvPicPr preferRelativeResize="0"/>
          <p:nvPr/>
        </p:nvPicPr>
        <p:blipFill>
          <a:blip r:embed="rId3">
            <a:alphaModFix/>
          </a:blip>
          <a:stretch>
            <a:fillRect/>
          </a:stretch>
        </p:blipFill>
        <p:spPr>
          <a:xfrm>
            <a:off x="3740100" y="1206950"/>
            <a:ext cx="5403900" cy="4291975"/>
          </a:xfrm>
          <a:prstGeom prst="rect">
            <a:avLst/>
          </a:prstGeom>
          <a:noFill/>
          <a:ln>
            <a:noFill/>
          </a:ln>
        </p:spPr>
      </p:pic>
      <p:sp>
        <p:nvSpPr>
          <p:cNvPr id="93" name="Google Shape;93;p12"/>
          <p:cNvSpPr txBox="1"/>
          <p:nvPr>
            <p:ph type="title"/>
          </p:nvPr>
        </p:nvSpPr>
        <p:spPr>
          <a:xfrm>
            <a:off x="190500"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Applications of Supervised Learning</a:t>
            </a:r>
            <a:endParaRPr/>
          </a:p>
        </p:txBody>
      </p:sp>
      <p:pic>
        <p:nvPicPr>
          <p:cNvPr descr="Machine Learning Use Examples, including the self-driving Google car (with car icon), web search results (with magnifying class icon), social listening applications (with twitter bird icon), market pricing models (with ticket icon), text-based sentiment analysis (with notepaper icon), fraud detection (with dollar bill on fire icon), pattern recognition (with human eye icon), credit scoring (with credit card icon), prediction of success and failure (with target and arrow icon), and online recommendation or offers on big e-commerce sites such as Amazon and Netflix (with division symbol icon). " id="94" name="Google Shape;94;p12"/>
          <p:cNvPicPr preferRelativeResize="0"/>
          <p:nvPr/>
        </p:nvPicPr>
        <p:blipFill rotWithShape="1">
          <a:blip r:embed="rId4">
            <a:alphaModFix/>
          </a:blip>
          <a:srcRect b="0" l="0" r="0" t="0"/>
          <a:stretch/>
        </p:blipFill>
        <p:spPr>
          <a:xfrm>
            <a:off x="83725" y="4267175"/>
            <a:ext cx="4798648" cy="239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