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1" r:id="rId4"/>
    <p:sldMasterId id="2147483652"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cc47b567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120cc47b567_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c50d8c8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122c50d8c8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f7c64764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22f7c64764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f7c6476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122f7c6476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e66142f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21e66142f8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e66142f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21e66142f8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4" name="Shape 34"/>
        <p:cNvGrpSpPr/>
        <p:nvPr/>
      </p:nvGrpSpPr>
      <p:grpSpPr>
        <a:xfrm>
          <a:off x="0" y="0"/>
          <a:ext cx="0" cy="0"/>
          <a:chOff x="0" y="0"/>
          <a:chExt cx="0" cy="0"/>
        </a:xfrm>
      </p:grpSpPr>
      <p:sp>
        <p:nvSpPr>
          <p:cNvPr id="35" name="Google Shape;35;p4"/>
          <p:cNvSpPr/>
          <p:nvPr>
            <p:ph idx="2" type="pic"/>
          </p:nvPr>
        </p:nvSpPr>
        <p:spPr>
          <a:xfrm>
            <a:off x="4095754" y="1886864"/>
            <a:ext cx="4835843" cy="4171043"/>
          </a:xfrm>
          <a:prstGeom prst="rect">
            <a:avLst/>
          </a:prstGeom>
          <a:solidFill>
            <a:srgbClr val="F2F2F2"/>
          </a:solidFill>
          <a:ln>
            <a:noFill/>
          </a:ln>
        </p:spPr>
      </p:sp>
      <p:sp>
        <p:nvSpPr>
          <p:cNvPr id="36" name="Google Shape;36;p4"/>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55"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txBox="1"/>
          <p:nvPr/>
        </p:nvSpPr>
        <p:spPr>
          <a:xfrm>
            <a:off x="600075" y="1724025"/>
            <a:ext cx="7858125" cy="140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C6670"/>
              </a:buClr>
              <a:buSzPts val="4900"/>
              <a:buFont typeface="Arial"/>
              <a:buNone/>
            </a:pPr>
            <a:r>
              <a:rPr b="1" i="0" lang="en-US" sz="4900" u="none" cap="none" strike="noStrike">
                <a:solidFill>
                  <a:srgbClr val="5C6670"/>
                </a:solidFill>
                <a:latin typeface="Arial"/>
                <a:ea typeface="Arial"/>
                <a:cs typeface="Arial"/>
                <a:sym typeface="Arial"/>
              </a:rPr>
              <a:t>Module</a:t>
            </a:r>
            <a:endParaRPr b="1" i="0" sz="1800" u="none" cap="none" strike="noStrike">
              <a:solidFill>
                <a:srgbClr val="5C6670"/>
              </a:solidFill>
              <a:latin typeface="Arial"/>
              <a:ea typeface="Arial"/>
              <a:cs typeface="Arial"/>
              <a:sym typeface="Arial"/>
            </a:endParaRPr>
          </a:p>
          <a:p>
            <a:pPr indent="0" lvl="0" marL="0" marR="0" rtl="0" algn="l">
              <a:lnSpc>
                <a:spcPct val="100000"/>
              </a:lnSpc>
              <a:spcBef>
                <a:spcPts val="0"/>
              </a:spcBef>
              <a:spcAft>
                <a:spcPts val="0"/>
              </a:spcAft>
              <a:buClr>
                <a:srgbClr val="00A2E0"/>
              </a:buClr>
              <a:buSzPts val="3600"/>
              <a:buFont typeface="Arial"/>
              <a:buNone/>
            </a:pPr>
            <a:r>
              <a:rPr b="0" i="0" lang="en-US" sz="3600" u="none" cap="none" strike="noStrike">
                <a:solidFill>
                  <a:srgbClr val="00A2E0"/>
                </a:solidFill>
                <a:latin typeface="Arial"/>
                <a:ea typeface="Arial"/>
                <a:cs typeface="Arial"/>
                <a:sym typeface="Arial"/>
              </a:rPr>
              <a:t>Title</a:t>
            </a:r>
            <a:endParaRPr b="0" i="0" sz="1400" u="none" cap="none" strike="noStrike">
              <a:solidFill>
                <a:srgbClr val="000000"/>
              </a:solidFill>
              <a:latin typeface="Arial"/>
              <a:ea typeface="Arial"/>
              <a:cs typeface="Arial"/>
              <a:sym typeface="Arial"/>
            </a:endParaRPr>
          </a:p>
        </p:txBody>
      </p:sp>
      <p:sp>
        <p:nvSpPr>
          <p:cNvPr id="18" name="Google Shape;18;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9" name="Google Shape;19;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3" name="Google Shape;23;p3"/>
          <p:cNvGrpSpPr/>
          <p:nvPr/>
        </p:nvGrpSpPr>
        <p:grpSpPr>
          <a:xfrm>
            <a:off x="-4762" y="944562"/>
            <a:ext cx="9148762" cy="73025"/>
            <a:chOff x="-6350" y="925115"/>
            <a:chExt cx="12198350" cy="73152"/>
          </a:xfrm>
        </p:grpSpPr>
        <p:sp>
          <p:nvSpPr>
            <p:cNvPr id="24" name="Google Shape;24;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 name="Google Shape;3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33" name="Google Shape;3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2" name="Google Shape;42;p5"/>
          <p:cNvGrpSpPr/>
          <p:nvPr/>
        </p:nvGrpSpPr>
        <p:grpSpPr>
          <a:xfrm>
            <a:off x="-4762" y="944595"/>
            <a:ext cx="9148763" cy="73076"/>
            <a:chOff x="-6350" y="925115"/>
            <a:chExt cx="12198351" cy="73200"/>
          </a:xfrm>
        </p:grpSpPr>
        <p:sp>
          <p:nvSpPr>
            <p:cNvPr id="43" name="Google Shape;43;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 name="Google Shape;49;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 name="Google Shape;50;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1" name="Google Shape;51;p5"/>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2" name="Google Shape;52;p5"/>
          <p:cNvPicPr preferRelativeResize="0"/>
          <p:nvPr/>
        </p:nvPicPr>
        <p:blipFill rotWithShape="1">
          <a:blip r:embed="rId1">
            <a:alphaModFix/>
          </a:blip>
          <a:srcRect b="0" l="0" r="0" t="0"/>
          <a:stretch/>
        </p:blipFill>
        <p:spPr>
          <a:xfrm>
            <a:off x="746125" y="2057400"/>
            <a:ext cx="7651751" cy="2535238"/>
          </a:xfrm>
          <a:prstGeom prst="rect">
            <a:avLst/>
          </a:prstGeom>
          <a:noFill/>
          <a:ln>
            <a:noFill/>
          </a:ln>
        </p:spPr>
      </p:pic>
      <p:sp>
        <p:nvSpPr>
          <p:cNvPr id="53" name="Google Shape;53;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Google Shape;54;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nvSpPr>
        <p:spPr>
          <a:xfrm>
            <a:off x="596350" y="1207625"/>
            <a:ext cx="83286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4800">
                <a:solidFill>
                  <a:srgbClr val="5C6670"/>
                </a:solidFill>
              </a:rPr>
              <a:t>Select Topics in Python</a:t>
            </a:r>
            <a:endParaRPr b="1" sz="4800">
              <a:solidFill>
                <a:srgbClr val="5C6670"/>
              </a:solidFill>
            </a:endParaRPr>
          </a:p>
        </p:txBody>
      </p:sp>
      <p:sp>
        <p:nvSpPr>
          <p:cNvPr id="61" name="Google Shape;61;p7"/>
          <p:cNvSpPr txBox="1"/>
          <p:nvPr/>
        </p:nvSpPr>
        <p:spPr>
          <a:xfrm>
            <a:off x="596350" y="1896725"/>
            <a:ext cx="83286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A2E0"/>
                </a:solidFill>
              </a:rPr>
              <a:t>Unsupervised Learning</a:t>
            </a:r>
            <a:endParaRPr sz="3600">
              <a:solidFill>
                <a:srgbClr val="00A2E0"/>
              </a:solidFill>
            </a:endParaRPr>
          </a:p>
        </p:txBody>
      </p:sp>
      <p:pic>
        <p:nvPicPr>
          <p:cNvPr id="62" name="Google Shape;62;p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63" name="Google Shape;63;p7"/>
          <p:cNvSpPr txBox="1"/>
          <p:nvPr/>
        </p:nvSpPr>
        <p:spPr>
          <a:xfrm>
            <a:off x="596350" y="6194525"/>
            <a:ext cx="2865000" cy="442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None/>
            </a:pPr>
            <a:r>
              <a:rPr lang="en-US" sz="2000">
                <a:solidFill>
                  <a:srgbClr val="000000"/>
                </a:solidFill>
                <a:latin typeface="Calibri"/>
                <a:ea typeface="Calibri"/>
                <a:cs typeface="Calibri"/>
                <a:sym typeface="Calibri"/>
              </a:rPr>
              <a:t>Adwith Malpe</a:t>
            </a:r>
            <a:endParaRPr sz="2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Objectives</a:t>
            </a:r>
            <a:endParaRPr sz="3200"/>
          </a:p>
          <a:p>
            <a:pPr indent="-217487" lvl="1" marL="547687" rtl="0" algn="l">
              <a:lnSpc>
                <a:spcPct val="80000"/>
              </a:lnSpc>
              <a:spcBef>
                <a:spcPts val="900"/>
              </a:spcBef>
              <a:spcAft>
                <a:spcPts val="0"/>
              </a:spcAft>
              <a:buSzPts val="1800"/>
              <a:buChar char="-"/>
            </a:pPr>
            <a:r>
              <a:rPr lang="en-US" sz="1800"/>
              <a:t>What is unsupervised learning?</a:t>
            </a:r>
            <a:endParaRPr sz="1800"/>
          </a:p>
          <a:p>
            <a:pPr indent="-217487" lvl="1" marL="547687" rtl="0" algn="l">
              <a:lnSpc>
                <a:spcPct val="80000"/>
              </a:lnSpc>
              <a:spcBef>
                <a:spcPts val="900"/>
              </a:spcBef>
              <a:spcAft>
                <a:spcPts val="0"/>
              </a:spcAft>
              <a:buSzPts val="1800"/>
              <a:buChar char="-"/>
            </a:pPr>
            <a:r>
              <a:rPr lang="en-US" sz="1800"/>
              <a:t>What is the process of unsupervised learning?</a:t>
            </a:r>
            <a:endParaRPr sz="1800"/>
          </a:p>
          <a:p>
            <a:pPr indent="-217487" lvl="1" marL="547687" rtl="0" algn="l">
              <a:lnSpc>
                <a:spcPct val="80000"/>
              </a:lnSpc>
              <a:spcBef>
                <a:spcPts val="900"/>
              </a:spcBef>
              <a:spcAft>
                <a:spcPts val="0"/>
              </a:spcAft>
              <a:buSzPts val="1800"/>
              <a:buChar char="-"/>
            </a:pPr>
            <a:r>
              <a:rPr lang="en-US" sz="1800"/>
              <a:t>Unsupervised learning algorithms.</a:t>
            </a:r>
            <a:endParaRPr sz="1800"/>
          </a:p>
          <a:p>
            <a:pPr indent="-217487" lvl="1" marL="547687" rtl="0" algn="l">
              <a:lnSpc>
                <a:spcPct val="80000"/>
              </a:lnSpc>
              <a:spcBef>
                <a:spcPts val="900"/>
              </a:spcBef>
              <a:spcAft>
                <a:spcPts val="0"/>
              </a:spcAft>
              <a:buSzPts val="1800"/>
              <a:buChar char="-"/>
            </a:pPr>
            <a:r>
              <a:rPr lang="en-US" sz="1800"/>
              <a:t>Applications of unsupervised learning.</a:t>
            </a:r>
            <a:endParaRPr sz="1800"/>
          </a:p>
          <a:p>
            <a:pPr indent="0" lvl="0" marL="0" rtl="0" algn="l">
              <a:lnSpc>
                <a:spcPct val="80000"/>
              </a:lnSpc>
              <a:spcBef>
                <a:spcPts val="900"/>
              </a:spcBef>
              <a:spcAft>
                <a:spcPts val="0"/>
              </a:spcAft>
              <a:buNone/>
            </a:pPr>
            <a:r>
              <a:t/>
            </a:r>
            <a:endParaRPr sz="1800"/>
          </a:p>
          <a:p>
            <a:pPr indent="0" lvl="0" marL="0" rtl="0" algn="l">
              <a:lnSpc>
                <a:spcPct val="70000"/>
              </a:lnSpc>
              <a:spcBef>
                <a:spcPts val="700"/>
              </a:spcBef>
              <a:spcAft>
                <a:spcPts val="0"/>
              </a:spcAft>
              <a:buNone/>
            </a:pPr>
            <a:r>
              <a:t/>
            </a:r>
            <a:endParaRPr sz="1800"/>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69" name="Google Shape;69;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What is unsupervised learning?</a:t>
            </a:r>
            <a:endParaRPr sz="3200"/>
          </a:p>
          <a:p>
            <a:pPr indent="-217487" lvl="1" marL="547687" rtl="0" algn="l">
              <a:lnSpc>
                <a:spcPct val="80000"/>
              </a:lnSpc>
              <a:spcBef>
                <a:spcPts val="900"/>
              </a:spcBef>
              <a:spcAft>
                <a:spcPts val="0"/>
              </a:spcAft>
              <a:buSzPts val="1800"/>
              <a:buChar char="-"/>
            </a:pPr>
            <a:r>
              <a:rPr lang="en-US" sz="1800"/>
              <a:t>Branch of machine learning that refers to a class of systems and algorithms that establishes a predictive model without a ground truth (the existence of labeled data).</a:t>
            </a:r>
            <a:endParaRPr sz="1800"/>
          </a:p>
          <a:p>
            <a:pPr indent="-217487" lvl="1" marL="547687" rtl="0" algn="l">
              <a:lnSpc>
                <a:spcPct val="80000"/>
              </a:lnSpc>
              <a:spcBef>
                <a:spcPts val="900"/>
              </a:spcBef>
              <a:spcAft>
                <a:spcPts val="0"/>
              </a:spcAft>
              <a:buSzPts val="1800"/>
              <a:buChar char="-"/>
            </a:pPr>
            <a:r>
              <a:rPr lang="en-US" sz="1800"/>
              <a:t>Basic concept: train a model using unlabeled input and output data and then apply the model to new data to make predictions.</a:t>
            </a:r>
            <a:endParaRPr sz="1800"/>
          </a:p>
          <a:p>
            <a:pPr indent="-217487" lvl="1" marL="547687" rtl="0" algn="l">
              <a:lnSpc>
                <a:spcPct val="80000"/>
              </a:lnSpc>
              <a:spcBef>
                <a:spcPts val="900"/>
              </a:spcBef>
              <a:spcAft>
                <a:spcPts val="0"/>
              </a:spcAft>
              <a:buSzPts val="1800"/>
              <a:buChar char="-"/>
            </a:pPr>
            <a:r>
              <a:rPr lang="en-US" sz="1800"/>
              <a:t>Unknown ground truth and many samples available.</a:t>
            </a:r>
            <a:endParaRPr sz="1800"/>
          </a:p>
          <a:p>
            <a:pPr indent="-217487" lvl="1" marL="547687" rtl="0" algn="l">
              <a:lnSpc>
                <a:spcPct val="80000"/>
              </a:lnSpc>
              <a:spcBef>
                <a:spcPts val="900"/>
              </a:spcBef>
              <a:spcAft>
                <a:spcPts val="0"/>
              </a:spcAft>
              <a:buSzPts val="1800"/>
              <a:buChar char="-"/>
            </a:pPr>
            <a:r>
              <a:rPr lang="en-US" sz="1800"/>
              <a:t>Can analyze and cluster unlabeled datasets.</a:t>
            </a:r>
            <a:endParaRPr sz="1800"/>
          </a:p>
          <a:p>
            <a:pPr indent="0" lvl="0" marL="914400" rtl="0" algn="l">
              <a:lnSpc>
                <a:spcPct val="80000"/>
              </a:lnSpc>
              <a:spcBef>
                <a:spcPts val="900"/>
              </a:spcBef>
              <a:spcAft>
                <a:spcPts val="0"/>
              </a:spcAft>
              <a:buNone/>
            </a:pPr>
            <a:r>
              <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75" name="Google Shape;75;p9"/>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What is Unsupervised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Unsupervised learning process</a:t>
            </a:r>
            <a:endParaRPr sz="3200"/>
          </a:p>
          <a:p>
            <a:pPr indent="-217487" lvl="1" marL="547687" rtl="0" algn="l">
              <a:lnSpc>
                <a:spcPct val="80000"/>
              </a:lnSpc>
              <a:spcBef>
                <a:spcPts val="900"/>
              </a:spcBef>
              <a:spcAft>
                <a:spcPts val="0"/>
              </a:spcAft>
              <a:buSzPts val="1800"/>
              <a:buChar char="-"/>
            </a:pPr>
            <a:r>
              <a:rPr lang="en-US" sz="1800"/>
              <a:t>Gather training data (no labeled data).</a:t>
            </a:r>
            <a:endParaRPr sz="1800"/>
          </a:p>
          <a:p>
            <a:pPr indent="-217487" lvl="1" marL="547687" rtl="0" algn="l">
              <a:lnSpc>
                <a:spcPct val="80000"/>
              </a:lnSpc>
              <a:spcBef>
                <a:spcPts val="900"/>
              </a:spcBef>
              <a:spcAft>
                <a:spcPts val="0"/>
              </a:spcAft>
              <a:buSzPts val="1800"/>
              <a:buChar char="-"/>
            </a:pPr>
            <a:r>
              <a:rPr lang="en-US" sz="1800"/>
              <a:t>Split the unlabeled data into a training set and test set.</a:t>
            </a:r>
            <a:endParaRPr sz="1800"/>
          </a:p>
          <a:p>
            <a:pPr indent="-217487" lvl="1" marL="547687" rtl="0" algn="l">
              <a:lnSpc>
                <a:spcPct val="80000"/>
              </a:lnSpc>
              <a:spcBef>
                <a:spcPts val="900"/>
              </a:spcBef>
              <a:spcAft>
                <a:spcPts val="0"/>
              </a:spcAft>
              <a:buSzPts val="1800"/>
              <a:buChar char="-"/>
            </a:pPr>
            <a:r>
              <a:rPr lang="en-US" sz="1800"/>
              <a:t>Train the model.</a:t>
            </a:r>
            <a:endParaRPr sz="1800"/>
          </a:p>
          <a:p>
            <a:pPr indent="-217487" lvl="1" marL="547687" rtl="0" algn="l">
              <a:lnSpc>
                <a:spcPct val="80000"/>
              </a:lnSpc>
              <a:spcBef>
                <a:spcPts val="900"/>
              </a:spcBef>
              <a:spcAft>
                <a:spcPts val="0"/>
              </a:spcAft>
              <a:buSzPts val="1800"/>
              <a:buChar char="-"/>
            </a:pPr>
            <a:r>
              <a:rPr lang="en-US" sz="1800"/>
              <a:t>Test the model.</a:t>
            </a:r>
            <a:endParaRPr sz="1800"/>
          </a:p>
          <a:p>
            <a:pPr indent="-217487" lvl="1" marL="547687" rtl="0" algn="l">
              <a:lnSpc>
                <a:spcPct val="80000"/>
              </a:lnSpc>
              <a:spcBef>
                <a:spcPts val="900"/>
              </a:spcBef>
              <a:spcAft>
                <a:spcPts val="0"/>
              </a:spcAft>
              <a:buSzPts val="1800"/>
              <a:buChar char="-"/>
            </a:pPr>
            <a:r>
              <a:rPr lang="en-US" sz="1800"/>
              <a:t>Evaluate the model using data it has not seen.</a:t>
            </a:r>
            <a:endParaRPr sz="1800"/>
          </a:p>
          <a:p>
            <a:pPr indent="0" lvl="0" marL="0" rtl="0" algn="l">
              <a:lnSpc>
                <a:spcPct val="70000"/>
              </a:lnSpc>
              <a:spcBef>
                <a:spcPts val="700"/>
              </a:spcBef>
              <a:spcAft>
                <a:spcPts val="0"/>
              </a:spcAft>
              <a:buNone/>
            </a:pPr>
            <a:r>
              <a:t/>
            </a:r>
            <a:endParaRPr sz="1800"/>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81" name="Google Shape;81;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Unsupervised Learning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Unsupervised learning algorithms</a:t>
            </a:r>
            <a:endParaRPr sz="3200"/>
          </a:p>
          <a:p>
            <a:pPr indent="-217487" lvl="1" marL="547687" rtl="0" algn="l">
              <a:lnSpc>
                <a:spcPct val="80000"/>
              </a:lnSpc>
              <a:spcBef>
                <a:spcPts val="900"/>
              </a:spcBef>
              <a:spcAft>
                <a:spcPts val="0"/>
              </a:spcAft>
              <a:buSzPts val="1800"/>
              <a:buChar char="-"/>
            </a:pPr>
            <a:r>
              <a:rPr lang="en-US" sz="1800"/>
              <a:t>K-means clustering.</a:t>
            </a:r>
            <a:endParaRPr sz="1800"/>
          </a:p>
          <a:p>
            <a:pPr indent="-217487" lvl="1" marL="547687" rtl="0" algn="l">
              <a:lnSpc>
                <a:spcPct val="80000"/>
              </a:lnSpc>
              <a:spcBef>
                <a:spcPts val="900"/>
              </a:spcBef>
              <a:spcAft>
                <a:spcPts val="0"/>
              </a:spcAft>
              <a:buSzPts val="1800"/>
              <a:buChar char="-"/>
            </a:pPr>
            <a:r>
              <a:rPr lang="en-US" sz="1800"/>
              <a:t>DBSCAN.</a:t>
            </a:r>
            <a:endParaRPr sz="1800"/>
          </a:p>
          <a:p>
            <a:pPr indent="0" lvl="0" marL="0" rtl="0" algn="l">
              <a:lnSpc>
                <a:spcPct val="80000"/>
              </a:lnSpc>
              <a:spcBef>
                <a:spcPts val="900"/>
              </a:spcBef>
              <a:spcAft>
                <a:spcPts val="0"/>
              </a:spcAft>
              <a:buNone/>
            </a:pPr>
            <a:r>
              <a:t/>
            </a:r>
            <a:endParaRPr sz="1800"/>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87" name="Google Shape;87;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Unsupervised Learning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Machine learning algorithm graph. Central node labeled Machine Learning with three connected nodes: Supervised Learning, Unsupervised Learning, and Reinforcement Learning. Connected to Unsupervised Learning are Clustering and Dimensionality Reduction. Connected to Supervised Learning are Classification and Regression. Reinforcement Learning is connected to Real Time Decisions, Robot Navigation, Learning Tasks, Skill Acquisition, and Game AI. Connected to Clustering is Customer Segmentation, Marketing, and Recommender Systems. Connected to Dimensionality Reduction are Big Data Visualization, Meaningful Compression, Structure Discovery, and Feature Elicitation. Connected to Classification are Identity Fraud Detection, Image Classification, Customer Retention, and Diagnostics. Connected to Regression are Advertising Popularity Prediction, Weather Forecasting, Market Forecasting, and Estimating Life Expectancy. &#10;" id="92" name="Google Shape;92;p12"/>
          <p:cNvPicPr preferRelativeResize="0"/>
          <p:nvPr/>
        </p:nvPicPr>
        <p:blipFill>
          <a:blip r:embed="rId3">
            <a:alphaModFix/>
          </a:blip>
          <a:stretch>
            <a:fillRect/>
          </a:stretch>
        </p:blipFill>
        <p:spPr>
          <a:xfrm>
            <a:off x="3740100" y="1206950"/>
            <a:ext cx="5403900" cy="4291975"/>
          </a:xfrm>
          <a:prstGeom prst="rect">
            <a:avLst/>
          </a:prstGeom>
          <a:noFill/>
          <a:ln>
            <a:noFill/>
          </a:ln>
        </p:spPr>
      </p:pic>
      <p:sp>
        <p:nvSpPr>
          <p:cNvPr id="93" name="Google Shape;93;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Applications of Unsupervised Learning</a:t>
            </a:r>
            <a:endParaRPr/>
          </a:p>
        </p:txBody>
      </p:sp>
      <p:pic>
        <p:nvPicPr>
          <p:cNvPr descr="Machine Learning Use Examples, including the self-driving Google car (with car icon), web search results (with magnifying class icon), social listening applications (with twitter bird icon), market pricing models (with ticket icon), text-based sentiment analysis (with notepaper icon), fraud detection (with dollar bill on fire icon), pattern recognition (with human eye icon), credit scoring (with credit card icon), prediction of success and failure (with target and arrow icon), and online recommendation or offers on big e-commerce sites such as Amazon and Netflix (with division symbol icon). " id="94" name="Google Shape;94;p12"/>
          <p:cNvPicPr preferRelativeResize="0"/>
          <p:nvPr/>
        </p:nvPicPr>
        <p:blipFill rotWithShape="1">
          <a:blip r:embed="rId4">
            <a:alphaModFix/>
          </a:blip>
          <a:srcRect b="0" l="0" r="0" t="0"/>
          <a:stretch/>
        </p:blipFill>
        <p:spPr>
          <a:xfrm>
            <a:off x="83725" y="4267175"/>
            <a:ext cx="4798648" cy="239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