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9" r:id="rId2"/>
    <p:sldId id="260" r:id="rId3"/>
  </p:sldIdLst>
  <p:sldSz cx="18288000" cy="10287000"/>
  <p:notesSz cx="6858000" cy="9144000"/>
  <p:embeddedFontLst>
    <p:embeddedFont>
      <p:font typeface="Calibri" panose="020F0502020204030204" pitchFamily="34" charset="0"/>
      <p:regular r:id="rId5"/>
      <p:bold r:id="rId6"/>
      <p:italic r:id="rId7"/>
      <p:boldItalic r:id="rId8"/>
    </p:embeddedFont>
    <p:embeddedFont>
      <p:font typeface="Graphik Regular" panose="020B0503030202060203" pitchFamily="34" charset="77"/>
      <p:regular r:id="rId9"/>
      <p:italic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029" autoAdjust="0"/>
    <p:restoredTop sz="83944" autoAdjust="0"/>
  </p:normalViewPr>
  <p:slideViewPr>
    <p:cSldViewPr>
      <p:cViewPr varScale="1">
        <p:scale>
          <a:sx n="77" d="100"/>
          <a:sy n="77" d="100"/>
        </p:scale>
        <p:origin x="816"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presProps" Target="presProps.xml"/><Relationship Id="rId5" Type="http://schemas.openxmlformats.org/officeDocument/2006/relationships/font" Target="fonts/font1.fntdata"/><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29.07.2021</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29.07.2021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Thank you for your attention today. I shall briefly update everyone on the status, progress, and risks on the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SolID</a:t>
            </a:r>
            <a:r>
              <a:rPr lang="en-US" sz="1200" dirty="0">
                <a:effectLst/>
                <a:latin typeface="Calibri" panose="020F0502020204030204" pitchFamily="34" charset="0"/>
                <a:ea typeface="Calibri" panose="020F0502020204030204" pitchFamily="34" charset="0"/>
                <a:cs typeface="Times New Roman" panose="02020603050405020304" pitchFamily="18" charset="0"/>
              </a:rPr>
              <a:t> mobile app project and the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SoliD</a:t>
            </a:r>
            <a:r>
              <a:rPr lang="en-US" sz="1200" dirty="0">
                <a:effectLst/>
                <a:latin typeface="Calibri" panose="020F0502020204030204" pitchFamily="34" charset="0"/>
                <a:ea typeface="Calibri" panose="020F0502020204030204" pitchFamily="34" charset="0"/>
                <a:cs typeface="Times New Roman" panose="02020603050405020304" pitchFamily="18" charset="0"/>
              </a:rPr>
              <a:t> Governmental Approvals project.</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Starting with the Government Approvals project. This project is progressing per plans. Per the chart on this slide, 48 days in; on time delivery for FFIC approvals; approved documents onto Verification Office for sign off. This week, 5 of 7 tasks were completed. The 2 incomplete are to be completed next week along with 4 others. </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Known risks are reduced resource availability for next week. Mitigation plan underway.</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budget is over by $6,200. The planned budget for next month may be insufficient. We are looking to reconcile exact areas and will update you.</a:t>
            </a:r>
          </a:p>
          <a:p>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29.07.2021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issues uncovered for the last release have been fixed. Feedback from our end users has been very positive. The current iteration ends today. The team will review with the Product Owner in the morning. If content is approved, the team may release another update to the app tomorrow.</a:t>
            </a:r>
            <a:endParaRPr lang="en-US" dirty="0"/>
          </a:p>
          <a:p>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extLst>
      <p:ext uri="{BB962C8B-B14F-4D97-AF65-F5344CB8AC3E}">
        <p14:creationId xmlns:p14="http://schemas.microsoft.com/office/powerpoint/2010/main" val="2646064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7/29/21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6154400" y="-104763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a:off x="0" y="0"/>
              <a:ext cx="4083272" cy="4091977"/>
            </a:xfrm>
            <a:prstGeom prst="rect">
              <a:avLst/>
            </a:prstGeom>
          </p:spPr>
        </p:pic>
      </p:grpSp>
      <p:sp>
        <p:nvSpPr>
          <p:cNvPr id="22" name="TextBox 3">
            <a:extLst>
              <a:ext uri="{FF2B5EF4-FFF2-40B4-BE49-F238E27FC236}">
                <a16:creationId xmlns:a16="http://schemas.microsoft.com/office/drawing/2014/main" id="{AC8D7363-3D9D-1D44-A8AF-6A02F9D83888}"/>
              </a:ext>
            </a:extLst>
          </p:cNvPr>
          <p:cNvSpPr txBox="1"/>
          <p:nvPr/>
        </p:nvSpPr>
        <p:spPr>
          <a:xfrm>
            <a:off x="4866887" y="2266994"/>
            <a:ext cx="4636129" cy="1091389"/>
          </a:xfrm>
          <a:prstGeom prst="rect">
            <a:avLst/>
          </a:prstGeom>
        </p:spPr>
        <p:txBody>
          <a:bodyPr lIns="0" tIns="0" rIns="0" bIns="0" rtlCol="0" anchor="t">
            <a:spAutoFit/>
          </a:bodyPr>
          <a:lstStyle/>
          <a:p>
            <a:pPr>
              <a:lnSpc>
                <a:spcPts val="9600"/>
              </a:lnSpc>
            </a:pPr>
            <a:r>
              <a:rPr lang="en-US" sz="6000" spc="-80" dirty="0">
                <a:solidFill>
                  <a:schemeClr val="bg1"/>
                </a:solidFill>
                <a:latin typeface="Graphik Regular" panose="020B0503030202060203" pitchFamily="34" charset="0"/>
              </a:rPr>
              <a:t>Day 48 of 60</a:t>
            </a:r>
          </a:p>
        </p:txBody>
      </p:sp>
      <p:grpSp>
        <p:nvGrpSpPr>
          <p:cNvPr id="24" name="Group 12">
            <a:extLst>
              <a:ext uri="{FF2B5EF4-FFF2-40B4-BE49-F238E27FC236}">
                <a16:creationId xmlns:a16="http://schemas.microsoft.com/office/drawing/2014/main" id="{EC760E0D-BC11-0347-B905-E74FDC13E05F}"/>
              </a:ext>
            </a:extLst>
          </p:cNvPr>
          <p:cNvGrpSpPr/>
          <p:nvPr/>
        </p:nvGrpSpPr>
        <p:grpSpPr>
          <a:xfrm>
            <a:off x="1298688" y="5935136"/>
            <a:ext cx="3438614" cy="3297100"/>
            <a:chOff x="0" y="154662"/>
            <a:chExt cx="4584818" cy="4396135"/>
          </a:xfrm>
        </p:grpSpPr>
        <p:grpSp>
          <p:nvGrpSpPr>
            <p:cNvPr id="25" name="Group 13">
              <a:extLst>
                <a:ext uri="{FF2B5EF4-FFF2-40B4-BE49-F238E27FC236}">
                  <a16:creationId xmlns:a16="http://schemas.microsoft.com/office/drawing/2014/main" id="{AC7A74BB-B3AB-9742-B561-90F2A40FA2A5}"/>
                </a:ext>
              </a:extLst>
            </p:cNvPr>
            <p:cNvGrpSpPr>
              <a:grpSpLocks noChangeAspect="1"/>
            </p:cNvGrpSpPr>
            <p:nvPr/>
          </p:nvGrpSpPr>
          <p:grpSpPr>
            <a:xfrm>
              <a:off x="0" y="656398"/>
              <a:ext cx="3894399" cy="3894399"/>
              <a:chOff x="0" y="0"/>
              <a:chExt cx="6350000" cy="6350000"/>
            </a:xfrm>
          </p:grpSpPr>
          <p:sp>
            <p:nvSpPr>
              <p:cNvPr id="27" name="Freeform 14">
                <a:extLst>
                  <a:ext uri="{FF2B5EF4-FFF2-40B4-BE49-F238E27FC236}">
                    <a16:creationId xmlns:a16="http://schemas.microsoft.com/office/drawing/2014/main" id="{0AD9D661-B01E-7A4D-9509-80AC56FB81C8}"/>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26" name="Picture 15">
              <a:extLst>
                <a:ext uri="{FF2B5EF4-FFF2-40B4-BE49-F238E27FC236}">
                  <a16:creationId xmlns:a16="http://schemas.microsoft.com/office/drawing/2014/main" id="{B97BA4CF-2BF6-174E-A186-1E4B31D6AA1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6484543">
              <a:off x="686267" y="150511"/>
              <a:ext cx="3894400" cy="3902702"/>
            </a:xfrm>
            <a:prstGeom prst="rect">
              <a:avLst/>
            </a:prstGeom>
          </p:spPr>
        </p:pic>
      </p:grpSp>
      <p:sp>
        <p:nvSpPr>
          <p:cNvPr id="23" name="TextBox 3">
            <a:extLst>
              <a:ext uri="{FF2B5EF4-FFF2-40B4-BE49-F238E27FC236}">
                <a16:creationId xmlns:a16="http://schemas.microsoft.com/office/drawing/2014/main" id="{81A4BB17-8878-A740-B2AC-CA8CA689EC0E}"/>
              </a:ext>
            </a:extLst>
          </p:cNvPr>
          <p:cNvSpPr txBox="1"/>
          <p:nvPr/>
        </p:nvSpPr>
        <p:spPr>
          <a:xfrm>
            <a:off x="4933611" y="6388331"/>
            <a:ext cx="4988724" cy="2073453"/>
          </a:xfrm>
          <a:prstGeom prst="rect">
            <a:avLst/>
          </a:prstGeom>
        </p:spPr>
        <p:txBody>
          <a:bodyPr wrap="square" lIns="0" tIns="0" rIns="0" bIns="0" rtlCol="0" anchor="t">
            <a:spAutoFit/>
          </a:bodyPr>
          <a:lstStyle/>
          <a:p>
            <a:pPr>
              <a:lnSpc>
                <a:spcPct val="150000"/>
              </a:lnSpc>
            </a:pPr>
            <a:r>
              <a:rPr lang="en-US" sz="4800" spc="-80" dirty="0">
                <a:solidFill>
                  <a:schemeClr val="bg1"/>
                </a:solidFill>
                <a:latin typeface="Graphik Regular" panose="020B0503030202060203" pitchFamily="34" charset="0"/>
              </a:rPr>
              <a:t>FFIC Approvals on time</a:t>
            </a:r>
          </a:p>
        </p:txBody>
      </p:sp>
      <p:sp>
        <p:nvSpPr>
          <p:cNvPr id="32" name="TextBox 3">
            <a:extLst>
              <a:ext uri="{FF2B5EF4-FFF2-40B4-BE49-F238E27FC236}">
                <a16:creationId xmlns:a16="http://schemas.microsoft.com/office/drawing/2014/main" id="{4F150342-A235-1643-ACE9-0ED01CA44566}"/>
              </a:ext>
            </a:extLst>
          </p:cNvPr>
          <p:cNvSpPr txBox="1"/>
          <p:nvPr/>
        </p:nvSpPr>
        <p:spPr>
          <a:xfrm>
            <a:off x="2590574" y="413466"/>
            <a:ext cx="15327423" cy="677108"/>
          </a:xfrm>
          <a:prstGeom prst="rect">
            <a:avLst/>
          </a:prstGeom>
        </p:spPr>
        <p:txBody>
          <a:bodyPr wrap="square" lIns="0" tIns="0" rIns="0" bIns="0" rtlCol="0" anchor="t">
            <a:spAutoFit/>
          </a:bodyPr>
          <a:lstStyle/>
          <a:p>
            <a:r>
              <a:rPr lang="en-US" sz="4400" b="1" spc="-80" dirty="0">
                <a:solidFill>
                  <a:schemeClr val="bg1"/>
                </a:solidFill>
                <a:latin typeface="Graphik Regular" panose="020B0503030202060203" pitchFamily="34" charset="0"/>
              </a:rPr>
              <a:t>Project Update Dashboard – </a:t>
            </a:r>
            <a:r>
              <a:rPr lang="en-US" sz="4400" b="1" spc="-80" dirty="0">
                <a:latin typeface="Graphik Regular" panose="020B0503030202060203" pitchFamily="34" charset="0"/>
              </a:rPr>
              <a:t>Government Approvals</a:t>
            </a:r>
          </a:p>
        </p:txBody>
      </p:sp>
      <p:sp>
        <p:nvSpPr>
          <p:cNvPr id="33" name="TextBox 32">
            <a:extLst>
              <a:ext uri="{FF2B5EF4-FFF2-40B4-BE49-F238E27FC236}">
                <a16:creationId xmlns:a16="http://schemas.microsoft.com/office/drawing/2014/main" id="{307DB09C-BCE4-3D44-8B36-597EDF9C439A}"/>
              </a:ext>
            </a:extLst>
          </p:cNvPr>
          <p:cNvSpPr txBox="1"/>
          <p:nvPr/>
        </p:nvSpPr>
        <p:spPr>
          <a:xfrm>
            <a:off x="10110761" y="1947377"/>
            <a:ext cx="7014050" cy="830997"/>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Graphik Regular" panose="020B0503030202060203" pitchFamily="34" charset="77"/>
              </a:rPr>
              <a:t>Project Objective</a:t>
            </a:r>
            <a:r>
              <a:rPr lang="en-US" sz="2400" dirty="0">
                <a:latin typeface="Graphik Regular" panose="020B0503030202060203" pitchFamily="34" charset="77"/>
              </a:rPr>
              <a:t>: To secure government approvals in various regions for </a:t>
            </a:r>
            <a:r>
              <a:rPr lang="en-US" sz="2400" dirty="0" err="1">
                <a:latin typeface="Graphik Regular" panose="020B0503030202060203" pitchFamily="34" charset="77"/>
              </a:rPr>
              <a:t>SoliD</a:t>
            </a:r>
            <a:endParaRPr lang="en-US" sz="2400" dirty="0">
              <a:latin typeface="Graphik Regular" panose="020B0503030202060203" pitchFamily="34" charset="77"/>
            </a:endParaRPr>
          </a:p>
        </p:txBody>
      </p:sp>
      <p:sp>
        <p:nvSpPr>
          <p:cNvPr id="34" name="TextBox 33">
            <a:extLst>
              <a:ext uri="{FF2B5EF4-FFF2-40B4-BE49-F238E27FC236}">
                <a16:creationId xmlns:a16="http://schemas.microsoft.com/office/drawing/2014/main" id="{FBCBEF31-3AE3-1043-A05E-C04A4D8C209B}"/>
              </a:ext>
            </a:extLst>
          </p:cNvPr>
          <p:cNvSpPr txBox="1"/>
          <p:nvPr/>
        </p:nvSpPr>
        <p:spPr>
          <a:xfrm>
            <a:off x="10110761" y="2819203"/>
            <a:ext cx="7014050" cy="830997"/>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Graphik Regular" panose="020B0503030202060203" pitchFamily="34" charset="77"/>
              </a:rPr>
              <a:t>Project Time</a:t>
            </a:r>
            <a:r>
              <a:rPr lang="en-US" sz="2400" dirty="0">
                <a:latin typeface="Graphik Regular" panose="020B0503030202060203" pitchFamily="34" charset="77"/>
              </a:rPr>
              <a:t>: 60 business days starting April 1</a:t>
            </a:r>
          </a:p>
        </p:txBody>
      </p:sp>
      <p:sp>
        <p:nvSpPr>
          <p:cNvPr id="35" name="TextBox 34">
            <a:extLst>
              <a:ext uri="{FF2B5EF4-FFF2-40B4-BE49-F238E27FC236}">
                <a16:creationId xmlns:a16="http://schemas.microsoft.com/office/drawing/2014/main" id="{44762F5D-8372-0D43-AF77-BE11FD9DD3E3}"/>
              </a:ext>
            </a:extLst>
          </p:cNvPr>
          <p:cNvSpPr txBox="1"/>
          <p:nvPr/>
        </p:nvSpPr>
        <p:spPr>
          <a:xfrm>
            <a:off x="10110761" y="6576683"/>
            <a:ext cx="7014050" cy="2677656"/>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Graphik Regular" panose="020B0503030202060203" pitchFamily="34" charset="77"/>
              </a:rPr>
              <a:t>Project Risks</a:t>
            </a:r>
            <a:r>
              <a:rPr lang="en-US" sz="2400" dirty="0">
                <a:latin typeface="Graphik Regular" panose="020B0503030202060203" pitchFamily="34" charset="77"/>
              </a:rPr>
              <a:t>: </a:t>
            </a:r>
          </a:p>
          <a:p>
            <a:pPr marL="742950" lvl="1" indent="-285750">
              <a:buFont typeface="Arial" panose="020B0604020202020204" pitchFamily="34" charset="0"/>
              <a:buChar char="•"/>
            </a:pPr>
            <a:r>
              <a:rPr lang="en-US" sz="2400" dirty="0">
                <a:latin typeface="Graphik Regular" panose="020B0503030202060203" pitchFamily="34" charset="77"/>
              </a:rPr>
              <a:t>Resource availability out next week. May cause delays if alternate is not made available to us.</a:t>
            </a:r>
          </a:p>
          <a:p>
            <a:pPr marL="742950" lvl="1" indent="-285750">
              <a:buFont typeface="Arial" panose="020B0604020202020204" pitchFamily="34" charset="0"/>
              <a:buChar char="•"/>
            </a:pPr>
            <a:r>
              <a:rPr lang="en-US" sz="2400" dirty="0">
                <a:latin typeface="Graphik Regular" panose="020B0503030202060203" pitchFamily="34" charset="77"/>
              </a:rPr>
              <a:t>Budget is over by $6,200. More costs may be needed next week. </a:t>
            </a:r>
          </a:p>
          <a:p>
            <a:pPr marL="742950" lvl="1" indent="-285750">
              <a:buFont typeface="Arial" panose="020B0604020202020204" pitchFamily="34" charset="0"/>
              <a:buChar char="•"/>
            </a:pPr>
            <a:endParaRPr lang="en-US" sz="2400" dirty="0">
              <a:latin typeface="Graphik Regular" panose="020B0503030202060203" pitchFamily="34" charset="77"/>
            </a:endParaRPr>
          </a:p>
        </p:txBody>
      </p:sp>
      <p:sp>
        <p:nvSpPr>
          <p:cNvPr id="36" name="TextBox 35">
            <a:extLst>
              <a:ext uri="{FF2B5EF4-FFF2-40B4-BE49-F238E27FC236}">
                <a16:creationId xmlns:a16="http://schemas.microsoft.com/office/drawing/2014/main" id="{25EBCCB3-8941-6449-B084-EC44CAB8D684}"/>
              </a:ext>
            </a:extLst>
          </p:cNvPr>
          <p:cNvSpPr txBox="1"/>
          <p:nvPr/>
        </p:nvSpPr>
        <p:spPr>
          <a:xfrm>
            <a:off x="10110761" y="3609000"/>
            <a:ext cx="7014050" cy="2677656"/>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Graphik Regular" panose="020B0503030202060203" pitchFamily="34" charset="77"/>
              </a:rPr>
              <a:t>Project Updates</a:t>
            </a:r>
            <a:r>
              <a:rPr lang="en-US" sz="2400" dirty="0">
                <a:latin typeface="Graphik Regular" panose="020B0503030202060203" pitchFamily="34" charset="77"/>
              </a:rPr>
              <a:t>: </a:t>
            </a:r>
          </a:p>
          <a:p>
            <a:pPr marL="742950" lvl="1" indent="-285750">
              <a:buFont typeface="Arial" panose="020B0604020202020204" pitchFamily="34" charset="0"/>
              <a:buChar char="•"/>
            </a:pPr>
            <a:r>
              <a:rPr lang="en-US" sz="2400" dirty="0">
                <a:latin typeface="Graphik Regular" panose="020B0503030202060203" pitchFamily="34" charset="77"/>
              </a:rPr>
              <a:t>FFIC Approvals are on time per the plans</a:t>
            </a:r>
          </a:p>
          <a:p>
            <a:pPr marL="742950" lvl="1" indent="-285750">
              <a:buFont typeface="Arial" panose="020B0604020202020204" pitchFamily="34" charset="0"/>
              <a:buChar char="•"/>
            </a:pPr>
            <a:r>
              <a:rPr lang="en-US" sz="2400" dirty="0">
                <a:latin typeface="Graphik Regular" panose="020B0503030202060203" pitchFamily="34" charset="77"/>
              </a:rPr>
              <a:t>Approved documents onto Verification Office for sign off</a:t>
            </a:r>
          </a:p>
          <a:p>
            <a:pPr marL="742950" lvl="1" indent="-285750">
              <a:buFont typeface="Arial" panose="020B0604020202020204" pitchFamily="34" charset="0"/>
              <a:buChar char="•"/>
            </a:pPr>
            <a:r>
              <a:rPr lang="en-US" sz="2400" dirty="0">
                <a:latin typeface="Graphik Regular" panose="020B0503030202060203" pitchFamily="34" charset="77"/>
              </a:rPr>
              <a:t>This week, 5 of 8 major tasks were completed. The 3 incomplete are to be completed next week along with 4 others</a:t>
            </a:r>
          </a:p>
        </p:txBody>
      </p:sp>
      <p:sp>
        <p:nvSpPr>
          <p:cNvPr id="37" name="TextBox 36">
            <a:extLst>
              <a:ext uri="{FF2B5EF4-FFF2-40B4-BE49-F238E27FC236}">
                <a16:creationId xmlns:a16="http://schemas.microsoft.com/office/drawing/2014/main" id="{3BC14839-9EC9-114A-863D-8BF8CF1C24FA}"/>
              </a:ext>
            </a:extLst>
          </p:cNvPr>
          <p:cNvSpPr txBox="1"/>
          <p:nvPr/>
        </p:nvSpPr>
        <p:spPr>
          <a:xfrm>
            <a:off x="10110761" y="8724900"/>
            <a:ext cx="7014050"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Graphik Regular" panose="020B0503030202060203" pitchFamily="34" charset="77"/>
              </a:rPr>
              <a:t>Next Steps</a:t>
            </a:r>
            <a:r>
              <a:rPr lang="en-US" sz="2400" dirty="0">
                <a:latin typeface="Graphik Regular" panose="020B0503030202060203" pitchFamily="34" charset="77"/>
              </a:rPr>
              <a:t>: </a:t>
            </a:r>
          </a:p>
          <a:p>
            <a:pPr marL="742950" lvl="1" indent="-285750">
              <a:buFont typeface="Arial" panose="020B0604020202020204" pitchFamily="34" charset="0"/>
              <a:buChar char="•"/>
            </a:pPr>
            <a:r>
              <a:rPr lang="en-US" sz="2400" dirty="0">
                <a:latin typeface="Graphik Regular" panose="020B0503030202060203" pitchFamily="34" charset="77"/>
              </a:rPr>
              <a:t>Seek alternative for resource constraint</a:t>
            </a:r>
          </a:p>
          <a:p>
            <a:pPr marL="742950" lvl="1" indent="-285750">
              <a:buFont typeface="Arial" panose="020B0604020202020204" pitchFamily="34" charset="0"/>
              <a:buChar char="•"/>
            </a:pPr>
            <a:r>
              <a:rPr lang="en-US" sz="2400" dirty="0">
                <a:latin typeface="Graphik Regular" panose="020B0503030202060203" pitchFamily="34" charset="77"/>
              </a:rPr>
              <a:t>Complete the next 7 scheduled tasks by Day 53</a:t>
            </a:r>
          </a:p>
          <a:p>
            <a:pPr marL="742950" lvl="1" indent="-285750">
              <a:buFont typeface="Arial" panose="020B0604020202020204" pitchFamily="34" charset="0"/>
              <a:buChar char="•"/>
            </a:pPr>
            <a:endParaRPr lang="en-US" sz="2400" dirty="0">
              <a:latin typeface="Graphik Regular" panose="020B0503030202060203" pitchFamily="34" charset="77"/>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6154400" y="-1007427"/>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a:off x="0" y="0"/>
              <a:ext cx="4083272" cy="4091977"/>
            </a:xfrm>
            <a:prstGeom prst="rect">
              <a:avLst/>
            </a:prstGeom>
          </p:spPr>
        </p:pic>
      </p:grpSp>
      <p:sp>
        <p:nvSpPr>
          <p:cNvPr id="22" name="TextBox 3">
            <a:extLst>
              <a:ext uri="{FF2B5EF4-FFF2-40B4-BE49-F238E27FC236}">
                <a16:creationId xmlns:a16="http://schemas.microsoft.com/office/drawing/2014/main" id="{AC8D7363-3D9D-1D44-A8AF-6A02F9D83888}"/>
              </a:ext>
            </a:extLst>
          </p:cNvPr>
          <p:cNvSpPr txBox="1"/>
          <p:nvPr/>
        </p:nvSpPr>
        <p:spPr>
          <a:xfrm>
            <a:off x="4866887" y="2266994"/>
            <a:ext cx="4636129" cy="1091389"/>
          </a:xfrm>
          <a:prstGeom prst="rect">
            <a:avLst/>
          </a:prstGeom>
        </p:spPr>
        <p:txBody>
          <a:bodyPr lIns="0" tIns="0" rIns="0" bIns="0" rtlCol="0" anchor="t">
            <a:spAutoFit/>
          </a:bodyPr>
          <a:lstStyle/>
          <a:p>
            <a:pPr>
              <a:lnSpc>
                <a:spcPts val="9600"/>
              </a:lnSpc>
            </a:pPr>
            <a:r>
              <a:rPr lang="en-US" sz="6000" spc="-80" dirty="0">
                <a:solidFill>
                  <a:schemeClr val="bg1"/>
                </a:solidFill>
                <a:latin typeface="Graphik Regular" panose="020B0503030202060203" pitchFamily="34" charset="0"/>
              </a:rPr>
              <a:t>Iteration 4</a:t>
            </a:r>
          </a:p>
        </p:txBody>
      </p:sp>
      <p:grpSp>
        <p:nvGrpSpPr>
          <p:cNvPr id="24" name="Group 12">
            <a:extLst>
              <a:ext uri="{FF2B5EF4-FFF2-40B4-BE49-F238E27FC236}">
                <a16:creationId xmlns:a16="http://schemas.microsoft.com/office/drawing/2014/main" id="{EC760E0D-BC11-0347-B905-E74FDC13E05F}"/>
              </a:ext>
            </a:extLst>
          </p:cNvPr>
          <p:cNvGrpSpPr/>
          <p:nvPr/>
        </p:nvGrpSpPr>
        <p:grpSpPr>
          <a:xfrm>
            <a:off x="1298688" y="5935136"/>
            <a:ext cx="3438614" cy="3297100"/>
            <a:chOff x="0" y="154662"/>
            <a:chExt cx="4584818" cy="4396135"/>
          </a:xfrm>
        </p:grpSpPr>
        <p:grpSp>
          <p:nvGrpSpPr>
            <p:cNvPr id="25" name="Group 13">
              <a:extLst>
                <a:ext uri="{FF2B5EF4-FFF2-40B4-BE49-F238E27FC236}">
                  <a16:creationId xmlns:a16="http://schemas.microsoft.com/office/drawing/2014/main" id="{AC7A74BB-B3AB-9742-B561-90F2A40FA2A5}"/>
                </a:ext>
              </a:extLst>
            </p:cNvPr>
            <p:cNvGrpSpPr>
              <a:grpSpLocks noChangeAspect="1"/>
            </p:cNvGrpSpPr>
            <p:nvPr/>
          </p:nvGrpSpPr>
          <p:grpSpPr>
            <a:xfrm>
              <a:off x="0" y="656398"/>
              <a:ext cx="3894399" cy="3894399"/>
              <a:chOff x="0" y="0"/>
              <a:chExt cx="6350000" cy="6350000"/>
            </a:xfrm>
          </p:grpSpPr>
          <p:sp>
            <p:nvSpPr>
              <p:cNvPr id="27" name="Freeform 14">
                <a:extLst>
                  <a:ext uri="{FF2B5EF4-FFF2-40B4-BE49-F238E27FC236}">
                    <a16:creationId xmlns:a16="http://schemas.microsoft.com/office/drawing/2014/main" id="{0AD9D661-B01E-7A4D-9509-80AC56FB81C8}"/>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26" name="Picture 15">
              <a:extLst>
                <a:ext uri="{FF2B5EF4-FFF2-40B4-BE49-F238E27FC236}">
                  <a16:creationId xmlns:a16="http://schemas.microsoft.com/office/drawing/2014/main" id="{B97BA4CF-2BF6-174E-A186-1E4B31D6AA1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6484543">
              <a:off x="686267" y="150511"/>
              <a:ext cx="3894400" cy="3902702"/>
            </a:xfrm>
            <a:prstGeom prst="rect">
              <a:avLst/>
            </a:prstGeom>
          </p:spPr>
        </p:pic>
      </p:grpSp>
      <p:sp>
        <p:nvSpPr>
          <p:cNvPr id="23" name="TextBox 3">
            <a:extLst>
              <a:ext uri="{FF2B5EF4-FFF2-40B4-BE49-F238E27FC236}">
                <a16:creationId xmlns:a16="http://schemas.microsoft.com/office/drawing/2014/main" id="{81A4BB17-8878-A740-B2AC-CA8CA689EC0E}"/>
              </a:ext>
            </a:extLst>
          </p:cNvPr>
          <p:cNvSpPr txBox="1"/>
          <p:nvPr/>
        </p:nvSpPr>
        <p:spPr>
          <a:xfrm>
            <a:off x="4866887" y="5830569"/>
            <a:ext cx="4988724" cy="3181448"/>
          </a:xfrm>
          <a:prstGeom prst="rect">
            <a:avLst/>
          </a:prstGeom>
        </p:spPr>
        <p:txBody>
          <a:bodyPr wrap="square" lIns="0" tIns="0" rIns="0" bIns="0" rtlCol="0" anchor="t">
            <a:spAutoFit/>
          </a:bodyPr>
          <a:lstStyle/>
          <a:p>
            <a:pPr>
              <a:lnSpc>
                <a:spcPct val="150000"/>
              </a:lnSpc>
            </a:pPr>
            <a:r>
              <a:rPr lang="en-US" sz="4800" spc="-80" dirty="0">
                <a:solidFill>
                  <a:schemeClr val="bg1"/>
                </a:solidFill>
                <a:latin typeface="Graphik Regular" panose="020B0503030202060203" pitchFamily="34" charset="0"/>
              </a:rPr>
              <a:t>Next Product Release: Tomorrow</a:t>
            </a:r>
          </a:p>
        </p:txBody>
      </p:sp>
      <p:sp>
        <p:nvSpPr>
          <p:cNvPr id="32" name="TextBox 3">
            <a:extLst>
              <a:ext uri="{FF2B5EF4-FFF2-40B4-BE49-F238E27FC236}">
                <a16:creationId xmlns:a16="http://schemas.microsoft.com/office/drawing/2014/main" id="{4F150342-A235-1643-ACE9-0ED01CA44566}"/>
              </a:ext>
            </a:extLst>
          </p:cNvPr>
          <p:cNvSpPr txBox="1"/>
          <p:nvPr/>
        </p:nvSpPr>
        <p:spPr>
          <a:xfrm>
            <a:off x="2759088" y="498894"/>
            <a:ext cx="15327423" cy="677108"/>
          </a:xfrm>
          <a:prstGeom prst="rect">
            <a:avLst/>
          </a:prstGeom>
        </p:spPr>
        <p:txBody>
          <a:bodyPr wrap="square" lIns="0" tIns="0" rIns="0" bIns="0" rtlCol="0" anchor="t">
            <a:spAutoFit/>
          </a:bodyPr>
          <a:lstStyle/>
          <a:p>
            <a:r>
              <a:rPr lang="en-US" sz="4400" b="1" spc="-80" dirty="0">
                <a:solidFill>
                  <a:schemeClr val="bg1"/>
                </a:solidFill>
                <a:latin typeface="Graphik Regular" panose="020B0503030202060203" pitchFamily="34" charset="0"/>
              </a:rPr>
              <a:t>Project Update Dashboard – </a:t>
            </a:r>
            <a:r>
              <a:rPr lang="en-US" sz="4400" b="1" spc="-80" dirty="0">
                <a:latin typeface="Graphik Regular" panose="020B0503030202060203" pitchFamily="34" charset="0"/>
              </a:rPr>
              <a:t>Mobile App</a:t>
            </a:r>
          </a:p>
        </p:txBody>
      </p:sp>
      <p:sp>
        <p:nvSpPr>
          <p:cNvPr id="28" name="TextBox 27">
            <a:extLst>
              <a:ext uri="{FF2B5EF4-FFF2-40B4-BE49-F238E27FC236}">
                <a16:creationId xmlns:a16="http://schemas.microsoft.com/office/drawing/2014/main" id="{E4B7393D-5ED4-1B4A-8221-884432F162CD}"/>
              </a:ext>
            </a:extLst>
          </p:cNvPr>
          <p:cNvSpPr txBox="1"/>
          <p:nvPr/>
        </p:nvSpPr>
        <p:spPr>
          <a:xfrm>
            <a:off x="10200291" y="1975270"/>
            <a:ext cx="7014050" cy="830997"/>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Graphik Regular" panose="020B0503030202060203" pitchFamily="34" charset="77"/>
              </a:rPr>
              <a:t>Project Objective</a:t>
            </a:r>
            <a:r>
              <a:rPr lang="en-US" sz="2400" dirty="0">
                <a:latin typeface="Graphik Regular" panose="020B0503030202060203" pitchFamily="34" charset="77"/>
              </a:rPr>
              <a:t>: To develop a mobile app for potential and existing customer of </a:t>
            </a:r>
            <a:r>
              <a:rPr lang="en-US" sz="2400" dirty="0" err="1">
                <a:latin typeface="Graphik Regular" panose="020B0503030202060203" pitchFamily="34" charset="77"/>
              </a:rPr>
              <a:t>SoliD</a:t>
            </a:r>
            <a:endParaRPr lang="en-US" sz="2400" dirty="0">
              <a:latin typeface="Graphik Regular" panose="020B0503030202060203" pitchFamily="34" charset="77"/>
            </a:endParaRPr>
          </a:p>
        </p:txBody>
      </p:sp>
      <p:sp>
        <p:nvSpPr>
          <p:cNvPr id="29" name="TextBox 28">
            <a:extLst>
              <a:ext uri="{FF2B5EF4-FFF2-40B4-BE49-F238E27FC236}">
                <a16:creationId xmlns:a16="http://schemas.microsoft.com/office/drawing/2014/main" id="{95E04BBE-4F8E-4743-9252-3A9043176CC3}"/>
              </a:ext>
            </a:extLst>
          </p:cNvPr>
          <p:cNvSpPr txBox="1"/>
          <p:nvPr/>
        </p:nvSpPr>
        <p:spPr>
          <a:xfrm>
            <a:off x="10200291" y="2869937"/>
            <a:ext cx="7014050"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Graphik Regular" panose="020B0503030202060203" pitchFamily="34" charset="77"/>
              </a:rPr>
              <a:t>Project Time</a:t>
            </a:r>
            <a:r>
              <a:rPr lang="en-US" sz="2400" dirty="0">
                <a:latin typeface="Graphik Regular" panose="020B0503030202060203" pitchFamily="34" charset="77"/>
              </a:rPr>
              <a:t>: The app is iterating over many two week iterations with releases delivered regularly</a:t>
            </a:r>
          </a:p>
        </p:txBody>
      </p:sp>
      <p:sp>
        <p:nvSpPr>
          <p:cNvPr id="30" name="TextBox 29">
            <a:extLst>
              <a:ext uri="{FF2B5EF4-FFF2-40B4-BE49-F238E27FC236}">
                <a16:creationId xmlns:a16="http://schemas.microsoft.com/office/drawing/2014/main" id="{187CB332-5EFB-6A4F-B77E-C73E64BC787B}"/>
              </a:ext>
            </a:extLst>
          </p:cNvPr>
          <p:cNvSpPr txBox="1"/>
          <p:nvPr/>
        </p:nvSpPr>
        <p:spPr>
          <a:xfrm>
            <a:off x="10200291" y="4136182"/>
            <a:ext cx="7014050"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Graphik Regular" panose="020B0503030202060203" pitchFamily="34" charset="77"/>
              </a:rPr>
              <a:t>Project Updates</a:t>
            </a:r>
            <a:r>
              <a:rPr lang="en-US" sz="2400" dirty="0">
                <a:latin typeface="Graphik Regular" panose="020B0503030202060203" pitchFamily="34" charset="77"/>
              </a:rPr>
              <a:t>: </a:t>
            </a:r>
          </a:p>
          <a:p>
            <a:pPr marL="742950" lvl="1" indent="-285750">
              <a:buFont typeface="Arial" panose="020B0604020202020204" pitchFamily="34" charset="0"/>
              <a:buChar char="•"/>
            </a:pPr>
            <a:r>
              <a:rPr lang="en-US" sz="2400" dirty="0">
                <a:latin typeface="Graphik Regular" panose="020B0503030202060203" pitchFamily="34" charset="77"/>
              </a:rPr>
              <a:t>Issues fixes from last release</a:t>
            </a:r>
          </a:p>
          <a:p>
            <a:pPr marL="742950" lvl="1" indent="-285750">
              <a:buFont typeface="Arial" panose="020B0604020202020204" pitchFamily="34" charset="0"/>
              <a:buChar char="•"/>
            </a:pPr>
            <a:r>
              <a:rPr lang="en-US" sz="2400" dirty="0">
                <a:latin typeface="Graphik Regular" panose="020B0503030202060203" pitchFamily="34" charset="77"/>
              </a:rPr>
              <a:t>Positive feedback for beta testers</a:t>
            </a:r>
          </a:p>
          <a:p>
            <a:pPr marL="742950" lvl="1" indent="-285750">
              <a:buFont typeface="Arial" panose="020B0604020202020204" pitchFamily="34" charset="0"/>
              <a:buChar char="•"/>
            </a:pPr>
            <a:r>
              <a:rPr lang="en-US" sz="2400" dirty="0">
                <a:latin typeface="Graphik Regular" panose="020B0503030202060203" pitchFamily="34" charset="77"/>
              </a:rPr>
              <a:t>With PO acceptance, next release may go out tomorrow</a:t>
            </a:r>
          </a:p>
        </p:txBody>
      </p:sp>
      <p:sp>
        <p:nvSpPr>
          <p:cNvPr id="31" name="TextBox 30">
            <a:extLst>
              <a:ext uri="{FF2B5EF4-FFF2-40B4-BE49-F238E27FC236}">
                <a16:creationId xmlns:a16="http://schemas.microsoft.com/office/drawing/2014/main" id="{9F748A63-7F23-5E4B-88E1-17CC3FDBB89B}"/>
              </a:ext>
            </a:extLst>
          </p:cNvPr>
          <p:cNvSpPr txBox="1"/>
          <p:nvPr/>
        </p:nvSpPr>
        <p:spPr>
          <a:xfrm>
            <a:off x="10200291" y="6373276"/>
            <a:ext cx="7014050" cy="830997"/>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Graphik Regular" panose="020B0503030202060203" pitchFamily="34" charset="77"/>
              </a:rPr>
              <a:t>Project Risks</a:t>
            </a:r>
            <a:r>
              <a:rPr lang="en-US" sz="2400" dirty="0">
                <a:latin typeface="Graphik Regular" panose="020B0503030202060203" pitchFamily="34" charset="77"/>
              </a:rPr>
              <a:t>: </a:t>
            </a:r>
          </a:p>
          <a:p>
            <a:pPr marL="742950" lvl="1" indent="-285750">
              <a:buFont typeface="Arial" panose="020B0604020202020204" pitchFamily="34" charset="0"/>
              <a:buChar char="•"/>
            </a:pPr>
            <a:r>
              <a:rPr lang="en-US" sz="2400" dirty="0">
                <a:latin typeface="Graphik Regular" panose="020B0503030202060203" pitchFamily="34" charset="77"/>
              </a:rPr>
              <a:t>No known risks</a:t>
            </a:r>
          </a:p>
        </p:txBody>
      </p:sp>
      <p:sp>
        <p:nvSpPr>
          <p:cNvPr id="38" name="TextBox 37">
            <a:extLst>
              <a:ext uri="{FF2B5EF4-FFF2-40B4-BE49-F238E27FC236}">
                <a16:creationId xmlns:a16="http://schemas.microsoft.com/office/drawing/2014/main" id="{6AFA6313-E8C8-044E-B8FB-BC75B2074A63}"/>
              </a:ext>
            </a:extLst>
          </p:cNvPr>
          <p:cNvSpPr txBox="1"/>
          <p:nvPr/>
        </p:nvSpPr>
        <p:spPr>
          <a:xfrm>
            <a:off x="10200291" y="7376831"/>
            <a:ext cx="7014050"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Graphik Regular" panose="020B0503030202060203" pitchFamily="34" charset="77"/>
              </a:rPr>
              <a:t>Project Next Steps</a:t>
            </a:r>
            <a:r>
              <a:rPr lang="en-US" sz="2400" dirty="0">
                <a:latin typeface="Graphik Regular" panose="020B0503030202060203" pitchFamily="34" charset="77"/>
              </a:rPr>
              <a:t>: </a:t>
            </a:r>
          </a:p>
          <a:p>
            <a:pPr marL="742950" lvl="1" indent="-285750">
              <a:buFont typeface="Arial" panose="020B0604020202020204" pitchFamily="34" charset="0"/>
              <a:buChar char="•"/>
            </a:pPr>
            <a:r>
              <a:rPr lang="en-US" sz="2400" dirty="0">
                <a:latin typeface="Graphik Regular" panose="020B0503030202060203" pitchFamily="34" charset="77"/>
              </a:rPr>
              <a:t>Iteration 5 starts the day after next</a:t>
            </a:r>
          </a:p>
          <a:p>
            <a:pPr marL="742950" lvl="1" indent="-285750">
              <a:buFont typeface="Arial" panose="020B0604020202020204" pitchFamily="34" charset="0"/>
              <a:buChar char="•"/>
            </a:pPr>
            <a:r>
              <a:rPr lang="en-US" sz="2400" dirty="0">
                <a:latin typeface="Graphik Regular" panose="020B0503030202060203" pitchFamily="34" charset="77"/>
              </a:rPr>
              <a:t>Beta testers to try out next release</a:t>
            </a:r>
          </a:p>
          <a:p>
            <a:pPr marL="742950" lvl="1" indent="-285750">
              <a:buFont typeface="Arial" panose="020B0604020202020204" pitchFamily="34" charset="0"/>
              <a:buChar char="•"/>
            </a:pPr>
            <a:r>
              <a:rPr lang="en-US" sz="2400" dirty="0">
                <a:latin typeface="Graphik Regular" panose="020B0503030202060203" pitchFamily="34" charset="77"/>
              </a:rPr>
              <a:t>Extending the product beyond initial user base</a:t>
            </a:r>
          </a:p>
        </p:txBody>
      </p:sp>
    </p:spTree>
    <p:extLst>
      <p:ext uri="{BB962C8B-B14F-4D97-AF65-F5344CB8AC3E}">
        <p14:creationId xmlns:p14="http://schemas.microsoft.com/office/powerpoint/2010/main" val="3106423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430</Words>
  <Application>Microsoft Macintosh PowerPoint</Application>
  <PresentationFormat>Custom</PresentationFormat>
  <Paragraphs>39</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Graphik Regular</vt:lpstr>
      <vt:lpstr>Calibri</vt:lpstr>
      <vt:lpstr>Arial</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Liz Aouad</cp:lastModifiedBy>
  <cp:revision>9</cp:revision>
  <dcterms:created xsi:type="dcterms:W3CDTF">2006-08-16T00:00:00Z</dcterms:created>
  <dcterms:modified xsi:type="dcterms:W3CDTF">2021-07-29T17:23:21Z</dcterms:modified>
  <dc:identifier>DAEhDyfaYKE</dc:identifier>
</cp:coreProperties>
</file>