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Waterfall vs. Agile Methodology Comparative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D908A-661F-4116-B087-68706223FE12}"/>
              </a:ext>
            </a:extLst>
          </p:cNvPr>
          <p:cNvSpPr/>
          <p:nvPr/>
        </p:nvSpPr>
        <p:spPr>
          <a:xfrm>
            <a:off x="7154088" y="1326365"/>
            <a:ext cx="4410894" cy="1928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4C77C-94AC-45DB-9777-85B1495C73AC}"/>
              </a:ext>
            </a:extLst>
          </p:cNvPr>
          <p:cNvSpPr/>
          <p:nvPr/>
        </p:nvSpPr>
        <p:spPr>
          <a:xfrm>
            <a:off x="7154088" y="3531308"/>
            <a:ext cx="4410894" cy="1928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17A7A-570D-436D-AD00-BA255B4E8E84}"/>
              </a:ext>
            </a:extLst>
          </p:cNvPr>
          <p:cNvSpPr txBox="1"/>
          <p:nvPr/>
        </p:nvSpPr>
        <p:spPr>
          <a:xfrm>
            <a:off x="7800701" y="95703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Agile 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9D0D2-8B0A-4D64-9DE9-7C29BAA13A24}"/>
              </a:ext>
            </a:extLst>
          </p:cNvPr>
          <p:cNvSpPr txBox="1"/>
          <p:nvPr/>
        </p:nvSpPr>
        <p:spPr>
          <a:xfrm>
            <a:off x="3076304" y="95703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Waterfall 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E76EE-7E86-4A06-AE17-80CE0A637AC2}"/>
              </a:ext>
            </a:extLst>
          </p:cNvPr>
          <p:cNvSpPr txBox="1"/>
          <p:nvPr/>
        </p:nvSpPr>
        <p:spPr>
          <a:xfrm>
            <a:off x="341812" y="129477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7030A0"/>
                </a:solidFill>
              </a:rPr>
              <a:t>Advantages: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265BF-686D-4AE6-80EC-0E5F77F88306}"/>
              </a:ext>
            </a:extLst>
          </p:cNvPr>
          <p:cNvSpPr txBox="1"/>
          <p:nvPr/>
        </p:nvSpPr>
        <p:spPr>
          <a:xfrm>
            <a:off x="341812" y="353130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7030A0"/>
                </a:solidFill>
              </a:rPr>
              <a:t>Disadvantages: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C59CC-DBBD-4F90-A659-F2793D878185}"/>
              </a:ext>
            </a:extLst>
          </p:cNvPr>
          <p:cNvSpPr txBox="1"/>
          <p:nvPr/>
        </p:nvSpPr>
        <p:spPr>
          <a:xfrm>
            <a:off x="341812" y="572408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7030A0"/>
                </a:solidFill>
              </a:rPr>
              <a:t>Best Suited For: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ED24D7-4118-42CB-8B0B-8F9C73B552B5}"/>
              </a:ext>
            </a:extLst>
          </p:cNvPr>
          <p:cNvSpPr/>
          <p:nvPr/>
        </p:nvSpPr>
        <p:spPr>
          <a:xfrm>
            <a:off x="2429693" y="1338536"/>
            <a:ext cx="4410894" cy="19289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453A1-EE47-4BED-86E5-146FC16B7FFD}"/>
              </a:ext>
            </a:extLst>
          </p:cNvPr>
          <p:cNvSpPr/>
          <p:nvPr/>
        </p:nvSpPr>
        <p:spPr>
          <a:xfrm>
            <a:off x="2429693" y="3531308"/>
            <a:ext cx="4410894" cy="19289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4AD55B-3563-4317-BD56-57DE4258DCA3}"/>
              </a:ext>
            </a:extLst>
          </p:cNvPr>
          <p:cNvSpPr/>
          <p:nvPr/>
        </p:nvSpPr>
        <p:spPr>
          <a:xfrm>
            <a:off x="7154088" y="5720659"/>
            <a:ext cx="4410894" cy="900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8CAF59-2258-465C-8AD3-E288D7D305A8}"/>
              </a:ext>
            </a:extLst>
          </p:cNvPr>
          <p:cNvSpPr/>
          <p:nvPr/>
        </p:nvSpPr>
        <p:spPr>
          <a:xfrm>
            <a:off x="2429693" y="5724079"/>
            <a:ext cx="4410894" cy="900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1DDF1-D59D-4D7B-901F-D702B4C67176}"/>
              </a:ext>
            </a:extLst>
          </p:cNvPr>
          <p:cNvSpPr txBox="1"/>
          <p:nvPr/>
        </p:nvSpPr>
        <p:spPr>
          <a:xfrm>
            <a:off x="2429693" y="1357320"/>
            <a:ext cx="420624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Changes to scope and design are tightly managed or prevented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Systematic sequential plan is predictable and repeatable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Plans and budget forecasts can be relatively accurate over years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The process is relatively simple and easily communicated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No special training or change of mindset is required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Teams that cannot work collaboratively can still collectively accomplish the project, with well documented outputs serving as inputs to the next stage and team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It is easy to know what “done” looks like and when that occurs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BE7F8F-A50E-4F91-BF02-857FF950BA66}"/>
              </a:ext>
            </a:extLst>
          </p:cNvPr>
          <p:cNvSpPr txBox="1"/>
          <p:nvPr/>
        </p:nvSpPr>
        <p:spPr>
          <a:xfrm>
            <a:off x="7154089" y="1366821"/>
            <a:ext cx="438912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Flexible, iterative method designed to accommodate frequent change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Brings the client / customer deep into the design/build/test phases so they have input and provide feedback frequently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Value (working software) is delivered to the client rapidly and in frequent small releases rather than all at once at the end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Faster to production deployment than the waterfall method under conditions of regular change, with a generally lower overall risk profile and a higher ROI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Faster to incorporate lessons learned into the development process (continuous improvement)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29808C-E6D7-43E2-BAD7-81F1D8814547}"/>
              </a:ext>
            </a:extLst>
          </p:cNvPr>
          <p:cNvSpPr txBox="1"/>
          <p:nvPr/>
        </p:nvSpPr>
        <p:spPr>
          <a:xfrm>
            <a:off x="2429693" y="3559593"/>
            <a:ext cx="420624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Difficult and expensive to accommodate changes to scope or design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Unfinished tasks in one phase can hold up the whole project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Phases of work and their corresponding teams may be disconnected from each other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Customers are about as far removed from design and build as they can get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Large documentation overhead drives up cost and delivery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3F74C-ED6E-41FE-B739-7FF4F4AC7DE8}"/>
              </a:ext>
            </a:extLst>
          </p:cNvPr>
          <p:cNvSpPr txBox="1"/>
          <p:nvPr/>
        </p:nvSpPr>
        <p:spPr>
          <a:xfrm>
            <a:off x="7154089" y="3569094"/>
            <a:ext cx="420624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Requires training of team members and customers to best implement and utilize the Agile mindset and the Agile work process “culture”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Requires strong communication and teamwork skills to be effective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Places greater demand on the client / customer to participate directly in the whole project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Can get too responsive to frequent change, with too much input from the customer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C7881C-E254-4A48-ABF1-BFB17834F9C4}"/>
              </a:ext>
            </a:extLst>
          </p:cNvPr>
          <p:cNvSpPr txBox="1"/>
          <p:nvPr/>
        </p:nvSpPr>
        <p:spPr>
          <a:xfrm>
            <a:off x="2429693" y="5720660"/>
            <a:ext cx="42062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Projects that are or need to be plan-driven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Projects with well defined requirements that are unlikely to change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Projects that are being repeated multiple times and you want the same output produced each time from well-developed designs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Projects where customers are unavailable for frequent collaboration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2CD6F2-1D48-40EB-B1CD-BA6A4DD3743A}"/>
              </a:ext>
            </a:extLst>
          </p:cNvPr>
          <p:cNvSpPr txBox="1"/>
          <p:nvPr/>
        </p:nvSpPr>
        <p:spPr>
          <a:xfrm>
            <a:off x="7154089" y="5730161"/>
            <a:ext cx="42062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Projects that are or need to be change-driven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Projects with uncertain or frequently changing requirements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375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Thomas Malone</cp:lastModifiedBy>
  <cp:revision>9</cp:revision>
  <dcterms:created xsi:type="dcterms:W3CDTF">2021-10-08T17:27:31Z</dcterms:created>
  <dcterms:modified xsi:type="dcterms:W3CDTF">2021-11-05T21:33:47Z</dcterms:modified>
</cp:coreProperties>
</file>