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Lst>
  <p:sldSz cy="10058400" cx="7772400"/>
  <p:notesSz cx="6858000" cy="9144000"/>
  <p:embeddedFontLst>
    <p:embeddedFont>
      <p:font typeface="Google Sans SemiBold"/>
      <p:regular r:id="rId7"/>
      <p:bold r:id="rId8"/>
      <p:italic r:id="rId9"/>
      <p:boldItalic r:id="rId10"/>
    </p:embeddedFont>
    <p:embeddedFont>
      <p:font typeface="Roboto"/>
      <p:regular r:id="rId11"/>
      <p:bold r:id="rId12"/>
      <p:italic r:id="rId13"/>
      <p:boldItalic r:id="rId14"/>
    </p:embeddedFont>
    <p:embeddedFont>
      <p:font typeface="PT Sans Narrow"/>
      <p:regular r:id="rId15"/>
      <p:bold r:id="rId16"/>
    </p:embeddedFont>
    <p:embeddedFont>
      <p:font typeface="Google Sans"/>
      <p:regular r:id="rId17"/>
      <p:bold r:id="rId18"/>
      <p:italic r:id="rId19"/>
      <p:boldItalic r:id="rId20"/>
    </p:embeddedFont>
    <p:embeddedFont>
      <p:font typeface="Work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44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oogleSans-boldItalic.fntdata"/><Relationship Id="rId11" Type="http://schemas.openxmlformats.org/officeDocument/2006/relationships/font" Target="fonts/Roboto-regular.fntdata"/><Relationship Id="rId22" Type="http://schemas.openxmlformats.org/officeDocument/2006/relationships/font" Target="fonts/WorkSans-bold.fntdata"/><Relationship Id="rId10" Type="http://schemas.openxmlformats.org/officeDocument/2006/relationships/font" Target="fonts/GoogleSansSemiBold-boldItalic.fntdata"/><Relationship Id="rId21" Type="http://schemas.openxmlformats.org/officeDocument/2006/relationships/font" Target="fonts/WorkSans-regular.fntdata"/><Relationship Id="rId13" Type="http://schemas.openxmlformats.org/officeDocument/2006/relationships/font" Target="fonts/Roboto-italic.fntdata"/><Relationship Id="rId24" Type="http://schemas.openxmlformats.org/officeDocument/2006/relationships/font" Target="fonts/WorkSans-boldItalic.fntdata"/><Relationship Id="rId12" Type="http://schemas.openxmlformats.org/officeDocument/2006/relationships/font" Target="fonts/Roboto-bold.fntdata"/><Relationship Id="rId23" Type="http://schemas.openxmlformats.org/officeDocument/2006/relationships/font" Target="fonts/Work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GoogleSansSemiBold-italic.fntdata"/><Relationship Id="rId15" Type="http://schemas.openxmlformats.org/officeDocument/2006/relationships/font" Target="fonts/PTSansNarrow-regular.fntdata"/><Relationship Id="rId14" Type="http://schemas.openxmlformats.org/officeDocument/2006/relationships/font" Target="fonts/Roboto-boldItalic.fntdata"/><Relationship Id="rId17" Type="http://schemas.openxmlformats.org/officeDocument/2006/relationships/font" Target="fonts/GoogleSans-regular.fntdata"/><Relationship Id="rId16" Type="http://schemas.openxmlformats.org/officeDocument/2006/relationships/font" Target="fonts/PTSansNarrow-bold.fntdata"/><Relationship Id="rId5" Type="http://schemas.openxmlformats.org/officeDocument/2006/relationships/notesMaster" Target="notesMasters/notesMaster1.xml"/><Relationship Id="rId19" Type="http://schemas.openxmlformats.org/officeDocument/2006/relationships/font" Target="fonts/GoogleSans-italic.fntdata"/><Relationship Id="rId6" Type="http://schemas.openxmlformats.org/officeDocument/2006/relationships/slide" Target="slides/slide1.xml"/><Relationship Id="rId18" Type="http://schemas.openxmlformats.org/officeDocument/2006/relationships/font" Target="fonts/GoogleSans-bold.fntdata"/><Relationship Id="rId7" Type="http://schemas.openxmlformats.org/officeDocument/2006/relationships/font" Target="fonts/GoogleSansSemiBold-regular.fntdata"/><Relationship Id="rId8" Type="http://schemas.openxmlformats.org/officeDocument/2006/relationships/font" Target="fonts/GoogleSans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00b24eec36_0_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00b24eec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1" type="title">
  <p:cSld name="TITLE">
    <p:spTree>
      <p:nvGrpSpPr>
        <p:cNvPr id="10" name="Shape 10"/>
        <p:cNvGrpSpPr/>
        <p:nvPr/>
      </p:nvGrpSpPr>
      <p:grpSpPr>
        <a:xfrm>
          <a:off x="0" y="0"/>
          <a:ext cx="0" cy="0"/>
          <a:chOff x="0" y="0"/>
          <a:chExt cx="0" cy="0"/>
        </a:xfrm>
      </p:grpSpPr>
      <p:grpSp>
        <p:nvGrpSpPr>
          <p:cNvPr id="11" name="Google Shape;11;p2"/>
          <p:cNvGrpSpPr/>
          <p:nvPr/>
        </p:nvGrpSpPr>
        <p:grpSpPr>
          <a:xfrm>
            <a:off x="172055" y="1468890"/>
            <a:ext cx="7434543" cy="62982"/>
            <a:chOff x="1890075" y="5241175"/>
            <a:chExt cx="4240556" cy="257700"/>
          </a:xfrm>
        </p:grpSpPr>
        <p:sp>
          <p:nvSpPr>
            <p:cNvPr id="12" name="Google Shape;12;p2"/>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3" name="Google Shape;13;p2"/>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4" name="Google Shape;14;p2"/>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5" name="Google Shape;15;p2"/>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16" name="Google Shape;16;p2"/>
          <p:cNvSpPr/>
          <p:nvPr/>
        </p:nvSpPr>
        <p:spPr>
          <a:xfrm>
            <a:off x="172050" y="2765600"/>
            <a:ext cx="3076800" cy="7293000"/>
          </a:xfrm>
          <a:prstGeom prst="roundRect">
            <a:avLst>
              <a:gd fmla="val 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nvGrpSpPr>
          <p:cNvPr id="17" name="Google Shape;17;p2"/>
          <p:cNvGrpSpPr/>
          <p:nvPr/>
        </p:nvGrpSpPr>
        <p:grpSpPr>
          <a:xfrm>
            <a:off x="168930" y="2702615"/>
            <a:ext cx="7434543" cy="62982"/>
            <a:chOff x="1890075" y="5241175"/>
            <a:chExt cx="4240556" cy="257700"/>
          </a:xfrm>
        </p:grpSpPr>
        <p:sp>
          <p:nvSpPr>
            <p:cNvPr id="18" name="Google Shape;18;p2"/>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9" name="Google Shape;19;p2"/>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0" name="Google Shape;20;p2"/>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1" name="Google Shape;21;p2"/>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cxnSp>
        <p:nvCxnSpPr>
          <p:cNvPr id="22" name="Google Shape;22;p2"/>
          <p:cNvCxnSpPr>
            <a:stCxn id="12" idx="0"/>
          </p:cNvCxnSpPr>
          <p:nvPr/>
        </p:nvCxnSpPr>
        <p:spPr>
          <a:xfrm>
            <a:off x="172055" y="1500381"/>
            <a:ext cx="0" cy="8590500"/>
          </a:xfrm>
          <a:prstGeom prst="straightConnector1">
            <a:avLst/>
          </a:prstGeom>
          <a:noFill/>
          <a:ln cap="flat" cmpd="sng" w="9525">
            <a:solidFill>
              <a:srgbClr val="CCCCCC"/>
            </a:solidFill>
            <a:prstDash val="solid"/>
            <a:round/>
            <a:headEnd len="med" w="med" type="none"/>
            <a:tailEnd len="med" w="med" type="none"/>
          </a:ln>
        </p:spPr>
      </p:cxnSp>
      <p:cxnSp>
        <p:nvCxnSpPr>
          <p:cNvPr id="23" name="Google Shape;23;p2"/>
          <p:cNvCxnSpPr/>
          <p:nvPr/>
        </p:nvCxnSpPr>
        <p:spPr>
          <a:xfrm>
            <a:off x="7603480" y="1500381"/>
            <a:ext cx="0" cy="8590500"/>
          </a:xfrm>
          <a:prstGeom prst="straightConnector1">
            <a:avLst/>
          </a:prstGeom>
          <a:noFill/>
          <a:ln cap="flat" cmpd="sng" w="9525">
            <a:solidFill>
              <a:srgbClr val="CCCCCC"/>
            </a:solidFill>
            <a:prstDash val="solid"/>
            <a:round/>
            <a:headEnd len="med" w="med" type="none"/>
            <a:tailEnd len="med" w="med" type="none"/>
          </a:ln>
        </p:spPr>
      </p:cxnSp>
      <p:grpSp>
        <p:nvGrpSpPr>
          <p:cNvPr id="24" name="Google Shape;24;p2"/>
          <p:cNvGrpSpPr/>
          <p:nvPr/>
        </p:nvGrpSpPr>
        <p:grpSpPr>
          <a:xfrm>
            <a:off x="0" y="3413775"/>
            <a:ext cx="3530025" cy="746350"/>
            <a:chOff x="0" y="3156075"/>
            <a:chExt cx="3530025" cy="746350"/>
          </a:xfrm>
        </p:grpSpPr>
        <p:sp>
          <p:nvSpPr>
            <p:cNvPr id="25" name="Google Shape;25;p2"/>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6" name="Google Shape;26;p2"/>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27" name="Google Shape;27;p2"/>
          <p:cNvGrpSpPr/>
          <p:nvPr/>
        </p:nvGrpSpPr>
        <p:grpSpPr>
          <a:xfrm>
            <a:off x="3248850" y="2867100"/>
            <a:ext cx="4936034" cy="746350"/>
            <a:chOff x="0" y="3156075"/>
            <a:chExt cx="3530025" cy="746350"/>
          </a:xfrm>
        </p:grpSpPr>
        <p:sp>
          <p:nvSpPr>
            <p:cNvPr id="28" name="Google Shape;28;p2"/>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9" name="Google Shape;29;p2"/>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30" name="Google Shape;30;p2"/>
          <p:cNvGrpSpPr/>
          <p:nvPr/>
        </p:nvGrpSpPr>
        <p:grpSpPr>
          <a:xfrm>
            <a:off x="3248850" y="7166275"/>
            <a:ext cx="4936034" cy="746350"/>
            <a:chOff x="0" y="3156075"/>
            <a:chExt cx="3530025" cy="746350"/>
          </a:xfrm>
        </p:grpSpPr>
        <p:sp>
          <p:nvSpPr>
            <p:cNvPr id="31" name="Google Shape;31;p2"/>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2" name="Google Shape;32;p2"/>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33" name="Google Shape;33;p2"/>
          <p:cNvSpPr txBox="1"/>
          <p:nvPr/>
        </p:nvSpPr>
        <p:spPr>
          <a:xfrm>
            <a:off x="188700" y="3410750"/>
            <a:ext cx="3074400" cy="46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900">
                <a:solidFill>
                  <a:schemeClr val="lt2"/>
                </a:solidFill>
                <a:latin typeface="Google Sans SemiBold"/>
                <a:ea typeface="Google Sans SemiBold"/>
                <a:cs typeface="Google Sans SemiBold"/>
                <a:sym typeface="Google Sans SemiBold"/>
              </a:rPr>
              <a:t>Key Insights </a:t>
            </a:r>
            <a:endParaRPr sz="1900">
              <a:solidFill>
                <a:schemeClr val="lt2"/>
              </a:solidFill>
              <a:latin typeface="Google Sans SemiBold"/>
              <a:ea typeface="Google Sans SemiBold"/>
              <a:cs typeface="Google Sans SemiBold"/>
              <a:sym typeface="Google Sans SemiBold"/>
            </a:endParaRPr>
          </a:p>
        </p:txBody>
      </p:sp>
      <p:sp>
        <p:nvSpPr>
          <p:cNvPr id="34" name="Google Shape;34;p2"/>
          <p:cNvSpPr txBox="1"/>
          <p:nvPr/>
        </p:nvSpPr>
        <p:spPr>
          <a:xfrm>
            <a:off x="3263100" y="2852500"/>
            <a:ext cx="4334100" cy="450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900">
                <a:solidFill>
                  <a:schemeClr val="lt2"/>
                </a:solidFill>
                <a:latin typeface="Google Sans SemiBold"/>
                <a:ea typeface="Google Sans SemiBold"/>
                <a:cs typeface="Google Sans SemiBold"/>
                <a:sym typeface="Google Sans SemiBold"/>
              </a:rPr>
              <a:t>Details </a:t>
            </a:r>
            <a:endParaRPr sz="1900">
              <a:solidFill>
                <a:schemeClr val="lt2"/>
              </a:solidFill>
              <a:latin typeface="Google Sans SemiBold"/>
              <a:ea typeface="Google Sans SemiBold"/>
              <a:cs typeface="Google Sans SemiBold"/>
              <a:sym typeface="Google Sans SemiBold"/>
            </a:endParaRPr>
          </a:p>
        </p:txBody>
      </p:sp>
      <p:sp>
        <p:nvSpPr>
          <p:cNvPr id="35" name="Google Shape;35;p2"/>
          <p:cNvSpPr txBox="1"/>
          <p:nvPr/>
        </p:nvSpPr>
        <p:spPr>
          <a:xfrm>
            <a:off x="3263100" y="7164075"/>
            <a:ext cx="4334100" cy="450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900">
                <a:solidFill>
                  <a:schemeClr val="lt2"/>
                </a:solidFill>
                <a:latin typeface="Google Sans SemiBold"/>
                <a:ea typeface="Google Sans SemiBold"/>
                <a:cs typeface="Google Sans SemiBold"/>
                <a:sym typeface="Google Sans SemiBold"/>
              </a:rPr>
              <a:t>Next Steps </a:t>
            </a:r>
            <a:endParaRPr sz="1900">
              <a:solidFill>
                <a:schemeClr val="lt2"/>
              </a:solidFill>
              <a:latin typeface="Google Sans SemiBold"/>
              <a:ea typeface="Google Sans SemiBold"/>
              <a:cs typeface="Google Sans SemiBold"/>
              <a:sym typeface="Google Sans SemiBold"/>
            </a:endParaRPr>
          </a:p>
        </p:txBody>
      </p:sp>
      <p:sp>
        <p:nvSpPr>
          <p:cNvPr id="36" name="Google Shape;36;p2"/>
          <p:cNvSpPr txBox="1"/>
          <p:nvPr>
            <p:ph type="title"/>
          </p:nvPr>
        </p:nvSpPr>
        <p:spPr>
          <a:xfrm>
            <a:off x="168925" y="324775"/>
            <a:ext cx="7408500" cy="771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lvl1pPr lvl="0" rtl="0" algn="ctr">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7" name="Google Shape;37;p2"/>
          <p:cNvSpPr txBox="1"/>
          <p:nvPr>
            <p:ph idx="1" type="subTitle"/>
          </p:nvPr>
        </p:nvSpPr>
        <p:spPr>
          <a:xfrm>
            <a:off x="2263675" y="826975"/>
            <a:ext cx="3219000" cy="269100"/>
          </a:xfrm>
          <a:prstGeom prst="rect">
            <a:avLst/>
          </a:prstGeom>
        </p:spPr>
        <p:txBody>
          <a:bodyPr anchorCtr="0" anchor="t" bIns="91425" lIns="91425" spcFirstLastPara="1" rIns="91425" wrap="square" tIns="91425">
            <a:spAutoFit/>
          </a:bodyPr>
          <a:lstStyle>
            <a:lvl1pPr lvl="0" rtl="0" algn="ctr">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2">
  <p:cSld name="TITLE_1">
    <p:spTree>
      <p:nvGrpSpPr>
        <p:cNvPr id="38" name="Shape 38"/>
        <p:cNvGrpSpPr/>
        <p:nvPr/>
      </p:nvGrpSpPr>
      <p:grpSpPr>
        <a:xfrm>
          <a:off x="0" y="0"/>
          <a:ext cx="0" cy="0"/>
          <a:chOff x="0" y="0"/>
          <a:chExt cx="0" cy="0"/>
        </a:xfrm>
      </p:grpSpPr>
      <p:cxnSp>
        <p:nvCxnSpPr>
          <p:cNvPr id="39" name="Google Shape;39;p3"/>
          <p:cNvCxnSpPr/>
          <p:nvPr/>
        </p:nvCxnSpPr>
        <p:spPr>
          <a:xfrm>
            <a:off x="3049395" y="901911"/>
            <a:ext cx="0" cy="5924400"/>
          </a:xfrm>
          <a:prstGeom prst="straightConnector1">
            <a:avLst/>
          </a:prstGeom>
          <a:noFill/>
          <a:ln cap="flat" cmpd="sng" w="9525">
            <a:solidFill>
              <a:srgbClr val="CCCCCC"/>
            </a:solidFill>
            <a:prstDash val="solid"/>
            <a:round/>
            <a:headEnd len="med" w="med" type="none"/>
            <a:tailEnd len="med" w="med" type="none"/>
          </a:ln>
        </p:spPr>
      </p:cxnSp>
      <p:cxnSp>
        <p:nvCxnSpPr>
          <p:cNvPr id="40" name="Google Shape;40;p3"/>
          <p:cNvCxnSpPr>
            <a:stCxn id="41" idx="0"/>
          </p:cNvCxnSpPr>
          <p:nvPr/>
        </p:nvCxnSpPr>
        <p:spPr>
          <a:xfrm flipH="1">
            <a:off x="172045" y="903711"/>
            <a:ext cx="18300" cy="9187200"/>
          </a:xfrm>
          <a:prstGeom prst="straightConnector1">
            <a:avLst/>
          </a:prstGeom>
          <a:noFill/>
          <a:ln cap="flat" cmpd="sng" w="9525">
            <a:solidFill>
              <a:srgbClr val="CCCCCC"/>
            </a:solidFill>
            <a:prstDash val="solid"/>
            <a:round/>
            <a:headEnd len="med" w="med" type="none"/>
            <a:tailEnd len="med" w="med" type="none"/>
          </a:ln>
        </p:spPr>
      </p:cxnSp>
      <p:grpSp>
        <p:nvGrpSpPr>
          <p:cNvPr id="42" name="Google Shape;42;p3"/>
          <p:cNvGrpSpPr/>
          <p:nvPr/>
        </p:nvGrpSpPr>
        <p:grpSpPr>
          <a:xfrm>
            <a:off x="190345" y="900758"/>
            <a:ext cx="7581747" cy="5906"/>
            <a:chOff x="1890075" y="5241175"/>
            <a:chExt cx="4240556" cy="257700"/>
          </a:xfrm>
        </p:grpSpPr>
        <p:sp>
          <p:nvSpPr>
            <p:cNvPr id="41" name="Google Shape;41;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3" name="Google Shape;43;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4" name="Google Shape;44;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5" name="Google Shape;45;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46" name="Google Shape;46;p3"/>
          <p:cNvGrpSpPr/>
          <p:nvPr/>
        </p:nvGrpSpPr>
        <p:grpSpPr>
          <a:xfrm>
            <a:off x="190320" y="931759"/>
            <a:ext cx="7581691" cy="5901"/>
            <a:chOff x="1890075" y="5241175"/>
            <a:chExt cx="4240556" cy="257700"/>
          </a:xfrm>
        </p:grpSpPr>
        <p:sp>
          <p:nvSpPr>
            <p:cNvPr id="47" name="Google Shape;47;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8" name="Google Shape;48;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9" name="Google Shape;49;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0" name="Google Shape;50;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51" name="Google Shape;51;p3"/>
          <p:cNvSpPr/>
          <p:nvPr/>
        </p:nvSpPr>
        <p:spPr>
          <a:xfrm rot="248910">
            <a:off x="7469568" y="-16320"/>
            <a:ext cx="1791494" cy="10540289"/>
          </a:xfrm>
          <a:prstGeom prst="rtTriangle">
            <a:avLst/>
          </a:prstGeom>
          <a:solidFill>
            <a:srgbClr val="B7B7B7"/>
          </a:solidFill>
          <a:ln cap="flat" cmpd="sng" w="9525">
            <a:solidFill>
              <a:srgbClr val="CFB99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FB991"/>
              </a:solidFill>
            </a:endParaRPr>
          </a:p>
        </p:txBody>
      </p:sp>
      <p:sp>
        <p:nvSpPr>
          <p:cNvPr id="52" name="Google Shape;52;p3"/>
          <p:cNvSpPr txBox="1"/>
          <p:nvPr/>
        </p:nvSpPr>
        <p:spPr>
          <a:xfrm>
            <a:off x="490594" y="1086900"/>
            <a:ext cx="2259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Work Sans"/>
                <a:ea typeface="Work Sans"/>
                <a:cs typeface="Work Sans"/>
                <a:sym typeface="Work Sans"/>
              </a:rPr>
              <a:t>ISSUE / PROBLEM</a:t>
            </a:r>
            <a:endParaRPr sz="1500">
              <a:latin typeface="Work Sans"/>
              <a:ea typeface="Work Sans"/>
              <a:cs typeface="Work Sans"/>
              <a:sym typeface="Work Sans"/>
            </a:endParaRPr>
          </a:p>
        </p:txBody>
      </p:sp>
      <p:grpSp>
        <p:nvGrpSpPr>
          <p:cNvPr id="53" name="Google Shape;53;p3"/>
          <p:cNvGrpSpPr/>
          <p:nvPr/>
        </p:nvGrpSpPr>
        <p:grpSpPr>
          <a:xfrm>
            <a:off x="372224" y="1193225"/>
            <a:ext cx="137818" cy="187200"/>
            <a:chOff x="507100" y="1997600"/>
            <a:chExt cx="158375" cy="187200"/>
          </a:xfrm>
        </p:grpSpPr>
        <p:sp>
          <p:nvSpPr>
            <p:cNvPr id="54" name="Google Shape;54;p3"/>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nvSpPr>
        <p:spPr>
          <a:xfrm>
            <a:off x="3314919" y="1086900"/>
            <a:ext cx="2259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Work Sans"/>
                <a:ea typeface="Work Sans"/>
                <a:cs typeface="Work Sans"/>
                <a:sym typeface="Work Sans"/>
              </a:rPr>
              <a:t>RESPONSE </a:t>
            </a:r>
            <a:endParaRPr sz="1500">
              <a:latin typeface="Work Sans"/>
              <a:ea typeface="Work Sans"/>
              <a:cs typeface="Work Sans"/>
              <a:sym typeface="Work Sans"/>
            </a:endParaRPr>
          </a:p>
        </p:txBody>
      </p:sp>
      <p:grpSp>
        <p:nvGrpSpPr>
          <p:cNvPr id="57" name="Google Shape;57;p3"/>
          <p:cNvGrpSpPr/>
          <p:nvPr/>
        </p:nvGrpSpPr>
        <p:grpSpPr>
          <a:xfrm>
            <a:off x="3196549" y="1193225"/>
            <a:ext cx="137818" cy="187200"/>
            <a:chOff x="507100" y="1997600"/>
            <a:chExt cx="158375" cy="187200"/>
          </a:xfrm>
        </p:grpSpPr>
        <p:sp>
          <p:nvSpPr>
            <p:cNvPr id="58" name="Google Shape;58;p3"/>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3"/>
          <p:cNvSpPr txBox="1"/>
          <p:nvPr/>
        </p:nvSpPr>
        <p:spPr>
          <a:xfrm>
            <a:off x="3314919" y="3910100"/>
            <a:ext cx="2259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Work Sans"/>
                <a:ea typeface="Work Sans"/>
                <a:cs typeface="Work Sans"/>
                <a:sym typeface="Work Sans"/>
              </a:rPr>
              <a:t>IMPACT </a:t>
            </a:r>
            <a:endParaRPr sz="1500">
              <a:latin typeface="Work Sans"/>
              <a:ea typeface="Work Sans"/>
              <a:cs typeface="Work Sans"/>
              <a:sym typeface="Work Sans"/>
            </a:endParaRPr>
          </a:p>
        </p:txBody>
      </p:sp>
      <p:grpSp>
        <p:nvGrpSpPr>
          <p:cNvPr id="61" name="Google Shape;61;p3"/>
          <p:cNvGrpSpPr/>
          <p:nvPr/>
        </p:nvGrpSpPr>
        <p:grpSpPr>
          <a:xfrm>
            <a:off x="3196549" y="4016425"/>
            <a:ext cx="137818" cy="187200"/>
            <a:chOff x="507100" y="1997600"/>
            <a:chExt cx="158375" cy="187200"/>
          </a:xfrm>
        </p:grpSpPr>
        <p:sp>
          <p:nvSpPr>
            <p:cNvPr id="62" name="Google Shape;62;p3"/>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172050" y="4643025"/>
            <a:ext cx="2852450" cy="2183285"/>
            <a:chOff x="404700" y="4541500"/>
            <a:chExt cx="2852450" cy="2183285"/>
          </a:xfrm>
        </p:grpSpPr>
        <p:sp>
          <p:nvSpPr>
            <p:cNvPr id="65" name="Google Shape;65;p3"/>
            <p:cNvSpPr/>
            <p:nvPr/>
          </p:nvSpPr>
          <p:spPr>
            <a:xfrm>
              <a:off x="404700" y="4574127"/>
              <a:ext cx="2758200" cy="2148000"/>
            </a:xfrm>
            <a:prstGeom prst="rect">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452450" y="4614885"/>
              <a:ext cx="2804700" cy="2109900"/>
            </a:xfrm>
            <a:prstGeom prst="rect">
              <a:avLst/>
            </a:prstGeom>
            <a:solidFill>
              <a:srgbClr val="CCCCCC"/>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txBox="1"/>
            <p:nvPr/>
          </p:nvSpPr>
          <p:spPr>
            <a:xfrm>
              <a:off x="643125" y="4541500"/>
              <a:ext cx="2595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Work Sans"/>
                  <a:ea typeface="Work Sans"/>
                  <a:cs typeface="Work Sans"/>
                  <a:sym typeface="Work Sans"/>
                </a:rPr>
                <a:t>KEY INSIGHTS</a:t>
              </a:r>
              <a:endParaRPr sz="1500">
                <a:latin typeface="Work Sans"/>
                <a:ea typeface="Work Sans"/>
                <a:cs typeface="Work Sans"/>
                <a:sym typeface="Work Sans"/>
              </a:endParaRPr>
            </a:p>
          </p:txBody>
        </p:sp>
        <p:sp>
          <p:nvSpPr>
            <p:cNvPr id="68" name="Google Shape;68;p3"/>
            <p:cNvSpPr/>
            <p:nvPr/>
          </p:nvSpPr>
          <p:spPr>
            <a:xfrm>
              <a:off x="529575" y="4663612"/>
              <a:ext cx="135900" cy="2004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507100" y="4684392"/>
              <a:ext cx="135900" cy="1569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3"/>
          <p:cNvSpPr/>
          <p:nvPr/>
        </p:nvSpPr>
        <p:spPr>
          <a:xfrm>
            <a:off x="3668950" y="6615125"/>
            <a:ext cx="3184200" cy="2495700"/>
          </a:xfrm>
          <a:prstGeom prst="rect">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1043125" y="7288425"/>
            <a:ext cx="2573100" cy="2261400"/>
          </a:xfrm>
          <a:prstGeom prst="rect">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ph idx="2" type="pic"/>
          </p:nvPr>
        </p:nvSpPr>
        <p:spPr>
          <a:xfrm>
            <a:off x="3681075" y="6466100"/>
            <a:ext cx="3035400" cy="2495700"/>
          </a:xfrm>
          <a:prstGeom prst="rect">
            <a:avLst/>
          </a:prstGeom>
          <a:noFill/>
          <a:ln cap="flat" cmpd="sng" w="19050">
            <a:solidFill>
              <a:srgbClr val="000000"/>
            </a:solidFill>
            <a:prstDash val="solid"/>
            <a:round/>
            <a:headEnd len="sm" w="sm" type="none"/>
            <a:tailEnd len="sm" w="sm" type="none"/>
          </a:ln>
        </p:spPr>
      </p:sp>
      <p:sp>
        <p:nvSpPr>
          <p:cNvPr id="73" name="Google Shape;73;p3"/>
          <p:cNvSpPr/>
          <p:nvPr>
            <p:ph idx="3" type="pic"/>
          </p:nvPr>
        </p:nvSpPr>
        <p:spPr>
          <a:xfrm>
            <a:off x="1162700" y="7044000"/>
            <a:ext cx="2453400" cy="2398200"/>
          </a:xfrm>
          <a:prstGeom prst="rect">
            <a:avLst/>
          </a:prstGeom>
          <a:noFill/>
          <a:ln cap="flat" cmpd="sng" w="19050">
            <a:solidFill>
              <a:srgbClr val="000000"/>
            </a:solidFill>
            <a:prstDash val="solid"/>
            <a:round/>
            <a:headEnd len="sm" w="sm" type="none"/>
            <a:tailEnd len="sm" w="sm" type="none"/>
          </a:ln>
        </p:spPr>
      </p:sp>
      <p:sp>
        <p:nvSpPr>
          <p:cNvPr id="74" name="Google Shape;74;p3"/>
          <p:cNvSpPr txBox="1"/>
          <p:nvPr/>
        </p:nvSpPr>
        <p:spPr>
          <a:xfrm>
            <a:off x="510050" y="9659903"/>
            <a:ext cx="30816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05000"/>
              </a:lnSpc>
              <a:spcBef>
                <a:spcPts val="0"/>
              </a:spcBef>
              <a:spcAft>
                <a:spcPts val="0"/>
              </a:spcAft>
              <a:buNone/>
            </a:pPr>
            <a:r>
              <a:t/>
            </a:r>
            <a:endParaRPr i="1" sz="1100">
              <a:solidFill>
                <a:srgbClr val="000000"/>
              </a:solidFill>
              <a:latin typeface="Calibri"/>
              <a:ea typeface="Calibri"/>
              <a:cs typeface="Calibri"/>
              <a:sym typeface="Calibri"/>
            </a:endParaRPr>
          </a:p>
        </p:txBody>
      </p:sp>
      <p:sp>
        <p:nvSpPr>
          <p:cNvPr id="75" name="Google Shape;75;p3"/>
          <p:cNvSpPr txBox="1"/>
          <p:nvPr>
            <p:ph type="title"/>
          </p:nvPr>
        </p:nvSpPr>
        <p:spPr>
          <a:xfrm>
            <a:off x="190350" y="11200"/>
            <a:ext cx="7290900" cy="771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lvl1pPr lvl="0" rtl="0" algn="ctr">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6" name="Google Shape;76;p3"/>
          <p:cNvSpPr txBox="1"/>
          <p:nvPr>
            <p:ph idx="1" type="subTitle"/>
          </p:nvPr>
        </p:nvSpPr>
        <p:spPr>
          <a:xfrm>
            <a:off x="2226300" y="513400"/>
            <a:ext cx="3219000" cy="269100"/>
          </a:xfrm>
          <a:prstGeom prst="rect">
            <a:avLst/>
          </a:prstGeom>
        </p:spPr>
        <p:txBody>
          <a:bodyPr anchorCtr="0" anchor="t" bIns="91425" lIns="91425" spcFirstLastPara="1" rIns="91425" wrap="square" tIns="91425">
            <a:spAutoFit/>
          </a:bodyPr>
          <a:lstStyle>
            <a:lvl1pPr lvl="0" rtl="0" algn="ctr">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3">
  <p:cSld name="CUSTOM_2_1">
    <p:spTree>
      <p:nvGrpSpPr>
        <p:cNvPr id="77" name="Shape 77"/>
        <p:cNvGrpSpPr/>
        <p:nvPr/>
      </p:nvGrpSpPr>
      <p:grpSpPr>
        <a:xfrm>
          <a:off x="0" y="0"/>
          <a:ext cx="0" cy="0"/>
          <a:chOff x="0" y="0"/>
          <a:chExt cx="0" cy="0"/>
        </a:xfrm>
      </p:grpSpPr>
      <p:cxnSp>
        <p:nvCxnSpPr>
          <p:cNvPr id="78" name="Google Shape;78;p4"/>
          <p:cNvCxnSpPr/>
          <p:nvPr/>
        </p:nvCxnSpPr>
        <p:spPr>
          <a:xfrm>
            <a:off x="417963" y="311025"/>
            <a:ext cx="28200" cy="8777100"/>
          </a:xfrm>
          <a:prstGeom prst="straightConnector1">
            <a:avLst/>
          </a:prstGeom>
          <a:noFill/>
          <a:ln cap="flat" cmpd="sng" w="9525">
            <a:solidFill>
              <a:srgbClr val="B7B7B7"/>
            </a:solidFill>
            <a:prstDash val="solid"/>
            <a:round/>
            <a:headEnd len="med" w="med" type="none"/>
            <a:tailEnd len="med" w="med" type="none"/>
          </a:ln>
        </p:spPr>
      </p:cxnSp>
      <p:grpSp>
        <p:nvGrpSpPr>
          <p:cNvPr id="79" name="Google Shape;79;p4"/>
          <p:cNvGrpSpPr/>
          <p:nvPr/>
        </p:nvGrpSpPr>
        <p:grpSpPr>
          <a:xfrm>
            <a:off x="404725" y="1681475"/>
            <a:ext cx="6908400" cy="72025"/>
            <a:chOff x="404725" y="1681475"/>
            <a:chExt cx="6908400" cy="72025"/>
          </a:xfrm>
        </p:grpSpPr>
        <p:cxnSp>
          <p:nvCxnSpPr>
            <p:cNvPr id="80" name="Google Shape;80;p4"/>
            <p:cNvCxnSpPr/>
            <p:nvPr/>
          </p:nvCxnSpPr>
          <p:spPr>
            <a:xfrm flipH="1" rot="10800000">
              <a:off x="404725" y="1681475"/>
              <a:ext cx="6908400" cy="16800"/>
            </a:xfrm>
            <a:prstGeom prst="straightConnector1">
              <a:avLst/>
            </a:prstGeom>
            <a:noFill/>
            <a:ln cap="flat" cmpd="sng" w="38100">
              <a:solidFill>
                <a:srgbClr val="666666"/>
              </a:solidFill>
              <a:prstDash val="solid"/>
              <a:round/>
              <a:headEnd len="med" w="med" type="none"/>
              <a:tailEnd len="med" w="med" type="none"/>
            </a:ln>
          </p:spPr>
        </p:cxnSp>
        <p:cxnSp>
          <p:nvCxnSpPr>
            <p:cNvPr id="81" name="Google Shape;81;p4"/>
            <p:cNvCxnSpPr/>
            <p:nvPr/>
          </p:nvCxnSpPr>
          <p:spPr>
            <a:xfrm flipH="1" rot="10800000">
              <a:off x="404725" y="1736700"/>
              <a:ext cx="6908400" cy="16800"/>
            </a:xfrm>
            <a:prstGeom prst="straightConnector1">
              <a:avLst/>
            </a:prstGeom>
            <a:noFill/>
            <a:ln cap="flat" cmpd="sng" w="38100">
              <a:solidFill>
                <a:srgbClr val="666666"/>
              </a:solidFill>
              <a:prstDash val="solid"/>
              <a:round/>
              <a:headEnd len="med" w="med" type="none"/>
              <a:tailEnd len="med" w="med" type="none"/>
            </a:ln>
          </p:spPr>
        </p:cxnSp>
      </p:grpSp>
      <p:cxnSp>
        <p:nvCxnSpPr>
          <p:cNvPr id="82" name="Google Shape;82;p4"/>
          <p:cNvCxnSpPr/>
          <p:nvPr/>
        </p:nvCxnSpPr>
        <p:spPr>
          <a:xfrm>
            <a:off x="7326238" y="311025"/>
            <a:ext cx="28200" cy="8777100"/>
          </a:xfrm>
          <a:prstGeom prst="straightConnector1">
            <a:avLst/>
          </a:prstGeom>
          <a:noFill/>
          <a:ln cap="flat" cmpd="sng" w="9525">
            <a:solidFill>
              <a:srgbClr val="B7B7B7"/>
            </a:solidFill>
            <a:prstDash val="solid"/>
            <a:round/>
            <a:headEnd len="med" w="med" type="none"/>
            <a:tailEnd len="med" w="med" type="none"/>
          </a:ln>
        </p:spPr>
      </p:cxnSp>
      <p:sp>
        <p:nvSpPr>
          <p:cNvPr id="83" name="Google Shape;83;p4"/>
          <p:cNvSpPr txBox="1"/>
          <p:nvPr>
            <p:ph type="title"/>
          </p:nvPr>
        </p:nvSpPr>
        <p:spPr>
          <a:xfrm>
            <a:off x="404725" y="855800"/>
            <a:ext cx="6908400" cy="771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lvl1pPr lvl="0" rtl="0" algn="ctr">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4" name="Google Shape;84;p4"/>
          <p:cNvSpPr txBox="1"/>
          <p:nvPr>
            <p:ph idx="1" type="subTitle"/>
          </p:nvPr>
        </p:nvSpPr>
        <p:spPr>
          <a:xfrm>
            <a:off x="2249425" y="1360475"/>
            <a:ext cx="3219000" cy="269100"/>
          </a:xfrm>
          <a:prstGeom prst="rect">
            <a:avLst/>
          </a:prstGeom>
        </p:spPr>
        <p:txBody>
          <a:bodyPr anchorCtr="0" anchor="t" bIns="91425" lIns="91425" spcFirstLastPara="1" rIns="91425" wrap="square" tIns="91425">
            <a:spAutoFit/>
          </a:bodyPr>
          <a:lstStyle>
            <a:lvl1pPr lvl="0" rtl="0" algn="ctr">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85" name="Google Shape;85;p4"/>
          <p:cNvCxnSpPr/>
          <p:nvPr/>
        </p:nvCxnSpPr>
        <p:spPr>
          <a:xfrm rot="10800000">
            <a:off x="438150" y="3505200"/>
            <a:ext cx="6896100" cy="0"/>
          </a:xfrm>
          <a:prstGeom prst="straightConnector1">
            <a:avLst/>
          </a:prstGeom>
          <a:noFill/>
          <a:ln cap="flat" cmpd="sng" w="9525">
            <a:solidFill>
              <a:srgbClr val="CCCCCC"/>
            </a:solidFill>
            <a:prstDash val="solid"/>
            <a:round/>
            <a:headEnd len="med" w="med" type="none"/>
            <a:tailEnd len="med" w="med" type="none"/>
          </a:ln>
        </p:spPr>
      </p:cxnSp>
      <p:cxnSp>
        <p:nvCxnSpPr>
          <p:cNvPr id="86" name="Google Shape;86;p4"/>
          <p:cNvCxnSpPr/>
          <p:nvPr/>
        </p:nvCxnSpPr>
        <p:spPr>
          <a:xfrm>
            <a:off x="3861475" y="3505200"/>
            <a:ext cx="0" cy="5611800"/>
          </a:xfrm>
          <a:prstGeom prst="straightConnector1">
            <a:avLst/>
          </a:prstGeom>
          <a:noFill/>
          <a:ln cap="flat" cmpd="sng" w="9525">
            <a:solidFill>
              <a:srgbClr val="B7B7B7"/>
            </a:solidFill>
            <a:prstDash val="solid"/>
            <a:round/>
            <a:headEnd len="med" w="med" type="none"/>
            <a:tailEnd len="med" w="med" type="none"/>
          </a:ln>
        </p:spPr>
      </p:cxnSp>
      <p:grpSp>
        <p:nvGrpSpPr>
          <p:cNvPr id="87" name="Google Shape;87;p4"/>
          <p:cNvGrpSpPr/>
          <p:nvPr/>
        </p:nvGrpSpPr>
        <p:grpSpPr>
          <a:xfrm>
            <a:off x="417975" y="1885250"/>
            <a:ext cx="2357775" cy="410125"/>
            <a:chOff x="417975" y="1885250"/>
            <a:chExt cx="2357775" cy="410125"/>
          </a:xfrm>
        </p:grpSpPr>
        <p:sp>
          <p:nvSpPr>
            <p:cNvPr id="88" name="Google Shape;88;p4"/>
            <p:cNvSpPr/>
            <p:nvPr/>
          </p:nvSpPr>
          <p:spPr>
            <a:xfrm>
              <a:off x="417975" y="1885250"/>
              <a:ext cx="2020800" cy="41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rot="10800000">
              <a:off x="2236350" y="1885875"/>
              <a:ext cx="539400" cy="409500"/>
            </a:xfrm>
            <a:prstGeom prst="chevron">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446175" y="1905300"/>
              <a:ext cx="1946700" cy="364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rot="10800000">
              <a:off x="2198100" y="1906000"/>
              <a:ext cx="519600" cy="3636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4"/>
          <p:cNvGrpSpPr/>
          <p:nvPr/>
        </p:nvGrpSpPr>
        <p:grpSpPr>
          <a:xfrm>
            <a:off x="417975" y="3505200"/>
            <a:ext cx="2357775" cy="410125"/>
            <a:chOff x="265575" y="3352800"/>
            <a:chExt cx="2357775" cy="410125"/>
          </a:xfrm>
        </p:grpSpPr>
        <p:sp>
          <p:nvSpPr>
            <p:cNvPr id="93" name="Google Shape;93;p4"/>
            <p:cNvSpPr/>
            <p:nvPr/>
          </p:nvSpPr>
          <p:spPr>
            <a:xfrm>
              <a:off x="265575" y="3352800"/>
              <a:ext cx="2020800" cy="41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rot="10800000">
              <a:off x="2083950" y="3353425"/>
              <a:ext cx="539400" cy="409500"/>
            </a:xfrm>
            <a:prstGeom prst="chevron">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293775" y="3372850"/>
              <a:ext cx="1946700" cy="364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rot="10800000">
              <a:off x="2045700" y="3373550"/>
              <a:ext cx="519600" cy="3636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4"/>
          <p:cNvGrpSpPr/>
          <p:nvPr/>
        </p:nvGrpSpPr>
        <p:grpSpPr>
          <a:xfrm>
            <a:off x="3872113" y="3505200"/>
            <a:ext cx="2357775" cy="410125"/>
            <a:chOff x="3567313" y="3200400"/>
            <a:chExt cx="2357775" cy="410125"/>
          </a:xfrm>
        </p:grpSpPr>
        <p:sp>
          <p:nvSpPr>
            <p:cNvPr id="98" name="Google Shape;98;p4"/>
            <p:cNvSpPr/>
            <p:nvPr/>
          </p:nvSpPr>
          <p:spPr>
            <a:xfrm>
              <a:off x="3567313" y="3200400"/>
              <a:ext cx="2020800" cy="41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rot="10800000">
              <a:off x="5385688" y="3201025"/>
              <a:ext cx="539400" cy="409500"/>
            </a:xfrm>
            <a:prstGeom prst="chevron">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3595513" y="3220450"/>
              <a:ext cx="1946700" cy="364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rot="10800000">
              <a:off x="5347438" y="3221150"/>
              <a:ext cx="519600" cy="3636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 name="Google Shape;102;p4"/>
          <p:cNvGrpSpPr/>
          <p:nvPr/>
        </p:nvGrpSpPr>
        <p:grpSpPr>
          <a:xfrm>
            <a:off x="417963" y="6597750"/>
            <a:ext cx="2357775" cy="410125"/>
            <a:chOff x="-39237" y="6140550"/>
            <a:chExt cx="2357775" cy="410125"/>
          </a:xfrm>
        </p:grpSpPr>
        <p:sp>
          <p:nvSpPr>
            <p:cNvPr id="103" name="Google Shape;103;p4"/>
            <p:cNvSpPr/>
            <p:nvPr/>
          </p:nvSpPr>
          <p:spPr>
            <a:xfrm>
              <a:off x="-39237" y="6140550"/>
              <a:ext cx="2020800" cy="41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rot="10800000">
              <a:off x="1779138" y="6141175"/>
              <a:ext cx="539400" cy="409500"/>
            </a:xfrm>
            <a:prstGeom prst="chevron">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11037" y="6160600"/>
              <a:ext cx="1946700" cy="364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rot="10800000">
              <a:off x="1740888" y="6161300"/>
              <a:ext cx="519600" cy="3636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4"/>
          <p:cNvSpPr txBox="1"/>
          <p:nvPr/>
        </p:nvSpPr>
        <p:spPr>
          <a:xfrm>
            <a:off x="554500" y="1908525"/>
            <a:ext cx="194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Google Sans"/>
                <a:ea typeface="Google Sans"/>
                <a:cs typeface="Google Sans"/>
                <a:sym typeface="Google Sans"/>
              </a:rPr>
              <a:t>OVERVIEW</a:t>
            </a:r>
            <a:endParaRPr b="1">
              <a:latin typeface="Google Sans"/>
              <a:ea typeface="Google Sans"/>
              <a:cs typeface="Google Sans"/>
              <a:sym typeface="Google Sans"/>
            </a:endParaRPr>
          </a:p>
        </p:txBody>
      </p:sp>
      <p:sp>
        <p:nvSpPr>
          <p:cNvPr id="108" name="Google Shape;108;p4"/>
          <p:cNvSpPr txBox="1"/>
          <p:nvPr/>
        </p:nvSpPr>
        <p:spPr>
          <a:xfrm>
            <a:off x="623213" y="3510163"/>
            <a:ext cx="194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Google Sans"/>
                <a:ea typeface="Google Sans"/>
                <a:cs typeface="Google Sans"/>
                <a:sym typeface="Google Sans"/>
              </a:rPr>
              <a:t>PROJECT STATUS </a:t>
            </a:r>
            <a:endParaRPr b="1">
              <a:latin typeface="Google Sans"/>
              <a:ea typeface="Google Sans"/>
              <a:cs typeface="Google Sans"/>
              <a:sym typeface="Google Sans"/>
            </a:endParaRPr>
          </a:p>
        </p:txBody>
      </p:sp>
      <p:sp>
        <p:nvSpPr>
          <p:cNvPr id="109" name="Google Shape;109;p4"/>
          <p:cNvSpPr txBox="1"/>
          <p:nvPr/>
        </p:nvSpPr>
        <p:spPr>
          <a:xfrm>
            <a:off x="623225" y="6602713"/>
            <a:ext cx="194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Google Sans"/>
                <a:ea typeface="Google Sans"/>
                <a:cs typeface="Google Sans"/>
                <a:sym typeface="Google Sans"/>
              </a:rPr>
              <a:t>NEXT STEPS </a:t>
            </a:r>
            <a:endParaRPr b="1">
              <a:latin typeface="Google Sans"/>
              <a:ea typeface="Google Sans"/>
              <a:cs typeface="Google Sans"/>
              <a:sym typeface="Google Sans"/>
            </a:endParaRPr>
          </a:p>
        </p:txBody>
      </p:sp>
      <p:sp>
        <p:nvSpPr>
          <p:cNvPr id="110" name="Google Shape;110;p4"/>
          <p:cNvSpPr txBox="1"/>
          <p:nvPr/>
        </p:nvSpPr>
        <p:spPr>
          <a:xfrm>
            <a:off x="4077338" y="3505200"/>
            <a:ext cx="194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Google Sans"/>
                <a:ea typeface="Google Sans"/>
                <a:cs typeface="Google Sans"/>
                <a:sym typeface="Google Sans"/>
              </a:rPr>
              <a:t>KEY INSIGHTS </a:t>
            </a:r>
            <a:endParaRPr b="1">
              <a:latin typeface="Google Sans"/>
              <a:ea typeface="Google Sans"/>
              <a:cs typeface="Google Sans"/>
              <a:sym typeface="Google Sans"/>
            </a:endParaRPr>
          </a:p>
        </p:txBody>
      </p:sp>
      <p:sp>
        <p:nvSpPr>
          <p:cNvPr id="111" name="Google Shape;111;p4"/>
          <p:cNvSpPr txBox="1"/>
          <p:nvPr>
            <p:ph idx="2" type="body"/>
          </p:nvPr>
        </p:nvSpPr>
        <p:spPr>
          <a:xfrm>
            <a:off x="413425" y="2320675"/>
            <a:ext cx="6896100" cy="10275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2" name="Google Shape;112;p4"/>
          <p:cNvSpPr txBox="1"/>
          <p:nvPr>
            <p:ph idx="3" type="body"/>
          </p:nvPr>
        </p:nvSpPr>
        <p:spPr>
          <a:xfrm>
            <a:off x="438138" y="3915350"/>
            <a:ext cx="3108300" cy="2370000"/>
          </a:xfrm>
          <a:prstGeom prst="rect">
            <a:avLst/>
          </a:prstGeom>
        </p:spPr>
        <p:txBody>
          <a:bodyPr anchorCtr="0" anchor="t" bIns="91425" lIns="57150"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3" name="Google Shape;113;p4"/>
          <p:cNvSpPr txBox="1"/>
          <p:nvPr>
            <p:ph idx="4" type="body"/>
          </p:nvPr>
        </p:nvSpPr>
        <p:spPr>
          <a:xfrm>
            <a:off x="438150" y="7050750"/>
            <a:ext cx="3108300" cy="2255400"/>
          </a:xfrm>
          <a:prstGeom prst="rect">
            <a:avLst/>
          </a:prstGeom>
        </p:spPr>
        <p:txBody>
          <a:bodyPr anchorCtr="0" anchor="t" bIns="91425" lIns="57150"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4" name="Google Shape;114;p4"/>
          <p:cNvSpPr txBox="1"/>
          <p:nvPr>
            <p:ph idx="5" type="body"/>
          </p:nvPr>
        </p:nvSpPr>
        <p:spPr>
          <a:xfrm>
            <a:off x="3905525" y="4039263"/>
            <a:ext cx="3219000" cy="2604300"/>
          </a:xfrm>
          <a:prstGeom prst="rect">
            <a:avLst/>
          </a:prstGeom>
        </p:spPr>
        <p:txBody>
          <a:bodyPr anchorCtr="0" anchor="t" bIns="91425" lIns="57150"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5" name="Google Shape;115;p4"/>
          <p:cNvSpPr/>
          <p:nvPr/>
        </p:nvSpPr>
        <p:spPr>
          <a:xfrm>
            <a:off x="4138275" y="6767525"/>
            <a:ext cx="3172200" cy="2495700"/>
          </a:xfrm>
          <a:prstGeom prst="rect">
            <a:avLst/>
          </a:prstGeom>
          <a:solidFill>
            <a:srgbClr val="99999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txBox="1"/>
          <p:nvPr>
            <p:ph idx="6" type="subTitle"/>
          </p:nvPr>
        </p:nvSpPr>
        <p:spPr>
          <a:xfrm>
            <a:off x="4183575" y="9228125"/>
            <a:ext cx="3086700" cy="2850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None/>
              <a:defRPr i="1" sz="1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7" name="Google Shape;117;p4"/>
          <p:cNvSpPr/>
          <p:nvPr>
            <p:ph idx="7" type="pic"/>
          </p:nvPr>
        </p:nvSpPr>
        <p:spPr>
          <a:xfrm>
            <a:off x="4007763" y="6899688"/>
            <a:ext cx="3172200" cy="2357700"/>
          </a:xfrm>
          <a:prstGeom prst="rect">
            <a:avLst/>
          </a:prstGeom>
          <a:noFill/>
          <a:ln cap="flat" cmpd="sng" w="38100">
            <a:solidFill>
              <a:srgbClr val="000000"/>
            </a:solidFill>
            <a:prstDash val="solid"/>
            <a:round/>
            <a:headEnd len="sm" w="sm" type="none"/>
            <a:tailEnd len="sm" w="sm" type="none"/>
          </a:ln>
        </p:spPr>
      </p:sp>
    </p:spTree>
  </p:cSld>
  <p:clrMapOvr>
    <a:masterClrMapping/>
  </p:clrMapOvr>
  <p:extLst>
    <p:ext uri="{DCECCB84-F9BA-43D5-87BE-67443E8EF086}">
      <p15:sldGuideLst>
        <p15:guide id="1" pos="255">
          <p15:clr>
            <a:srgbClr val="FA7B17"/>
          </p15:clr>
        </p15:guide>
        <p15:guide id="2" orient="horz" pos="292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4">
  <p:cSld name="CUSTOM">
    <p:spTree>
      <p:nvGrpSpPr>
        <p:cNvPr id="118" name="Shape 118"/>
        <p:cNvGrpSpPr/>
        <p:nvPr/>
      </p:nvGrpSpPr>
      <p:grpSpPr>
        <a:xfrm>
          <a:off x="0" y="0"/>
          <a:ext cx="0" cy="0"/>
          <a:chOff x="0" y="0"/>
          <a:chExt cx="0" cy="0"/>
        </a:xfrm>
      </p:grpSpPr>
      <p:sp>
        <p:nvSpPr>
          <p:cNvPr id="119" name="Google Shape;119;p5"/>
          <p:cNvSpPr/>
          <p:nvPr/>
        </p:nvSpPr>
        <p:spPr>
          <a:xfrm flipH="1">
            <a:off x="2748900" y="9168075"/>
            <a:ext cx="5023500" cy="890400"/>
          </a:xfrm>
          <a:prstGeom prst="rtTriangle">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Google Sans"/>
              <a:ea typeface="Google Sans"/>
              <a:cs typeface="Google Sans"/>
              <a:sym typeface="Google Sans"/>
            </a:endParaRPr>
          </a:p>
        </p:txBody>
      </p:sp>
      <p:sp>
        <p:nvSpPr>
          <p:cNvPr id="120" name="Google Shape;120;p5"/>
          <p:cNvSpPr/>
          <p:nvPr/>
        </p:nvSpPr>
        <p:spPr>
          <a:xfrm>
            <a:off x="0" y="9168075"/>
            <a:ext cx="4138800" cy="890400"/>
          </a:xfrm>
          <a:prstGeom prst="rtTriangle">
            <a:avLst/>
          </a:prstGeom>
          <a:solidFill>
            <a:srgbClr val="DB443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Google Sans"/>
              <a:ea typeface="Google Sans"/>
              <a:cs typeface="Google Sans"/>
              <a:sym typeface="Google Sans"/>
            </a:endParaRPr>
          </a:p>
        </p:txBody>
      </p:sp>
      <p:sp>
        <p:nvSpPr>
          <p:cNvPr id="121" name="Google Shape;121;p5"/>
          <p:cNvSpPr txBox="1"/>
          <p:nvPr>
            <p:ph type="title"/>
          </p:nvPr>
        </p:nvSpPr>
        <p:spPr>
          <a:xfrm>
            <a:off x="432000" y="449725"/>
            <a:ext cx="6908400" cy="771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lvl1pPr lvl="0" rtl="0" algn="ctr">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22" name="Google Shape;122;p5"/>
          <p:cNvSpPr txBox="1"/>
          <p:nvPr>
            <p:ph idx="1" type="subTitle"/>
          </p:nvPr>
        </p:nvSpPr>
        <p:spPr>
          <a:xfrm>
            <a:off x="2276700" y="951925"/>
            <a:ext cx="3219000" cy="269100"/>
          </a:xfrm>
          <a:prstGeom prst="rect">
            <a:avLst/>
          </a:prstGeom>
        </p:spPr>
        <p:txBody>
          <a:bodyPr anchorCtr="0" anchor="t" bIns="91425" lIns="91425" spcFirstLastPara="1" rIns="91425" wrap="square" tIns="91425">
            <a:spAutoFit/>
          </a:bodyPr>
          <a:lstStyle>
            <a:lvl1pPr lvl="0" rtl="0" algn="ctr">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123" name="Google Shape;123;p5"/>
          <p:cNvGrpSpPr/>
          <p:nvPr/>
        </p:nvGrpSpPr>
        <p:grpSpPr>
          <a:xfrm>
            <a:off x="95351" y="1392509"/>
            <a:ext cx="7581691" cy="5901"/>
            <a:chOff x="1890075" y="5241175"/>
            <a:chExt cx="4240556" cy="257700"/>
          </a:xfrm>
        </p:grpSpPr>
        <p:sp>
          <p:nvSpPr>
            <p:cNvPr id="124" name="Google Shape;124;p5"/>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25" name="Google Shape;125;p5"/>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26" name="Google Shape;126;p5"/>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27" name="Google Shape;127;p5"/>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128" name="Google Shape;128;p5"/>
          <p:cNvGrpSpPr/>
          <p:nvPr/>
        </p:nvGrpSpPr>
        <p:grpSpPr>
          <a:xfrm>
            <a:off x="95351" y="4542984"/>
            <a:ext cx="7581691" cy="5901"/>
            <a:chOff x="1890075" y="5241175"/>
            <a:chExt cx="4240556" cy="257700"/>
          </a:xfrm>
        </p:grpSpPr>
        <p:sp>
          <p:nvSpPr>
            <p:cNvPr id="129" name="Google Shape;129;p5"/>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30" name="Google Shape;130;p5"/>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31" name="Google Shape;131;p5"/>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32" name="Google Shape;132;p5"/>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133" name="Google Shape;133;p5"/>
          <p:cNvSpPr/>
          <p:nvPr/>
        </p:nvSpPr>
        <p:spPr>
          <a:xfrm>
            <a:off x="432000" y="1624350"/>
            <a:ext cx="1598400" cy="269100"/>
          </a:xfrm>
          <a:prstGeom prst="rect">
            <a:avLst/>
          </a:prstGeom>
          <a:solidFill>
            <a:srgbClr val="4285F4"/>
          </a:solidFill>
          <a:ln cap="flat" cmpd="sng" w="9525">
            <a:solidFill>
              <a:srgbClr val="4285F4"/>
            </a:solidFill>
            <a:prstDash val="solid"/>
            <a:round/>
            <a:headEnd len="sm" w="sm" type="none"/>
            <a:tailEnd len="sm" w="sm" type="none"/>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Google Sans"/>
                <a:ea typeface="Google Sans"/>
                <a:cs typeface="Google Sans"/>
                <a:sym typeface="Google Sans"/>
              </a:rPr>
              <a:t>Overview </a:t>
            </a:r>
            <a:endParaRPr b="1">
              <a:solidFill>
                <a:schemeClr val="dk1"/>
              </a:solidFill>
              <a:latin typeface="Google Sans"/>
              <a:ea typeface="Google Sans"/>
              <a:cs typeface="Google Sans"/>
              <a:sym typeface="Google Sans"/>
            </a:endParaRPr>
          </a:p>
        </p:txBody>
      </p:sp>
      <p:sp>
        <p:nvSpPr>
          <p:cNvPr id="134" name="Google Shape;134;p5"/>
          <p:cNvSpPr/>
          <p:nvPr/>
        </p:nvSpPr>
        <p:spPr>
          <a:xfrm>
            <a:off x="432000" y="2620004"/>
            <a:ext cx="1598400" cy="2850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Google Sans"/>
                <a:ea typeface="Google Sans"/>
                <a:cs typeface="Google Sans"/>
                <a:sym typeface="Google Sans"/>
              </a:rPr>
              <a:t>Problem</a:t>
            </a:r>
            <a:endParaRPr b="1">
              <a:solidFill>
                <a:schemeClr val="dk1"/>
              </a:solidFill>
              <a:latin typeface="Google Sans"/>
              <a:ea typeface="Google Sans"/>
              <a:cs typeface="Google Sans"/>
              <a:sym typeface="Google Sans"/>
            </a:endParaRPr>
          </a:p>
        </p:txBody>
      </p:sp>
      <p:sp>
        <p:nvSpPr>
          <p:cNvPr id="135" name="Google Shape;135;p5"/>
          <p:cNvSpPr/>
          <p:nvPr/>
        </p:nvSpPr>
        <p:spPr>
          <a:xfrm>
            <a:off x="432000" y="3615673"/>
            <a:ext cx="1598400" cy="2691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Google Sans"/>
                <a:ea typeface="Google Sans"/>
                <a:cs typeface="Google Sans"/>
                <a:sym typeface="Google Sans"/>
              </a:rPr>
              <a:t>Solution</a:t>
            </a:r>
            <a:endParaRPr b="1">
              <a:solidFill>
                <a:schemeClr val="dk1"/>
              </a:solidFill>
              <a:latin typeface="Google Sans"/>
              <a:ea typeface="Google Sans"/>
              <a:cs typeface="Google Sans"/>
              <a:sym typeface="Google Sans"/>
            </a:endParaRPr>
          </a:p>
        </p:txBody>
      </p:sp>
      <p:sp>
        <p:nvSpPr>
          <p:cNvPr id="136" name="Google Shape;136;p5"/>
          <p:cNvSpPr/>
          <p:nvPr/>
        </p:nvSpPr>
        <p:spPr>
          <a:xfrm>
            <a:off x="432000" y="4676196"/>
            <a:ext cx="1598400" cy="2850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Google Sans"/>
                <a:ea typeface="Google Sans"/>
                <a:cs typeface="Google Sans"/>
                <a:sym typeface="Google Sans"/>
              </a:rPr>
              <a:t>Details </a:t>
            </a:r>
            <a:endParaRPr b="1">
              <a:solidFill>
                <a:schemeClr val="dk1"/>
              </a:solidFill>
              <a:latin typeface="Google Sans"/>
              <a:ea typeface="Google Sans"/>
              <a:cs typeface="Google Sans"/>
              <a:sym typeface="Google Sans"/>
            </a:endParaRPr>
          </a:p>
        </p:txBody>
      </p:sp>
      <p:sp>
        <p:nvSpPr>
          <p:cNvPr id="137" name="Google Shape;137;p5"/>
          <p:cNvSpPr/>
          <p:nvPr/>
        </p:nvSpPr>
        <p:spPr>
          <a:xfrm>
            <a:off x="432000" y="7458370"/>
            <a:ext cx="1598400" cy="2691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Google Sans"/>
                <a:ea typeface="Google Sans"/>
                <a:cs typeface="Google Sans"/>
                <a:sym typeface="Google Sans"/>
              </a:rPr>
              <a:t>Next Steps </a:t>
            </a:r>
            <a:endParaRPr b="1">
              <a:solidFill>
                <a:schemeClr val="dk1"/>
              </a:solidFill>
              <a:latin typeface="Google Sans"/>
              <a:ea typeface="Google Sans"/>
              <a:cs typeface="Google Sans"/>
              <a:sym typeface="Google Sans"/>
            </a:endParaRPr>
          </a:p>
        </p:txBody>
      </p:sp>
      <p:grpSp>
        <p:nvGrpSpPr>
          <p:cNvPr id="138" name="Google Shape;138;p5"/>
          <p:cNvGrpSpPr/>
          <p:nvPr/>
        </p:nvGrpSpPr>
        <p:grpSpPr>
          <a:xfrm>
            <a:off x="95351" y="7362159"/>
            <a:ext cx="7581691" cy="5901"/>
            <a:chOff x="1890075" y="5241175"/>
            <a:chExt cx="4240556" cy="257700"/>
          </a:xfrm>
        </p:grpSpPr>
        <p:sp>
          <p:nvSpPr>
            <p:cNvPr id="139" name="Google Shape;139;p5"/>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40" name="Google Shape;140;p5"/>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41" name="Google Shape;141;p5"/>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42" name="Google Shape;142;p5"/>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143" name="Google Shape;143;p5"/>
          <p:cNvSpPr/>
          <p:nvPr>
            <p:ph idx="2" type="pic"/>
          </p:nvPr>
        </p:nvSpPr>
        <p:spPr>
          <a:xfrm>
            <a:off x="4467025" y="4719300"/>
            <a:ext cx="3006900" cy="2044800"/>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 NOT USE ">
  <p:cSld name="TITLE_2_1">
    <p:spTree>
      <p:nvGrpSpPr>
        <p:cNvPr id="144" name="Shape 144"/>
        <p:cNvGrpSpPr/>
        <p:nvPr/>
      </p:nvGrpSpPr>
      <p:grpSpPr>
        <a:xfrm>
          <a:off x="0" y="0"/>
          <a:ext cx="0" cy="0"/>
          <a:chOff x="0" y="0"/>
          <a:chExt cx="0" cy="0"/>
        </a:xfrm>
      </p:grpSpPr>
      <p:sp>
        <p:nvSpPr>
          <p:cNvPr id="145" name="Google Shape;145;p6"/>
          <p:cNvSpPr txBox="1"/>
          <p:nvPr/>
        </p:nvSpPr>
        <p:spPr>
          <a:xfrm>
            <a:off x="3993321" y="9367991"/>
            <a:ext cx="3693900" cy="734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sp>
        <p:nvSpPr>
          <p:cNvPr id="146" name="Google Shape;146;p6"/>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grpSp>
        <p:nvGrpSpPr>
          <p:cNvPr id="147" name="Google Shape;147;p6"/>
          <p:cNvGrpSpPr/>
          <p:nvPr/>
        </p:nvGrpSpPr>
        <p:grpSpPr>
          <a:xfrm>
            <a:off x="-16250" y="9048087"/>
            <a:ext cx="7804900" cy="1072407"/>
            <a:chOff x="-19118" y="4617750"/>
            <a:chExt cx="9182236" cy="548378"/>
          </a:xfrm>
        </p:grpSpPr>
        <p:sp>
          <p:nvSpPr>
            <p:cNvPr id="148" name="Google Shape;148;p6"/>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4069DD"/>
            </a:solidFill>
            <a:ln>
              <a:noFill/>
            </a:ln>
          </p:spPr>
        </p:sp>
        <p:sp>
          <p:nvSpPr>
            <p:cNvPr id="149" name="Google Shape;149;p6"/>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O NOT USE">
  <p:cSld name="CUSTOM_1">
    <p:spTree>
      <p:nvGrpSpPr>
        <p:cNvPr id="150" name="Shape 15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Google Sans SemiBold"/>
              <a:buNone/>
              <a:defRPr sz="2800">
                <a:solidFill>
                  <a:schemeClr val="dk1"/>
                </a:solidFill>
                <a:latin typeface="Google Sans SemiBold"/>
                <a:ea typeface="Google Sans SemiBold"/>
                <a:cs typeface="Google Sans SemiBold"/>
                <a:sym typeface="Google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Google Sans"/>
              <a:buChar char="●"/>
              <a:defRPr sz="1800">
                <a:solidFill>
                  <a:schemeClr val="dk2"/>
                </a:solidFill>
                <a:latin typeface="Google Sans"/>
                <a:ea typeface="Google Sans"/>
                <a:cs typeface="Google Sans"/>
                <a:sym typeface="Google Sans"/>
              </a:defRPr>
            </a:lvl1pPr>
            <a:lvl2pPr indent="-317500" lvl="1" marL="9144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indent="-317500" lvl="2" marL="13716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indent="-317500" lvl="3" marL="18288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indent="-317500" lvl="4" marL="22860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indent="-317500" lvl="5" marL="27432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indent="-317500" lvl="6" marL="32004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indent="-317500" lvl="7" marL="36576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indent="-317500" lvl="8" marL="41148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3247350" y="1195375"/>
            <a:ext cx="449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nvSpPr>
        <p:spPr>
          <a:xfrm>
            <a:off x="188700" y="1533300"/>
            <a:ext cx="3697500" cy="2850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SzPts val="852"/>
              <a:buNone/>
            </a:pPr>
            <a:r>
              <a:rPr lang="en" sz="1375">
                <a:latin typeface="Google Sans SemiBold"/>
                <a:ea typeface="Google Sans SemiBold"/>
                <a:cs typeface="Google Sans SemiBold"/>
                <a:sym typeface="Google Sans SemiBold"/>
              </a:rPr>
              <a:t>Project Overview</a:t>
            </a:r>
            <a:endParaRPr sz="1375">
              <a:solidFill>
                <a:srgbClr val="000000"/>
              </a:solidFill>
              <a:latin typeface="Google Sans SemiBold"/>
              <a:ea typeface="Google Sans SemiBold"/>
              <a:cs typeface="Google Sans SemiBold"/>
              <a:sym typeface="Google Sans SemiBold"/>
            </a:endParaRPr>
          </a:p>
        </p:txBody>
      </p:sp>
      <p:sp>
        <p:nvSpPr>
          <p:cNvPr id="156" name="Google Shape;156;p8"/>
          <p:cNvSpPr txBox="1"/>
          <p:nvPr/>
        </p:nvSpPr>
        <p:spPr>
          <a:xfrm>
            <a:off x="287625" y="1859125"/>
            <a:ext cx="73095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2"/>
              </a:solidFill>
            </a:endParaRPr>
          </a:p>
        </p:txBody>
      </p:sp>
      <p:sp>
        <p:nvSpPr>
          <p:cNvPr id="157" name="Google Shape;157;p8"/>
          <p:cNvSpPr txBox="1"/>
          <p:nvPr>
            <p:ph type="title"/>
          </p:nvPr>
        </p:nvSpPr>
        <p:spPr>
          <a:xfrm>
            <a:off x="188700" y="466600"/>
            <a:ext cx="7408500" cy="77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Exploratory Data Analysis of New York City TLC</a:t>
            </a:r>
            <a:r>
              <a:rPr lang="en"/>
              <a:t> Data</a:t>
            </a:r>
            <a:endParaRPr/>
          </a:p>
        </p:txBody>
      </p:sp>
      <p:sp>
        <p:nvSpPr>
          <p:cNvPr id="158" name="Google Shape;158;p8"/>
          <p:cNvSpPr txBox="1"/>
          <p:nvPr>
            <p:ph idx="1" type="subTitle"/>
          </p:nvPr>
        </p:nvSpPr>
        <p:spPr>
          <a:xfrm>
            <a:off x="2030475" y="914875"/>
            <a:ext cx="3732900" cy="608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a:t>Executive summary report</a:t>
            </a:r>
            <a:endParaRPr b="1"/>
          </a:p>
          <a:p>
            <a:pPr indent="0" lvl="0" marL="0" rtl="0" algn="ctr">
              <a:spcBef>
                <a:spcPts val="0"/>
              </a:spcBef>
              <a:spcAft>
                <a:spcPts val="0"/>
              </a:spcAft>
              <a:buClr>
                <a:schemeClr val="dk1"/>
              </a:buClr>
              <a:buSzPts val="1100"/>
              <a:buFont typeface="Arial"/>
              <a:buNone/>
            </a:pPr>
            <a:r>
              <a:rPr lang="en"/>
              <a:t>Commission Prepared by </a:t>
            </a:r>
            <a:r>
              <a:rPr b="1" lang="en"/>
              <a:t>Automatidata</a:t>
            </a:r>
            <a:endParaRPr b="1"/>
          </a:p>
        </p:txBody>
      </p:sp>
      <p:sp>
        <p:nvSpPr>
          <p:cNvPr id="159" name="Google Shape;159;p8"/>
          <p:cNvSpPr txBox="1"/>
          <p:nvPr/>
        </p:nvSpPr>
        <p:spPr>
          <a:xfrm>
            <a:off x="188700" y="7790775"/>
            <a:ext cx="3017700" cy="209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accent2"/>
                </a:solidFill>
                <a:latin typeface="Google Sans"/>
                <a:ea typeface="Google Sans"/>
                <a:cs typeface="Google Sans"/>
                <a:sym typeface="Google Sans"/>
              </a:rPr>
              <a:t>Keys to success</a:t>
            </a:r>
            <a:endParaRPr b="1" sz="1200">
              <a:latin typeface="Google Sans"/>
              <a:ea typeface="Google Sans"/>
              <a:cs typeface="Google Sans"/>
              <a:sym typeface="Google Sans"/>
            </a:endParaRPr>
          </a:p>
          <a:p>
            <a:pPr indent="-298450" lvl="0" marL="457200" rtl="0" algn="l">
              <a:lnSpc>
                <a:spcPct val="115000"/>
              </a:lnSpc>
              <a:spcBef>
                <a:spcPts val="1000"/>
              </a:spcBef>
              <a:spcAft>
                <a:spcPts val="0"/>
              </a:spcAft>
              <a:buClr>
                <a:schemeClr val="accent2"/>
              </a:buClr>
              <a:buSzPts val="1100"/>
              <a:buFont typeface="Google Sans"/>
              <a:buChar char="●"/>
            </a:pPr>
            <a:r>
              <a:rPr lang="en" sz="1100">
                <a:solidFill>
                  <a:schemeClr val="accent2"/>
                </a:solidFill>
                <a:latin typeface="Google Sans"/>
                <a:ea typeface="Google Sans"/>
                <a:cs typeface="Google Sans"/>
                <a:sym typeface="Google Sans"/>
              </a:rPr>
              <a:t>Ensuring with New York City TLC that the sample provided is an accurate reflection of their data as a whole.</a:t>
            </a:r>
            <a:endParaRPr sz="1100">
              <a:solidFill>
                <a:schemeClr val="accent2"/>
              </a:solidFill>
              <a:latin typeface="Google Sans"/>
              <a:ea typeface="Google Sans"/>
              <a:cs typeface="Google Sans"/>
              <a:sym typeface="Google Sans"/>
            </a:endParaRPr>
          </a:p>
          <a:p>
            <a:pPr indent="-298450" lvl="0" marL="457200" rtl="0" algn="l">
              <a:lnSpc>
                <a:spcPct val="115000"/>
              </a:lnSpc>
              <a:spcBef>
                <a:spcPts val="1000"/>
              </a:spcBef>
              <a:spcAft>
                <a:spcPts val="0"/>
              </a:spcAft>
              <a:buClr>
                <a:schemeClr val="accent2"/>
              </a:buClr>
              <a:buSzPts val="1100"/>
              <a:buFont typeface="Google Sans"/>
              <a:buChar char="●"/>
            </a:pPr>
            <a:r>
              <a:rPr lang="en" sz="1100">
                <a:solidFill>
                  <a:schemeClr val="accent2"/>
                </a:solidFill>
                <a:latin typeface="Google Sans"/>
                <a:ea typeface="Google Sans"/>
                <a:cs typeface="Google Sans"/>
                <a:sym typeface="Google Sans"/>
              </a:rPr>
              <a:t>Plan for handling other outliers, such as low trip distance paired with high high costs.</a:t>
            </a:r>
            <a:endParaRPr sz="1100">
              <a:solidFill>
                <a:schemeClr val="accent2"/>
              </a:solidFill>
              <a:latin typeface="Google Sans"/>
              <a:ea typeface="Google Sans"/>
              <a:cs typeface="Google Sans"/>
              <a:sym typeface="Google Sans"/>
            </a:endParaRPr>
          </a:p>
          <a:p>
            <a:pPr indent="0" lvl="0" marL="457200" rtl="0" algn="l">
              <a:spcBef>
                <a:spcPts val="1000"/>
              </a:spcBef>
              <a:spcAft>
                <a:spcPts val="0"/>
              </a:spcAft>
              <a:buNone/>
            </a:pPr>
            <a:r>
              <a:t/>
            </a:r>
            <a:endParaRPr sz="1100">
              <a:solidFill>
                <a:schemeClr val="accent2"/>
              </a:solidFill>
              <a:latin typeface="Google Sans"/>
              <a:ea typeface="Google Sans"/>
              <a:cs typeface="Google Sans"/>
              <a:sym typeface="Google Sans"/>
            </a:endParaRPr>
          </a:p>
        </p:txBody>
      </p:sp>
      <p:sp>
        <p:nvSpPr>
          <p:cNvPr id="160" name="Google Shape;160;p8"/>
          <p:cNvSpPr txBox="1"/>
          <p:nvPr/>
        </p:nvSpPr>
        <p:spPr>
          <a:xfrm>
            <a:off x="163725" y="4024075"/>
            <a:ext cx="3017700" cy="3293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100">
                <a:solidFill>
                  <a:schemeClr val="accent2"/>
                </a:solidFill>
                <a:latin typeface="Google Sans"/>
                <a:ea typeface="Google Sans"/>
                <a:cs typeface="Google Sans"/>
                <a:sym typeface="Google Sans"/>
              </a:rPr>
              <a:t>The Problem:</a:t>
            </a:r>
            <a:r>
              <a:rPr lang="en" sz="1100">
                <a:solidFill>
                  <a:schemeClr val="accent2"/>
                </a:solidFill>
                <a:latin typeface="Google Sans"/>
                <a:ea typeface="Google Sans"/>
                <a:cs typeface="Google Sans"/>
                <a:sym typeface="Google Sans"/>
              </a:rPr>
              <a:t> After running initial exploratory data analysis (EDA) on a sample of the data provided by New York City TLC, it is clear that some of the data will prove an obstacle for accurate ride duration prediction. Namely, trips that have a total cost entered, but a total distance of “0.” At this point, our analysis indicates these to be anomalies or outliers that need to be factored into the algorithm or removed completely.</a:t>
            </a:r>
            <a:endParaRPr sz="1100">
              <a:solidFill>
                <a:schemeClr val="accent2"/>
              </a:solidFill>
              <a:latin typeface="Google Sans"/>
              <a:ea typeface="Google Sans"/>
              <a:cs typeface="Google Sans"/>
              <a:sym typeface="Google Sans"/>
            </a:endParaRPr>
          </a:p>
        </p:txBody>
      </p:sp>
      <p:sp>
        <p:nvSpPr>
          <p:cNvPr id="161" name="Google Shape;161;p8"/>
          <p:cNvSpPr txBox="1"/>
          <p:nvPr/>
        </p:nvSpPr>
        <p:spPr>
          <a:xfrm>
            <a:off x="188700" y="6862525"/>
            <a:ext cx="3017700" cy="1045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100">
                <a:solidFill>
                  <a:schemeClr val="accent2"/>
                </a:solidFill>
                <a:latin typeface="Google Sans"/>
                <a:ea typeface="Google Sans"/>
                <a:cs typeface="Google Sans"/>
                <a:sym typeface="Google Sans"/>
              </a:rPr>
              <a:t>Proposed solution: </a:t>
            </a:r>
            <a:r>
              <a:rPr lang="en" sz="1100">
                <a:solidFill>
                  <a:schemeClr val="accent2"/>
                </a:solidFill>
                <a:latin typeface="Google Sans"/>
                <a:ea typeface="Google Sans"/>
                <a:cs typeface="Google Sans"/>
                <a:sym typeface="Google Sans"/>
              </a:rPr>
              <a:t>After analysis, we recommend removing outliers with a total distanced recorded of 0. </a:t>
            </a:r>
            <a:endParaRPr sz="1100">
              <a:solidFill>
                <a:schemeClr val="accent2"/>
              </a:solidFill>
              <a:latin typeface="Google Sans"/>
              <a:ea typeface="Google Sans"/>
              <a:cs typeface="Google Sans"/>
              <a:sym typeface="Google Sans"/>
            </a:endParaRPr>
          </a:p>
        </p:txBody>
      </p:sp>
      <p:sp>
        <p:nvSpPr>
          <p:cNvPr id="162" name="Google Shape;162;p8"/>
          <p:cNvSpPr txBox="1"/>
          <p:nvPr/>
        </p:nvSpPr>
        <p:spPr>
          <a:xfrm>
            <a:off x="287625" y="1859125"/>
            <a:ext cx="7309500" cy="684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rgbClr val="000000"/>
              </a:buClr>
              <a:buSzPts val="1100"/>
              <a:buFont typeface="Arial"/>
              <a:buNone/>
            </a:pPr>
            <a:r>
              <a:rPr lang="en" sz="1100">
                <a:solidFill>
                  <a:schemeClr val="accent2"/>
                </a:solidFill>
                <a:latin typeface="Google Sans"/>
                <a:ea typeface="Google Sans"/>
                <a:cs typeface="Google Sans"/>
                <a:sym typeface="Google Sans"/>
              </a:rPr>
              <a:t>The NYC Taxi &amp; Limousine Commission has contracted with Automatidata to build a machine learning model that predicts taxi/limousine ride durations.</a:t>
            </a:r>
            <a:endParaRPr>
              <a:solidFill>
                <a:schemeClr val="dk2"/>
              </a:solidFill>
              <a:latin typeface="Google Sans"/>
              <a:ea typeface="Google Sans"/>
              <a:cs typeface="Google Sans"/>
              <a:sym typeface="Google Sans"/>
            </a:endParaRPr>
          </a:p>
        </p:txBody>
      </p:sp>
      <p:sp>
        <p:nvSpPr>
          <p:cNvPr id="163" name="Google Shape;163;p8"/>
          <p:cNvSpPr txBox="1"/>
          <p:nvPr/>
        </p:nvSpPr>
        <p:spPr>
          <a:xfrm>
            <a:off x="3295650" y="7759800"/>
            <a:ext cx="4301400" cy="2232000"/>
          </a:xfrm>
          <a:prstGeom prst="rect">
            <a:avLst/>
          </a:prstGeom>
          <a:noFill/>
          <a:ln>
            <a:noFill/>
          </a:ln>
        </p:spPr>
        <p:txBody>
          <a:bodyPr anchorCtr="0" anchor="t" bIns="91425" lIns="91425" spcFirstLastPara="1" rIns="91425" wrap="square" tIns="91425">
            <a:noAutofit/>
          </a:bodyPr>
          <a:lstStyle/>
          <a:p>
            <a:pPr indent="-298450" lvl="0" marL="457200" rtl="0" algn="l">
              <a:lnSpc>
                <a:spcPct val="150000"/>
              </a:lnSpc>
              <a:spcBef>
                <a:spcPts val="1000"/>
              </a:spcBef>
              <a:spcAft>
                <a:spcPts val="0"/>
              </a:spcAft>
              <a:buClr>
                <a:schemeClr val="accent2"/>
              </a:buClr>
              <a:buSzPts val="1100"/>
              <a:buFont typeface="Google Sans"/>
              <a:buChar char="●"/>
            </a:pPr>
            <a:r>
              <a:rPr lang="en" sz="1100">
                <a:solidFill>
                  <a:schemeClr val="accent2"/>
                </a:solidFill>
                <a:latin typeface="Google Sans"/>
                <a:ea typeface="Google Sans"/>
                <a:cs typeface="Google Sans"/>
                <a:sym typeface="Google Sans"/>
              </a:rPr>
              <a:t>Determine “problem areas” for predicting trip duration.</a:t>
            </a:r>
            <a:endParaRPr sz="1100">
              <a:solidFill>
                <a:schemeClr val="accent2"/>
              </a:solidFill>
              <a:latin typeface="Google Sans"/>
              <a:ea typeface="Google Sans"/>
              <a:cs typeface="Google Sans"/>
              <a:sym typeface="Google Sans"/>
            </a:endParaRPr>
          </a:p>
          <a:p>
            <a:pPr indent="-298450" lvl="1" marL="914400" rtl="0" algn="l">
              <a:lnSpc>
                <a:spcPct val="150000"/>
              </a:lnSpc>
              <a:spcBef>
                <a:spcPts val="0"/>
              </a:spcBef>
              <a:spcAft>
                <a:spcPts val="0"/>
              </a:spcAft>
              <a:buClr>
                <a:schemeClr val="accent2"/>
              </a:buClr>
              <a:buSzPts val="1100"/>
              <a:buFont typeface="Google Sans"/>
              <a:buChar char="○"/>
            </a:pPr>
            <a:r>
              <a:rPr lang="en" sz="1100">
                <a:solidFill>
                  <a:schemeClr val="accent2"/>
                </a:solidFill>
                <a:latin typeface="Google Sans"/>
                <a:ea typeface="Google Sans"/>
                <a:cs typeface="Google Sans"/>
                <a:sym typeface="Google Sans"/>
              </a:rPr>
              <a:t>For example, locations that have longer durations.</a:t>
            </a:r>
            <a:endParaRPr sz="1100">
              <a:solidFill>
                <a:schemeClr val="accent2"/>
              </a:solidFill>
              <a:latin typeface="Google Sans"/>
              <a:ea typeface="Google Sans"/>
              <a:cs typeface="Google Sans"/>
              <a:sym typeface="Google Sans"/>
            </a:endParaRPr>
          </a:p>
          <a:p>
            <a:pPr indent="-298450" lvl="0" marL="457200" rtl="0" algn="l">
              <a:lnSpc>
                <a:spcPct val="150000"/>
              </a:lnSpc>
              <a:spcBef>
                <a:spcPts val="1000"/>
              </a:spcBef>
              <a:spcAft>
                <a:spcPts val="0"/>
              </a:spcAft>
              <a:buClr>
                <a:schemeClr val="accent2"/>
              </a:buClr>
              <a:buSzPts val="1100"/>
              <a:buFont typeface="Google Sans"/>
              <a:buChar char="●"/>
            </a:pPr>
            <a:r>
              <a:rPr lang="en" sz="1100">
                <a:solidFill>
                  <a:schemeClr val="accent2"/>
                </a:solidFill>
                <a:latin typeface="Google Sans"/>
                <a:ea typeface="Google Sans"/>
                <a:cs typeface="Google Sans"/>
                <a:sym typeface="Google Sans"/>
              </a:rPr>
              <a:t>Determine the variables that have the largest impact on trip duration.</a:t>
            </a:r>
            <a:endParaRPr sz="1100">
              <a:solidFill>
                <a:schemeClr val="accent2"/>
              </a:solidFill>
              <a:latin typeface="Google Sans"/>
              <a:ea typeface="Google Sans"/>
              <a:cs typeface="Google Sans"/>
              <a:sym typeface="Google Sans"/>
            </a:endParaRPr>
          </a:p>
          <a:p>
            <a:pPr indent="-298450" lvl="0" marL="457200" rtl="0" algn="l">
              <a:lnSpc>
                <a:spcPct val="150000"/>
              </a:lnSpc>
              <a:spcBef>
                <a:spcPts val="1000"/>
              </a:spcBef>
              <a:spcAft>
                <a:spcPts val="1000"/>
              </a:spcAft>
              <a:buClr>
                <a:schemeClr val="accent2"/>
              </a:buClr>
              <a:buSzPts val="1100"/>
              <a:buFont typeface="Google Sans"/>
              <a:buChar char="●"/>
            </a:pPr>
            <a:r>
              <a:rPr lang="en" sz="1100">
                <a:solidFill>
                  <a:schemeClr val="accent2"/>
                </a:solidFill>
                <a:latin typeface="Google Sans"/>
                <a:ea typeface="Google Sans"/>
                <a:cs typeface="Google Sans"/>
                <a:sym typeface="Google Sans"/>
              </a:rPr>
              <a:t>Pare down data to the most relevant variables for running regression, statistical analysis, and parameter tuning.</a:t>
            </a:r>
            <a:endParaRPr sz="1100">
              <a:solidFill>
                <a:schemeClr val="accent2"/>
              </a:solidFill>
              <a:latin typeface="Google Sans"/>
              <a:ea typeface="Google Sans"/>
              <a:cs typeface="Google Sans"/>
              <a:sym typeface="Google Sans"/>
            </a:endParaRPr>
          </a:p>
        </p:txBody>
      </p:sp>
      <p:pic>
        <p:nvPicPr>
          <p:cNvPr id="164" name="Google Shape;164;p8" title="Graph displaying New York City TLC data plotting variables for total distance and total amount."/>
          <p:cNvPicPr preferRelativeResize="0"/>
          <p:nvPr/>
        </p:nvPicPr>
        <p:blipFill rotWithShape="1">
          <a:blip r:embed="rId3">
            <a:alphaModFix/>
          </a:blip>
          <a:srcRect b="4370" l="1912" r="0" t="0"/>
          <a:stretch/>
        </p:blipFill>
        <p:spPr>
          <a:xfrm>
            <a:off x="3489225" y="4024075"/>
            <a:ext cx="4100224" cy="2570833"/>
          </a:xfrm>
          <a:prstGeom prst="rect">
            <a:avLst/>
          </a:prstGeom>
          <a:noFill/>
          <a:ln>
            <a:noFill/>
          </a:ln>
        </p:spPr>
      </p:pic>
      <p:sp>
        <p:nvSpPr>
          <p:cNvPr id="165" name="Google Shape;165;p8"/>
          <p:cNvSpPr txBox="1"/>
          <p:nvPr/>
        </p:nvSpPr>
        <p:spPr>
          <a:xfrm rot="-5400000">
            <a:off x="2993250" y="5082512"/>
            <a:ext cx="914400" cy="30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latin typeface="Google Sans"/>
                <a:ea typeface="Google Sans"/>
                <a:cs typeface="Google Sans"/>
                <a:sym typeface="Google Sans"/>
              </a:rPr>
              <a:t>Trip Distance</a:t>
            </a:r>
            <a:endParaRPr b="1" sz="800">
              <a:latin typeface="Google Sans"/>
              <a:ea typeface="Google Sans"/>
              <a:cs typeface="Google Sans"/>
              <a:sym typeface="Google Sans"/>
            </a:endParaRPr>
          </a:p>
        </p:txBody>
      </p:sp>
      <p:sp>
        <p:nvSpPr>
          <p:cNvPr id="166" name="Google Shape;166;p8"/>
          <p:cNvSpPr txBox="1"/>
          <p:nvPr/>
        </p:nvSpPr>
        <p:spPr>
          <a:xfrm>
            <a:off x="5233638" y="6539425"/>
            <a:ext cx="992400" cy="30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latin typeface="Google Sans"/>
                <a:ea typeface="Google Sans"/>
                <a:cs typeface="Google Sans"/>
                <a:sym typeface="Google Sans"/>
              </a:rPr>
              <a:t>Total Amount</a:t>
            </a:r>
            <a:endParaRPr b="1" sz="800">
              <a:latin typeface="Google Sans"/>
              <a:ea typeface="Google Sans"/>
              <a:cs typeface="Google Sans"/>
              <a:sym typeface="Google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