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Google Sans SemiBold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PT Sans Narrow"/>
      <p:regular r:id="rId15"/>
      <p:bold r:id="rId16"/>
    </p:embeddedFont>
    <p:embeddedFont>
      <p:font typeface="Google Sans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-boldItalic.fntdata"/><Relationship Id="rId11" Type="http://schemas.openxmlformats.org/officeDocument/2006/relationships/font" Target="fonts/Roboto-regular.fntdata"/><Relationship Id="rId22" Type="http://schemas.openxmlformats.org/officeDocument/2006/relationships/font" Target="fonts/WorkSans-bold.fntdata"/><Relationship Id="rId10" Type="http://schemas.openxmlformats.org/officeDocument/2006/relationships/font" Target="fonts/GoogleSansSemiBold-boldItalic.fntdata"/><Relationship Id="rId21" Type="http://schemas.openxmlformats.org/officeDocument/2006/relationships/font" Target="fonts/WorkSans-regular.fntdata"/><Relationship Id="rId13" Type="http://schemas.openxmlformats.org/officeDocument/2006/relationships/font" Target="fonts/Roboto-italic.fntdata"/><Relationship Id="rId24" Type="http://schemas.openxmlformats.org/officeDocument/2006/relationships/font" Target="fonts/WorkSans-boldItalic.fntdata"/><Relationship Id="rId12" Type="http://schemas.openxmlformats.org/officeDocument/2006/relationships/font" Target="fonts/Roboto-bold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SemiBold-italic.fntdata"/><Relationship Id="rId15" Type="http://schemas.openxmlformats.org/officeDocument/2006/relationships/font" Target="fonts/PTSansNarrow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Google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oogleSans-italic.fntdata"/><Relationship Id="rId6" Type="http://schemas.openxmlformats.org/officeDocument/2006/relationships/slide" Target="slides/slide1.xml"/><Relationship Id="rId18" Type="http://schemas.openxmlformats.org/officeDocument/2006/relationships/font" Target="fonts/GoogleSans-bold.fntdata"/><Relationship Id="rId7" Type="http://schemas.openxmlformats.org/officeDocument/2006/relationships/font" Target="fonts/GoogleSansSemiBold-regular.fntdata"/><Relationship Id="rId8" Type="http://schemas.openxmlformats.org/officeDocument/2006/relationships/font" Target="fonts/Google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e93bb9735_0_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e93bb97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168925" y="324775"/>
            <a:ext cx="7408500" cy="77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263675" y="826975"/>
            <a:ext cx="3219000" cy="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3"/>
          <p:cNvCxnSpPr>
            <a:stCxn id="40" idx="1"/>
          </p:cNvCxnSpPr>
          <p:nvPr/>
        </p:nvCxnSpPr>
        <p:spPr>
          <a:xfrm>
            <a:off x="3033472" y="937660"/>
            <a:ext cx="15900" cy="6687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3"/>
          <p:cNvSpPr/>
          <p:nvPr/>
        </p:nvSpPr>
        <p:spPr>
          <a:xfrm>
            <a:off x="172025" y="7617450"/>
            <a:ext cx="7599900" cy="2264100"/>
          </a:xfrm>
          <a:prstGeom prst="rect">
            <a:avLst/>
          </a:prstGeom>
          <a:noFill/>
          <a:ln cap="flat" cmpd="sng" w="3810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43" name="Google Shape;4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48" name="Google Shape;4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54" name="Google Shape;5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406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7" name="Google Shape;5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58" name="Google Shape;5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62" name="Google Shape;6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3"/>
          <p:cNvSpPr/>
          <p:nvPr>
            <p:ph idx="2" type="pic"/>
          </p:nvPr>
        </p:nvSpPr>
        <p:spPr>
          <a:xfrm>
            <a:off x="3204302" y="1086900"/>
            <a:ext cx="3460800" cy="284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"/>
          <p:cNvSpPr/>
          <p:nvPr>
            <p:ph idx="3" type="pic"/>
          </p:nvPr>
        </p:nvSpPr>
        <p:spPr>
          <a:xfrm>
            <a:off x="4469988" y="4518263"/>
            <a:ext cx="2453400" cy="239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190350" y="11200"/>
            <a:ext cx="7290900" cy="77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2226300" y="513400"/>
            <a:ext cx="3219000" cy="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71" name="Google Shape;71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" name="Google Shape;75;p4"/>
          <p:cNvGrpSpPr/>
          <p:nvPr/>
        </p:nvGrpSpPr>
        <p:grpSpPr>
          <a:xfrm>
            <a:off x="404725" y="1681475"/>
            <a:ext cx="6908400" cy="72025"/>
            <a:chOff x="404725" y="1681475"/>
            <a:chExt cx="6908400" cy="72025"/>
          </a:xfrm>
        </p:grpSpPr>
        <p:cxnSp>
          <p:nvCxnSpPr>
            <p:cNvPr id="76" name="Google Shape;76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8" name="Google Shape;78;p4"/>
          <p:cNvCxnSpPr/>
          <p:nvPr/>
        </p:nvCxnSpPr>
        <p:spPr>
          <a:xfrm>
            <a:off x="7326238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4"/>
          <p:cNvSpPr txBox="1"/>
          <p:nvPr>
            <p:ph type="title"/>
          </p:nvPr>
        </p:nvSpPr>
        <p:spPr>
          <a:xfrm>
            <a:off x="404725" y="855800"/>
            <a:ext cx="6908400" cy="77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" type="subTitle"/>
          </p:nvPr>
        </p:nvSpPr>
        <p:spPr>
          <a:xfrm>
            <a:off x="2249425" y="1360475"/>
            <a:ext cx="3219000" cy="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4"/>
          <p:cNvCxnSpPr/>
          <p:nvPr/>
        </p:nvCxnSpPr>
        <p:spPr>
          <a:xfrm rot="10800000">
            <a:off x="438150" y="35052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" name="Google Shape;83;p4"/>
          <p:cNvGrpSpPr/>
          <p:nvPr/>
        </p:nvGrpSpPr>
        <p:grpSpPr>
          <a:xfrm>
            <a:off x="417975" y="1885250"/>
            <a:ext cx="2357775" cy="410125"/>
            <a:chOff x="417975" y="1885250"/>
            <a:chExt cx="2357775" cy="410125"/>
          </a:xfrm>
        </p:grpSpPr>
        <p:sp>
          <p:nvSpPr>
            <p:cNvPr id="84" name="Google Shape;84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417975" y="3505200"/>
            <a:ext cx="2357775" cy="410125"/>
            <a:chOff x="265575" y="3352800"/>
            <a:chExt cx="2357775" cy="410125"/>
          </a:xfrm>
        </p:grpSpPr>
        <p:sp>
          <p:nvSpPr>
            <p:cNvPr id="89" name="Google Shape;89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3872113" y="3505200"/>
            <a:ext cx="2357775" cy="410125"/>
            <a:chOff x="3567313" y="3200400"/>
            <a:chExt cx="2357775" cy="410125"/>
          </a:xfrm>
        </p:grpSpPr>
        <p:sp>
          <p:nvSpPr>
            <p:cNvPr id="94" name="Google Shape;94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10800000">
              <a:off x="5347438" y="32211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99" name="Google Shape;99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4"/>
          <p:cNvSpPr txBox="1"/>
          <p:nvPr/>
        </p:nvSpPr>
        <p:spPr>
          <a:xfrm>
            <a:off x="554500" y="1908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623213" y="351016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4077338" y="3505200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4"/>
          <p:cNvSpPr txBox="1"/>
          <p:nvPr>
            <p:ph idx="2" type="body"/>
          </p:nvPr>
        </p:nvSpPr>
        <p:spPr>
          <a:xfrm>
            <a:off x="413425" y="2320675"/>
            <a:ext cx="68961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4"/>
          <p:cNvSpPr txBox="1"/>
          <p:nvPr>
            <p:ph idx="3" type="body"/>
          </p:nvPr>
        </p:nvSpPr>
        <p:spPr>
          <a:xfrm>
            <a:off x="438138" y="3915350"/>
            <a:ext cx="3108300" cy="23700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4"/>
          <p:cNvSpPr txBox="1"/>
          <p:nvPr>
            <p:ph idx="4" type="body"/>
          </p:nvPr>
        </p:nvSpPr>
        <p:spPr>
          <a:xfrm>
            <a:off x="438150" y="7050750"/>
            <a:ext cx="3108300" cy="22554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4"/>
          <p:cNvSpPr txBox="1"/>
          <p:nvPr>
            <p:ph idx="5" type="body"/>
          </p:nvPr>
        </p:nvSpPr>
        <p:spPr>
          <a:xfrm>
            <a:off x="3905525" y="4039263"/>
            <a:ext cx="3219000" cy="26043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4"/>
          <p:cNvSpPr/>
          <p:nvPr/>
        </p:nvSpPr>
        <p:spPr>
          <a:xfrm>
            <a:off x="4138275" y="6767525"/>
            <a:ext cx="3172200" cy="2495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6" type="subTitle"/>
          </p:nvPr>
        </p:nvSpPr>
        <p:spPr>
          <a:xfrm>
            <a:off x="4183575" y="9228125"/>
            <a:ext cx="3086700" cy="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i="1"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/>
          <p:nvPr>
            <p:ph idx="7" type="pic"/>
          </p:nvPr>
        </p:nvSpPr>
        <p:spPr>
          <a:xfrm>
            <a:off x="4007763" y="6899688"/>
            <a:ext cx="3172200" cy="2357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432000" y="449725"/>
            <a:ext cx="6908400" cy="77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" type="subTitle"/>
          </p:nvPr>
        </p:nvSpPr>
        <p:spPr>
          <a:xfrm>
            <a:off x="2276700" y="951925"/>
            <a:ext cx="3219000" cy="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20" name="Google Shape;120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25" name="Google Shape;125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32000" y="74583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34" name="Google Shape;134;p5"/>
          <p:cNvGrpSpPr/>
          <p:nvPr/>
        </p:nvGrpSpPr>
        <p:grpSpPr>
          <a:xfrm>
            <a:off x="95351" y="7362159"/>
            <a:ext cx="7581691" cy="5901"/>
            <a:chOff x="1890075" y="5241175"/>
            <a:chExt cx="4240556" cy="257700"/>
          </a:xfrm>
        </p:grpSpPr>
        <p:sp>
          <p:nvSpPr>
            <p:cNvPr id="135" name="Google Shape;135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39" name="Google Shape;139;p5"/>
          <p:cNvSpPr/>
          <p:nvPr>
            <p:ph idx="2" type="pic"/>
          </p:nvPr>
        </p:nvSpPr>
        <p:spPr>
          <a:xfrm>
            <a:off x="4467025" y="4719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44" name="Google Shape;144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45" name="Google Shape;145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87625" y="1859125"/>
            <a:ext cx="730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190350" y="11200"/>
            <a:ext cx="72909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Assumptions After Modeling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190350" y="3164549"/>
            <a:ext cx="280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Linear regression model explains 95% price variance based on trip distance, tolls, tips, and payment.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265 pickup and destination codes significantly contributed to prediction performance.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193425" y="1288250"/>
            <a:ext cx="28023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The New York City Taxi &amp; Limousine Commission contracted Automatidata to predict customer taxi/rideshare durations to help </a:t>
            </a: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understand its pricing and fleet viability</a:t>
            </a: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2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211425" y="7910975"/>
            <a:ext cx="28023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Outlier removal had significant improvement on the model’s </a:t>
            </a: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effectiveness</a:t>
            </a: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Request additional data to perform 2nd stage reliability analysis for pricing &amp; duration.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" name="Google Shape;156;p8"/>
          <p:cNvSpPr txBox="1"/>
          <p:nvPr/>
        </p:nvSpPr>
        <p:spPr>
          <a:xfrm rot="-5400000">
            <a:off x="2399187" y="2745348"/>
            <a:ext cx="1712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>
                <a:latin typeface="Google Sans SemiBold"/>
                <a:ea typeface="Google Sans SemiBold"/>
                <a:cs typeface="Google Sans SemiBold"/>
                <a:sym typeface="Google Sans SemiBold"/>
              </a:rPr>
              <a:t>Predicted</a:t>
            </a:r>
            <a:endParaRPr sz="1300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4505839" y="4775802"/>
            <a:ext cx="1757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Actual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94" y="1142985"/>
            <a:ext cx="3861497" cy="360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4807" t="67911"/>
          <a:stretch/>
        </p:blipFill>
        <p:spPr>
          <a:xfrm>
            <a:off x="3725488" y="8552375"/>
            <a:ext cx="3318525" cy="49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00000" dist="57150">
              <a:srgbClr val="000000">
                <a:alpha val="50000"/>
              </a:srgbClr>
            </a:outerShdw>
          </a:effectLst>
        </p:spPr>
      </p:pic>
      <p:sp>
        <p:nvSpPr>
          <p:cNvPr id="160" name="Google Shape;160;p8"/>
          <p:cNvSpPr txBox="1"/>
          <p:nvPr/>
        </p:nvSpPr>
        <p:spPr>
          <a:xfrm>
            <a:off x="190350" y="5724300"/>
            <a:ext cx="28023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Removing outliers optimized model (amount, passengers, distance).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Model provides a sound framework for predicting price based on pickup and destination distance IDs.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3133625" y="5888400"/>
            <a:ext cx="4203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Regression assumptions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Net model tuning resulted in: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✓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R^2 from 0.85 to 0.9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✓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MAE from 0.16 to 0.14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✓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RMSE from 0.39 to 0.23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Identification of a potentially curious influencer.</a:t>
            </a:r>
            <a:endParaRPr sz="12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✓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Tipping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3331150" y="1071575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100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3331150" y="1757375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80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3331150" y="2443175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60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3331150" y="3155063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40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3331150" y="3840863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20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331150" y="4526663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483550" y="4679063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206240" y="4679063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20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4956048" y="4679063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40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687568" y="4672584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60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6419088" y="4672584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80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132320" y="4672584"/>
            <a:ext cx="247800" cy="1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100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3169175" y="5107988"/>
            <a:ext cx="413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Alt-text: Taxi pricing regression model plot illustrating predicted and actual cost.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1763100" y="381675"/>
            <a:ext cx="424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Executive 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s</a:t>
            </a:r>
            <a:r>
              <a:rPr lang="en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ummary 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eport for the New York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 City</a:t>
            </a:r>
            <a:r>
              <a:rPr lang="en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Taxi and Limousine Commission Prepared by </a:t>
            </a:r>
            <a:r>
              <a:rPr b="1" lang="en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Automatidata</a:t>
            </a:r>
            <a:endParaRPr b="1"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3125975" y="7838500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Consider fine tuning travel time greater than 10 hours (43 pts).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