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4" r:id="rId4"/>
  </p:sldMasterIdLst>
  <p:notesMasterIdLst>
    <p:notesMasterId r:id="rId5"/>
  </p:notesMasterIdLst>
  <p:sldIdLst>
    <p:sldId id="256" r:id="rId6"/>
  </p:sldIdLst>
  <p:sldSz cy="10058400" cx="7772400"/>
  <p:notesSz cx="6858000" cy="9144000"/>
  <p:embeddedFontLst>
    <p:embeddedFont>
      <p:font typeface="Google Sans SemiBold"/>
      <p:regular r:id="rId7"/>
      <p:bold r:id="rId8"/>
      <p:italic r:id="rId9"/>
      <p:boldItalic r:id="rId10"/>
    </p:embeddedFont>
    <p:embeddedFont>
      <p:font typeface="Roboto"/>
      <p:regular r:id="rId11"/>
      <p:bold r:id="rId12"/>
      <p:italic r:id="rId13"/>
      <p:boldItalic r:id="rId14"/>
    </p:embeddedFont>
    <p:embeddedFont>
      <p:font typeface="PT Sans Narrow"/>
      <p:regular r:id="rId15"/>
      <p:bold r:id="rId16"/>
    </p:embeddedFont>
    <p:embeddedFont>
      <p:font typeface="Lato"/>
      <p:regular r:id="rId17"/>
      <p:bold r:id="rId18"/>
      <p:italic r:id="rId19"/>
      <p:boldItalic r:id="rId20"/>
    </p:embeddedFont>
    <p:embeddedFont>
      <p:font typeface="Google Sans"/>
      <p:regular r:id="rId21"/>
      <p:bold r:id="rId22"/>
      <p:italic r:id="rId23"/>
      <p:boldItalic r:id="rId24"/>
    </p:embeddedFont>
    <p:embeddedFont>
      <p:font typeface="Work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68" orient="horz"/>
        <p:guide pos="244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22" Type="http://schemas.openxmlformats.org/officeDocument/2006/relationships/font" Target="fonts/GoogleSans-bold.fntdata"/><Relationship Id="rId21" Type="http://schemas.openxmlformats.org/officeDocument/2006/relationships/font" Target="fonts/GoogleSans-regular.fntdata"/><Relationship Id="rId24" Type="http://schemas.openxmlformats.org/officeDocument/2006/relationships/font" Target="fonts/GoogleSans-boldItalic.fntdata"/><Relationship Id="rId23" Type="http://schemas.openxmlformats.org/officeDocument/2006/relationships/font" Target="fonts/Google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GoogleSansSemiBold-italic.fntdata"/><Relationship Id="rId26" Type="http://schemas.openxmlformats.org/officeDocument/2006/relationships/font" Target="fonts/WorkSans-bold.fntdata"/><Relationship Id="rId25" Type="http://schemas.openxmlformats.org/officeDocument/2006/relationships/font" Target="fonts/WorkSans-regular.fntdata"/><Relationship Id="rId28" Type="http://schemas.openxmlformats.org/officeDocument/2006/relationships/font" Target="fonts/WorkSans-boldItalic.fntdata"/><Relationship Id="rId27" Type="http://schemas.openxmlformats.org/officeDocument/2006/relationships/font" Target="fonts/Work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GoogleSansSemiBold-regular.fntdata"/><Relationship Id="rId8" Type="http://schemas.openxmlformats.org/officeDocument/2006/relationships/font" Target="fonts/GoogleSansSemiBold-bold.fntdata"/><Relationship Id="rId11" Type="http://schemas.openxmlformats.org/officeDocument/2006/relationships/font" Target="fonts/Roboto-regular.fntdata"/><Relationship Id="rId10" Type="http://schemas.openxmlformats.org/officeDocument/2006/relationships/font" Target="fonts/GoogleSansSemiBold-boldItalic.fntdata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5" Type="http://schemas.openxmlformats.org/officeDocument/2006/relationships/font" Target="fonts/PTSansNarrow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Lato-regular.fntdata"/><Relationship Id="rId16" Type="http://schemas.openxmlformats.org/officeDocument/2006/relationships/font" Target="fonts/PTSansNarrow-bold.fntdata"/><Relationship Id="rId19" Type="http://schemas.openxmlformats.org/officeDocument/2006/relationships/font" Target="fonts/Lato-italic.fntdata"/><Relationship Id="rId18" Type="http://schemas.openxmlformats.org/officeDocument/2006/relationships/font" Target="fonts/La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512140ae02_0_134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512140ae02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1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11;p2"/>
          <p:cNvGrpSpPr/>
          <p:nvPr/>
        </p:nvGrpSpPr>
        <p:grpSpPr>
          <a:xfrm>
            <a:off x="172055" y="1468890"/>
            <a:ext cx="7434543" cy="62982"/>
            <a:chOff x="1890075" y="5241175"/>
            <a:chExt cx="4240556" cy="2577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16" name="Google Shape;16;p2"/>
          <p:cNvSpPr/>
          <p:nvPr/>
        </p:nvSpPr>
        <p:spPr>
          <a:xfrm>
            <a:off x="172050" y="2765600"/>
            <a:ext cx="3076800" cy="7293000"/>
          </a:xfrm>
          <a:prstGeom prst="roundRect">
            <a:avLst>
              <a:gd fmla="val 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17" name="Google Shape;17;p2"/>
          <p:cNvGrpSpPr/>
          <p:nvPr/>
        </p:nvGrpSpPr>
        <p:grpSpPr>
          <a:xfrm>
            <a:off x="168930" y="2702615"/>
            <a:ext cx="7434543" cy="62982"/>
            <a:chOff x="1890075" y="5241175"/>
            <a:chExt cx="4240556" cy="257700"/>
          </a:xfrm>
        </p:grpSpPr>
        <p:sp>
          <p:nvSpPr>
            <p:cNvPr id="18" name="Google Shape;18;p2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cxnSp>
        <p:nvCxnSpPr>
          <p:cNvPr id="22" name="Google Shape;22;p2"/>
          <p:cNvCxnSpPr>
            <a:stCxn id="12" idx="0"/>
          </p:cNvCxnSpPr>
          <p:nvPr/>
        </p:nvCxnSpPr>
        <p:spPr>
          <a:xfrm>
            <a:off x="172055" y="1500381"/>
            <a:ext cx="0" cy="859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Google Shape;23;p2"/>
          <p:cNvCxnSpPr/>
          <p:nvPr/>
        </p:nvCxnSpPr>
        <p:spPr>
          <a:xfrm>
            <a:off x="7603480" y="1500381"/>
            <a:ext cx="0" cy="859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4" name="Google Shape;24;p2"/>
          <p:cNvGrpSpPr/>
          <p:nvPr/>
        </p:nvGrpSpPr>
        <p:grpSpPr>
          <a:xfrm>
            <a:off x="0" y="3413775"/>
            <a:ext cx="3530025" cy="746350"/>
            <a:chOff x="0" y="3156075"/>
            <a:chExt cx="3530025" cy="746350"/>
          </a:xfrm>
        </p:grpSpPr>
        <p:sp>
          <p:nvSpPr>
            <p:cNvPr id="25" name="Google Shape;25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fmla="val 102819" name="adj"/>
              </a:avLst>
            </a:prstGeom>
            <a:solidFill>
              <a:srgbClr val="4F4F4F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3248850" y="2867100"/>
            <a:ext cx="4936034" cy="746350"/>
            <a:chOff x="0" y="3156075"/>
            <a:chExt cx="3530025" cy="746350"/>
          </a:xfrm>
        </p:grpSpPr>
        <p:sp>
          <p:nvSpPr>
            <p:cNvPr id="28" name="Google Shape;28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fmla="val 102819" name="adj"/>
              </a:avLst>
            </a:prstGeom>
            <a:solidFill>
              <a:srgbClr val="4F4F4F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248850" y="7166275"/>
            <a:ext cx="4936034" cy="746350"/>
            <a:chOff x="0" y="3156075"/>
            <a:chExt cx="3530025" cy="746350"/>
          </a:xfrm>
        </p:grpSpPr>
        <p:sp>
          <p:nvSpPr>
            <p:cNvPr id="31" name="Google Shape;31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fmla="val 102819" name="adj"/>
              </a:avLst>
            </a:prstGeom>
            <a:solidFill>
              <a:srgbClr val="4F4F4F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33" name="Google Shape;33;p2"/>
          <p:cNvSpPr txBox="1"/>
          <p:nvPr/>
        </p:nvSpPr>
        <p:spPr>
          <a:xfrm>
            <a:off x="188700" y="3410750"/>
            <a:ext cx="3074400" cy="463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Key Insights </a:t>
            </a:r>
            <a:endParaRPr sz="1900">
              <a:solidFill>
                <a:schemeClr val="lt2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34" name="Google Shape;34;p2"/>
          <p:cNvSpPr txBox="1"/>
          <p:nvPr/>
        </p:nvSpPr>
        <p:spPr>
          <a:xfrm>
            <a:off x="3263100" y="2852500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Details </a:t>
            </a:r>
            <a:endParaRPr sz="1900">
              <a:solidFill>
                <a:schemeClr val="lt2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35" name="Google Shape;35;p2"/>
          <p:cNvSpPr txBox="1"/>
          <p:nvPr/>
        </p:nvSpPr>
        <p:spPr>
          <a:xfrm>
            <a:off x="3263100" y="7164075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Next Steps </a:t>
            </a:r>
            <a:endParaRPr sz="1900">
              <a:solidFill>
                <a:schemeClr val="lt2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grpSp>
        <p:nvGrpSpPr>
          <p:cNvPr id="36" name="Google Shape;36;p2"/>
          <p:cNvGrpSpPr/>
          <p:nvPr/>
        </p:nvGrpSpPr>
        <p:grpSpPr>
          <a:xfrm>
            <a:off x="172055" y="1468890"/>
            <a:ext cx="7434543" cy="62982"/>
            <a:chOff x="1890075" y="5241175"/>
            <a:chExt cx="4240556" cy="257700"/>
          </a:xfrm>
        </p:grpSpPr>
        <p:sp>
          <p:nvSpPr>
            <p:cNvPr id="37" name="Google Shape;37;p2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41" name="Google Shape;41;p2"/>
          <p:cNvSpPr/>
          <p:nvPr/>
        </p:nvSpPr>
        <p:spPr>
          <a:xfrm>
            <a:off x="172050" y="2765600"/>
            <a:ext cx="3076800" cy="7293000"/>
          </a:xfrm>
          <a:prstGeom prst="roundRect">
            <a:avLst>
              <a:gd fmla="val 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grpSp>
        <p:nvGrpSpPr>
          <p:cNvPr id="42" name="Google Shape;42;p2"/>
          <p:cNvGrpSpPr/>
          <p:nvPr/>
        </p:nvGrpSpPr>
        <p:grpSpPr>
          <a:xfrm>
            <a:off x="168930" y="2702615"/>
            <a:ext cx="7434543" cy="62982"/>
            <a:chOff x="1890075" y="5241175"/>
            <a:chExt cx="4240556" cy="257700"/>
          </a:xfrm>
        </p:grpSpPr>
        <p:sp>
          <p:nvSpPr>
            <p:cNvPr id="43" name="Google Shape;43;p2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cxnSp>
        <p:nvCxnSpPr>
          <p:cNvPr id="47" name="Google Shape;47;p2"/>
          <p:cNvCxnSpPr>
            <a:stCxn id="37" idx="0"/>
          </p:cNvCxnSpPr>
          <p:nvPr/>
        </p:nvCxnSpPr>
        <p:spPr>
          <a:xfrm>
            <a:off x="172055" y="1500381"/>
            <a:ext cx="0" cy="859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" name="Google Shape;48;p2"/>
          <p:cNvCxnSpPr/>
          <p:nvPr/>
        </p:nvCxnSpPr>
        <p:spPr>
          <a:xfrm>
            <a:off x="7603480" y="1500381"/>
            <a:ext cx="0" cy="859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9" name="Google Shape;49;p2"/>
          <p:cNvGrpSpPr/>
          <p:nvPr/>
        </p:nvGrpSpPr>
        <p:grpSpPr>
          <a:xfrm>
            <a:off x="0" y="3413775"/>
            <a:ext cx="3530025" cy="746350"/>
            <a:chOff x="0" y="3156075"/>
            <a:chExt cx="3530025" cy="746350"/>
          </a:xfrm>
        </p:grpSpPr>
        <p:sp>
          <p:nvSpPr>
            <p:cNvPr id="50" name="Google Shape;50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fmla="val 102819" name="adj"/>
              </a:avLst>
            </a:prstGeom>
            <a:solidFill>
              <a:srgbClr val="4F4F4F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3248850" y="2867100"/>
            <a:ext cx="4936034" cy="746350"/>
            <a:chOff x="0" y="3156075"/>
            <a:chExt cx="3530025" cy="746350"/>
          </a:xfrm>
        </p:grpSpPr>
        <p:sp>
          <p:nvSpPr>
            <p:cNvPr id="53" name="Google Shape;53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fmla="val 102819" name="adj"/>
              </a:avLst>
            </a:prstGeom>
            <a:solidFill>
              <a:srgbClr val="4F4F4F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3248850" y="7166275"/>
            <a:ext cx="4936034" cy="746350"/>
            <a:chOff x="0" y="3156075"/>
            <a:chExt cx="3530025" cy="746350"/>
          </a:xfrm>
        </p:grpSpPr>
        <p:sp>
          <p:nvSpPr>
            <p:cNvPr id="56" name="Google Shape;56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fmla="val 102819" name="adj"/>
              </a:avLst>
            </a:prstGeom>
            <a:solidFill>
              <a:srgbClr val="4F4F4F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58" name="Google Shape;58;p2"/>
          <p:cNvSpPr txBox="1"/>
          <p:nvPr/>
        </p:nvSpPr>
        <p:spPr>
          <a:xfrm>
            <a:off x="188700" y="3410750"/>
            <a:ext cx="3074400" cy="463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EEEEE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Key Insights </a:t>
            </a:r>
            <a:endParaRPr sz="1900">
              <a:solidFill>
                <a:srgbClr val="EEEEEE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59" name="Google Shape;59;p2"/>
          <p:cNvSpPr txBox="1"/>
          <p:nvPr/>
        </p:nvSpPr>
        <p:spPr>
          <a:xfrm>
            <a:off x="3263100" y="2852500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EEEEE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Details </a:t>
            </a:r>
            <a:endParaRPr sz="1900">
              <a:solidFill>
                <a:srgbClr val="EEEEEE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60" name="Google Shape;60;p2"/>
          <p:cNvSpPr txBox="1"/>
          <p:nvPr/>
        </p:nvSpPr>
        <p:spPr>
          <a:xfrm>
            <a:off x="3263100" y="7164075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EEEEE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Next Steps </a:t>
            </a:r>
            <a:endParaRPr sz="1900">
              <a:solidFill>
                <a:srgbClr val="EEEEEE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61" name="Google Shape;61;p2"/>
          <p:cNvSpPr txBox="1"/>
          <p:nvPr/>
        </p:nvSpPr>
        <p:spPr>
          <a:xfrm>
            <a:off x="159875" y="441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Google Sans"/>
                <a:ea typeface="Google Sans"/>
                <a:cs typeface="Google Sans"/>
                <a:sym typeface="Google Sans"/>
              </a:rPr>
              <a:t>Click here to edit title</a:t>
            </a:r>
            <a:endParaRPr b="1" sz="21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2" name="Google Shape;62;p2"/>
          <p:cNvSpPr txBox="1"/>
          <p:nvPr/>
        </p:nvSpPr>
        <p:spPr>
          <a:xfrm>
            <a:off x="1763100" y="9480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Click here to edit subtitle</a:t>
            </a:r>
            <a:endParaRPr sz="12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63" name="Google Shape;63;p2"/>
          <p:cNvSpPr/>
          <p:nvPr>
            <p:ph idx="2" type="pic"/>
          </p:nvPr>
        </p:nvSpPr>
        <p:spPr>
          <a:xfrm>
            <a:off x="4583375" y="3389400"/>
            <a:ext cx="3035400" cy="249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2"/>
          <p:cNvSpPr txBox="1"/>
          <p:nvPr/>
        </p:nvSpPr>
        <p:spPr>
          <a:xfrm>
            <a:off x="4541175" y="5895125"/>
            <a:ext cx="30744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Image Alt-Text Here</a:t>
            </a:r>
            <a:endParaRPr i="1" sz="11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2">
  <p:cSld name="TITLE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3"/>
          <p:cNvCxnSpPr>
            <a:stCxn id="67" idx="1"/>
          </p:cNvCxnSpPr>
          <p:nvPr/>
        </p:nvCxnSpPr>
        <p:spPr>
          <a:xfrm>
            <a:off x="3033472" y="937660"/>
            <a:ext cx="15900" cy="65682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8" name="Google Shape;68;p3"/>
          <p:cNvGrpSpPr/>
          <p:nvPr/>
        </p:nvGrpSpPr>
        <p:grpSpPr>
          <a:xfrm>
            <a:off x="190345" y="900758"/>
            <a:ext cx="7581747" cy="5906"/>
            <a:chOff x="1890075" y="5241175"/>
            <a:chExt cx="4240556" cy="257700"/>
          </a:xfrm>
        </p:grpSpPr>
        <p:sp>
          <p:nvSpPr>
            <p:cNvPr id="69" name="Google Shape;69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73" name="Google Shape;73;p3"/>
          <p:cNvGrpSpPr/>
          <p:nvPr/>
        </p:nvGrpSpPr>
        <p:grpSpPr>
          <a:xfrm>
            <a:off x="190320" y="931759"/>
            <a:ext cx="7581691" cy="5901"/>
            <a:chOff x="1890075" y="5241175"/>
            <a:chExt cx="4240556" cy="257700"/>
          </a:xfrm>
        </p:grpSpPr>
        <p:sp>
          <p:nvSpPr>
            <p:cNvPr id="74" name="Google Shape;74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78" name="Google Shape;78;p3"/>
          <p:cNvSpPr/>
          <p:nvPr/>
        </p:nvSpPr>
        <p:spPr>
          <a:xfrm rot="248910">
            <a:off x="7469568" y="-16320"/>
            <a:ext cx="1791494" cy="10540289"/>
          </a:xfrm>
          <a:prstGeom prst="rtTriangle">
            <a:avLst/>
          </a:prstGeom>
          <a:solidFill>
            <a:srgbClr val="B7B7B7"/>
          </a:solidFill>
          <a:ln cap="flat" cmpd="sng" w="9525">
            <a:solidFill>
              <a:srgbClr val="CFB9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FB991"/>
              </a:solidFill>
            </a:endParaRPr>
          </a:p>
        </p:txBody>
      </p:sp>
      <p:sp>
        <p:nvSpPr>
          <p:cNvPr id="79" name="Google Shape;79;p3"/>
          <p:cNvSpPr/>
          <p:nvPr>
            <p:ph idx="2" type="pic"/>
          </p:nvPr>
        </p:nvSpPr>
        <p:spPr>
          <a:xfrm>
            <a:off x="3552088" y="1473363"/>
            <a:ext cx="3035400" cy="249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3"/>
          <p:cNvSpPr txBox="1"/>
          <p:nvPr/>
        </p:nvSpPr>
        <p:spPr>
          <a:xfrm>
            <a:off x="510050" y="9659903"/>
            <a:ext cx="30816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3"/>
          <p:cNvSpPr/>
          <p:nvPr/>
        </p:nvSpPr>
        <p:spPr>
          <a:xfrm>
            <a:off x="159875" y="7502350"/>
            <a:ext cx="7612200" cy="2379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" name="Google Shape;82;p3"/>
          <p:cNvGrpSpPr/>
          <p:nvPr/>
        </p:nvGrpSpPr>
        <p:grpSpPr>
          <a:xfrm>
            <a:off x="190320" y="900657"/>
            <a:ext cx="7581691" cy="5901"/>
            <a:chOff x="1890075" y="5241175"/>
            <a:chExt cx="4240556" cy="257700"/>
          </a:xfrm>
        </p:grpSpPr>
        <p:sp>
          <p:nvSpPr>
            <p:cNvPr id="83" name="Google Shape;83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84" name="Google Shape;84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85" name="Google Shape;85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87" name="Google Shape;87;p3"/>
          <p:cNvGrpSpPr/>
          <p:nvPr/>
        </p:nvGrpSpPr>
        <p:grpSpPr>
          <a:xfrm>
            <a:off x="190320" y="931759"/>
            <a:ext cx="7581691" cy="5901"/>
            <a:chOff x="1890075" y="5241175"/>
            <a:chExt cx="4240556" cy="257700"/>
          </a:xfrm>
        </p:grpSpPr>
        <p:sp>
          <p:nvSpPr>
            <p:cNvPr id="88" name="Google Shape;88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89" name="Google Shape;89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90" name="Google Shape;90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91" name="Google Shape;91;p3"/>
          <p:cNvSpPr/>
          <p:nvPr/>
        </p:nvSpPr>
        <p:spPr>
          <a:xfrm rot="248910">
            <a:off x="7469568" y="-16320"/>
            <a:ext cx="1791494" cy="10540289"/>
          </a:xfrm>
          <a:prstGeom prst="rtTriangle">
            <a:avLst/>
          </a:prstGeom>
          <a:solidFill>
            <a:srgbClr val="5757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FB991"/>
              </a:solidFill>
            </a:endParaRPr>
          </a:p>
        </p:txBody>
      </p:sp>
      <p:sp>
        <p:nvSpPr>
          <p:cNvPr id="92" name="Google Shape;92;p3"/>
          <p:cNvSpPr txBox="1"/>
          <p:nvPr/>
        </p:nvSpPr>
        <p:spPr>
          <a:xfrm>
            <a:off x="290394" y="934500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ISSUE / PROBLEM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93" name="Google Shape;93;p3"/>
          <p:cNvGrpSpPr/>
          <p:nvPr/>
        </p:nvGrpSpPr>
        <p:grpSpPr>
          <a:xfrm>
            <a:off x="172024" y="1040825"/>
            <a:ext cx="137818" cy="187200"/>
            <a:chOff x="507100" y="1997600"/>
            <a:chExt cx="158375" cy="187200"/>
          </a:xfrm>
        </p:grpSpPr>
        <p:sp>
          <p:nvSpPr>
            <p:cNvPr id="94" name="Google Shape;94;p3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fmla="val 50000" name="adj"/>
              </a:avLst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fmla="val 50000" name="adj"/>
              </a:avLst>
            </a:prstGeom>
            <a:solidFill>
              <a:srgbClr val="4069DD"/>
            </a:solidFill>
            <a:ln cap="flat" cmpd="sng" w="9525">
              <a:solidFill>
                <a:srgbClr val="4069D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3"/>
          <p:cNvSpPr txBox="1"/>
          <p:nvPr/>
        </p:nvSpPr>
        <p:spPr>
          <a:xfrm>
            <a:off x="308719" y="2801400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RESPONSE 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97" name="Google Shape;97;p3"/>
          <p:cNvGrpSpPr/>
          <p:nvPr/>
        </p:nvGrpSpPr>
        <p:grpSpPr>
          <a:xfrm>
            <a:off x="190349" y="2907725"/>
            <a:ext cx="137818" cy="187200"/>
            <a:chOff x="507100" y="1540400"/>
            <a:chExt cx="158375" cy="187200"/>
          </a:xfrm>
        </p:grpSpPr>
        <p:sp>
          <p:nvSpPr>
            <p:cNvPr id="98" name="Google Shape;98;p3"/>
            <p:cNvSpPr/>
            <p:nvPr/>
          </p:nvSpPr>
          <p:spPr>
            <a:xfrm>
              <a:off x="529575" y="1540400"/>
              <a:ext cx="135900" cy="187200"/>
            </a:xfrm>
            <a:prstGeom prst="chevron">
              <a:avLst>
                <a:gd fmla="val 50000" name="adj"/>
              </a:avLst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07100" y="1559825"/>
              <a:ext cx="135900" cy="146700"/>
            </a:xfrm>
            <a:prstGeom prst="chevron">
              <a:avLst>
                <a:gd fmla="val 50000" name="adj"/>
              </a:avLst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" name="Google Shape;100;p3"/>
          <p:cNvSpPr txBox="1"/>
          <p:nvPr/>
        </p:nvSpPr>
        <p:spPr>
          <a:xfrm>
            <a:off x="290394" y="5399875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IMPACT  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01" name="Google Shape;101;p3"/>
          <p:cNvGrpSpPr/>
          <p:nvPr/>
        </p:nvGrpSpPr>
        <p:grpSpPr>
          <a:xfrm>
            <a:off x="172024" y="5506200"/>
            <a:ext cx="137818" cy="187200"/>
            <a:chOff x="507100" y="1997600"/>
            <a:chExt cx="158375" cy="187200"/>
          </a:xfrm>
        </p:grpSpPr>
        <p:sp>
          <p:nvSpPr>
            <p:cNvPr id="102" name="Google Shape;102;p3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fmla="val 50000" name="adj"/>
              </a:avLst>
            </a:prstGeom>
            <a:solidFill>
              <a:srgbClr val="F4B4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fmla="val 50000" name="adj"/>
              </a:avLst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3"/>
          <p:cNvSpPr txBox="1"/>
          <p:nvPr/>
        </p:nvSpPr>
        <p:spPr>
          <a:xfrm>
            <a:off x="-2480800" y="9126503"/>
            <a:ext cx="30816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315596" y="7502355"/>
            <a:ext cx="6273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INSIGHTS/NEXT STEPS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06" name="Google Shape;106;p3"/>
          <p:cNvGrpSpPr/>
          <p:nvPr/>
        </p:nvGrpSpPr>
        <p:grpSpPr>
          <a:xfrm>
            <a:off x="172024" y="7607808"/>
            <a:ext cx="137818" cy="187200"/>
            <a:chOff x="507100" y="1997600"/>
            <a:chExt cx="158375" cy="187200"/>
          </a:xfrm>
        </p:grpSpPr>
        <p:sp>
          <p:nvSpPr>
            <p:cNvPr id="107" name="Google Shape;107;p3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fmla="val 50000" name="adj"/>
              </a:avLst>
            </a:prstGeom>
            <a:solidFill>
              <a:srgbClr val="0F9D5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fmla="val 50000" name="adj"/>
              </a:avLst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3"/>
          <p:cNvSpPr/>
          <p:nvPr>
            <p:ph idx="3" type="pic"/>
          </p:nvPr>
        </p:nvSpPr>
        <p:spPr>
          <a:xfrm>
            <a:off x="4054775" y="4659950"/>
            <a:ext cx="3035400" cy="249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3"/>
          <p:cNvSpPr txBox="1"/>
          <p:nvPr/>
        </p:nvSpPr>
        <p:spPr>
          <a:xfrm>
            <a:off x="159875" y="60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3">
  <p:cSld name="CUSTOM_2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Google Shape;112;p4"/>
          <p:cNvCxnSpPr/>
          <p:nvPr/>
        </p:nvCxnSpPr>
        <p:spPr>
          <a:xfrm>
            <a:off x="417963" y="311025"/>
            <a:ext cx="28200" cy="8777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3" name="Google Shape;113;p4"/>
          <p:cNvGrpSpPr/>
          <p:nvPr/>
        </p:nvGrpSpPr>
        <p:grpSpPr>
          <a:xfrm>
            <a:off x="404725" y="1300475"/>
            <a:ext cx="6908400" cy="72025"/>
            <a:chOff x="404725" y="1681475"/>
            <a:chExt cx="6908400" cy="72025"/>
          </a:xfrm>
        </p:grpSpPr>
        <p:cxnSp>
          <p:nvCxnSpPr>
            <p:cNvPr id="114" name="Google Shape;114;p4"/>
            <p:cNvCxnSpPr/>
            <p:nvPr/>
          </p:nvCxnSpPr>
          <p:spPr>
            <a:xfrm flipH="1" rot="10800000">
              <a:off x="404725" y="1681475"/>
              <a:ext cx="6908400" cy="16800"/>
            </a:xfrm>
            <a:prstGeom prst="straightConnector1">
              <a:avLst/>
            </a:prstGeom>
            <a:noFill/>
            <a:ln cap="flat" cmpd="sng" w="3810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" name="Google Shape;115;p4"/>
            <p:cNvCxnSpPr/>
            <p:nvPr/>
          </p:nvCxnSpPr>
          <p:spPr>
            <a:xfrm flipH="1" rot="10800000">
              <a:off x="404725" y="1736700"/>
              <a:ext cx="6908400" cy="16800"/>
            </a:xfrm>
            <a:prstGeom prst="straightConnector1">
              <a:avLst/>
            </a:prstGeom>
            <a:noFill/>
            <a:ln cap="flat" cmpd="sng" w="3810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16" name="Google Shape;116;p4"/>
          <p:cNvCxnSpPr/>
          <p:nvPr/>
        </p:nvCxnSpPr>
        <p:spPr>
          <a:xfrm>
            <a:off x="7326238" y="6225"/>
            <a:ext cx="28200" cy="8777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4"/>
          <p:cNvCxnSpPr/>
          <p:nvPr/>
        </p:nvCxnSpPr>
        <p:spPr>
          <a:xfrm rot="10800000">
            <a:off x="438150" y="3276600"/>
            <a:ext cx="6896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4"/>
          <p:cNvCxnSpPr/>
          <p:nvPr/>
        </p:nvCxnSpPr>
        <p:spPr>
          <a:xfrm>
            <a:off x="3861475" y="3505200"/>
            <a:ext cx="0" cy="56118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9" name="Google Shape;119;p4"/>
          <p:cNvGrpSpPr/>
          <p:nvPr/>
        </p:nvGrpSpPr>
        <p:grpSpPr>
          <a:xfrm>
            <a:off x="417975" y="1504250"/>
            <a:ext cx="2357775" cy="410125"/>
            <a:chOff x="417975" y="1885250"/>
            <a:chExt cx="2357775" cy="410125"/>
          </a:xfrm>
        </p:grpSpPr>
        <p:sp>
          <p:nvSpPr>
            <p:cNvPr id="120" name="Google Shape;120;p4"/>
            <p:cNvSpPr/>
            <p:nvPr/>
          </p:nvSpPr>
          <p:spPr>
            <a:xfrm>
              <a:off x="417975" y="1885250"/>
              <a:ext cx="2020800" cy="410100"/>
            </a:xfrm>
            <a:prstGeom prst="rect">
              <a:avLst/>
            </a:prstGeom>
            <a:solidFill>
              <a:srgbClr val="595959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 rot="10800000">
              <a:off x="2236350" y="1885875"/>
              <a:ext cx="539400" cy="409500"/>
            </a:xfrm>
            <a:prstGeom prst="chevron">
              <a:avLst>
                <a:gd fmla="val 50000" name="adj"/>
              </a:avLst>
            </a:prstGeom>
            <a:solidFill>
              <a:srgbClr val="595959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446175" y="1905300"/>
              <a:ext cx="1946700" cy="364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 rot="10800000">
              <a:off x="2198100" y="1906000"/>
              <a:ext cx="519600" cy="363600"/>
            </a:xfrm>
            <a:prstGeom prst="chevron">
              <a:avLst>
                <a:gd fmla="val 50000" name="adj"/>
              </a:avLst>
            </a:prstGeom>
            <a:solidFill>
              <a:srgbClr val="B7B7B7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" name="Google Shape;124;p4"/>
          <p:cNvGrpSpPr/>
          <p:nvPr/>
        </p:nvGrpSpPr>
        <p:grpSpPr>
          <a:xfrm>
            <a:off x="417975" y="3276600"/>
            <a:ext cx="2357775" cy="410125"/>
            <a:chOff x="265575" y="3352800"/>
            <a:chExt cx="2357775" cy="410125"/>
          </a:xfrm>
        </p:grpSpPr>
        <p:sp>
          <p:nvSpPr>
            <p:cNvPr id="125" name="Google Shape;125;p4"/>
            <p:cNvSpPr/>
            <p:nvPr/>
          </p:nvSpPr>
          <p:spPr>
            <a:xfrm>
              <a:off x="265575" y="3352800"/>
              <a:ext cx="2020800" cy="410100"/>
            </a:xfrm>
            <a:prstGeom prst="rect">
              <a:avLst/>
            </a:prstGeom>
            <a:solidFill>
              <a:srgbClr val="595959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 rot="10800000">
              <a:off x="2083950" y="3353425"/>
              <a:ext cx="539400" cy="409500"/>
            </a:xfrm>
            <a:prstGeom prst="chevron">
              <a:avLst>
                <a:gd fmla="val 50000" name="adj"/>
              </a:avLst>
            </a:prstGeom>
            <a:solidFill>
              <a:srgbClr val="595959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93775" y="3372850"/>
              <a:ext cx="1946700" cy="364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 rot="10800000">
              <a:off x="2045700" y="3373550"/>
              <a:ext cx="519600" cy="363600"/>
            </a:xfrm>
            <a:prstGeom prst="chevron">
              <a:avLst>
                <a:gd fmla="val 50000" name="adj"/>
              </a:avLst>
            </a:prstGeom>
            <a:solidFill>
              <a:srgbClr val="B7B7B7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" name="Google Shape;129;p4"/>
          <p:cNvGrpSpPr/>
          <p:nvPr/>
        </p:nvGrpSpPr>
        <p:grpSpPr>
          <a:xfrm>
            <a:off x="3872044" y="3276600"/>
            <a:ext cx="2747987" cy="410125"/>
            <a:chOff x="3567313" y="3200400"/>
            <a:chExt cx="2357775" cy="410125"/>
          </a:xfrm>
        </p:grpSpPr>
        <p:sp>
          <p:nvSpPr>
            <p:cNvPr id="130" name="Google Shape;130;p4"/>
            <p:cNvSpPr/>
            <p:nvPr/>
          </p:nvSpPr>
          <p:spPr>
            <a:xfrm>
              <a:off x="3567313" y="3200400"/>
              <a:ext cx="2020800" cy="410100"/>
            </a:xfrm>
            <a:prstGeom prst="rect">
              <a:avLst/>
            </a:prstGeom>
            <a:solidFill>
              <a:srgbClr val="595959"/>
            </a:solidFill>
            <a:ln cap="flat" cmpd="sng" w="952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 rot="10800000">
              <a:off x="5385688" y="3201025"/>
              <a:ext cx="539400" cy="409500"/>
            </a:xfrm>
            <a:prstGeom prst="chevron">
              <a:avLst>
                <a:gd fmla="val 50000" name="adj"/>
              </a:avLst>
            </a:prstGeom>
            <a:solidFill>
              <a:srgbClr val="595959"/>
            </a:solidFill>
            <a:ln cap="flat" cmpd="sng" w="952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3595513" y="3220450"/>
              <a:ext cx="1946700" cy="364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 rot="10800000">
              <a:off x="5393639" y="3221150"/>
              <a:ext cx="473400" cy="363600"/>
            </a:xfrm>
            <a:prstGeom prst="chevron">
              <a:avLst>
                <a:gd fmla="val 50000" name="adj"/>
              </a:avLst>
            </a:prstGeom>
            <a:solidFill>
              <a:srgbClr val="B7B7B7"/>
            </a:solidFill>
            <a:ln cap="flat" cmpd="sng" w="952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" name="Google Shape;134;p4"/>
          <p:cNvGrpSpPr/>
          <p:nvPr/>
        </p:nvGrpSpPr>
        <p:grpSpPr>
          <a:xfrm>
            <a:off x="417963" y="6597750"/>
            <a:ext cx="2357775" cy="410125"/>
            <a:chOff x="-39237" y="6140550"/>
            <a:chExt cx="2357775" cy="410125"/>
          </a:xfrm>
        </p:grpSpPr>
        <p:sp>
          <p:nvSpPr>
            <p:cNvPr id="135" name="Google Shape;135;p4"/>
            <p:cNvSpPr/>
            <p:nvPr/>
          </p:nvSpPr>
          <p:spPr>
            <a:xfrm>
              <a:off x="-39237" y="6140550"/>
              <a:ext cx="2020800" cy="410100"/>
            </a:xfrm>
            <a:prstGeom prst="rect">
              <a:avLst/>
            </a:prstGeom>
            <a:solidFill>
              <a:srgbClr val="595959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 rot="10800000">
              <a:off x="1779138" y="6141175"/>
              <a:ext cx="539400" cy="409500"/>
            </a:xfrm>
            <a:prstGeom prst="chevron">
              <a:avLst>
                <a:gd fmla="val 50000" name="adj"/>
              </a:avLst>
            </a:prstGeom>
            <a:solidFill>
              <a:srgbClr val="595959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-11037" y="6160600"/>
              <a:ext cx="1946700" cy="364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 rot="10800000">
              <a:off x="1740888" y="6161300"/>
              <a:ext cx="519600" cy="363600"/>
            </a:xfrm>
            <a:prstGeom prst="chevron">
              <a:avLst>
                <a:gd fmla="val 50000" name="adj"/>
              </a:avLst>
            </a:prstGeom>
            <a:solidFill>
              <a:srgbClr val="B7B7B7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4"/>
          <p:cNvSpPr txBox="1"/>
          <p:nvPr/>
        </p:nvSpPr>
        <p:spPr>
          <a:xfrm>
            <a:off x="402100" y="1527525"/>
            <a:ext cx="194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OVERVIEW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0" name="Google Shape;140;p4"/>
          <p:cNvSpPr txBox="1"/>
          <p:nvPr/>
        </p:nvSpPr>
        <p:spPr>
          <a:xfrm>
            <a:off x="476200" y="3276599"/>
            <a:ext cx="17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PROJECT STATUS 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1" name="Google Shape;141;p4"/>
          <p:cNvSpPr txBox="1"/>
          <p:nvPr/>
        </p:nvSpPr>
        <p:spPr>
          <a:xfrm>
            <a:off x="623225" y="6602713"/>
            <a:ext cx="194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NEXT STEPS 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2" name="Google Shape;142;p4"/>
          <p:cNvSpPr txBox="1"/>
          <p:nvPr/>
        </p:nvSpPr>
        <p:spPr>
          <a:xfrm>
            <a:off x="3848750" y="3276600"/>
            <a:ext cx="167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KEY INSIGHTS 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3" name="Google Shape;143;p4"/>
          <p:cNvSpPr txBox="1"/>
          <p:nvPr/>
        </p:nvSpPr>
        <p:spPr>
          <a:xfrm>
            <a:off x="413425" y="1939675"/>
            <a:ext cx="6896100" cy="10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4" name="Google Shape;144;p4"/>
          <p:cNvSpPr txBox="1"/>
          <p:nvPr/>
        </p:nvSpPr>
        <p:spPr>
          <a:xfrm>
            <a:off x="438138" y="3915350"/>
            <a:ext cx="3108300" cy="23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57150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5" name="Google Shape;145;p4"/>
          <p:cNvSpPr txBox="1"/>
          <p:nvPr/>
        </p:nvSpPr>
        <p:spPr>
          <a:xfrm>
            <a:off x="438150" y="7050750"/>
            <a:ext cx="310830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57150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6" name="Google Shape;146;p4"/>
          <p:cNvSpPr txBox="1"/>
          <p:nvPr/>
        </p:nvSpPr>
        <p:spPr>
          <a:xfrm>
            <a:off x="3905525" y="4039263"/>
            <a:ext cx="3219000" cy="26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57150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7" name="Google Shape;147;p4"/>
          <p:cNvSpPr txBox="1"/>
          <p:nvPr/>
        </p:nvSpPr>
        <p:spPr>
          <a:xfrm>
            <a:off x="4183575" y="9228125"/>
            <a:ext cx="30867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8" name="Google Shape;148;p4"/>
          <p:cNvSpPr txBox="1"/>
          <p:nvPr/>
        </p:nvSpPr>
        <p:spPr>
          <a:xfrm>
            <a:off x="159875" y="441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Google Sans"/>
                <a:ea typeface="Google Sans"/>
                <a:cs typeface="Google Sans"/>
                <a:sym typeface="Google Sans"/>
              </a:rPr>
              <a:t>Click here to edit title</a:t>
            </a:r>
            <a:endParaRPr b="1" sz="21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9" name="Google Shape;149;p4"/>
          <p:cNvSpPr txBox="1"/>
          <p:nvPr/>
        </p:nvSpPr>
        <p:spPr>
          <a:xfrm>
            <a:off x="1763100" y="9480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Click here to edit subtitle</a:t>
            </a:r>
            <a:endParaRPr sz="12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50" name="Google Shape;150;p4"/>
          <p:cNvSpPr/>
          <p:nvPr>
            <p:ph idx="2" type="pic"/>
          </p:nvPr>
        </p:nvSpPr>
        <p:spPr>
          <a:xfrm>
            <a:off x="4076163" y="6199700"/>
            <a:ext cx="3035400" cy="249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4"/>
          <p:cNvSpPr txBox="1"/>
          <p:nvPr/>
        </p:nvSpPr>
        <p:spPr>
          <a:xfrm>
            <a:off x="4007763" y="8695400"/>
            <a:ext cx="31722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Image Alt-Text Here</a:t>
            </a:r>
            <a:endParaRPr i="1" sz="11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255">
          <p15:clr>
            <a:srgbClr val="FA7B17"/>
          </p15:clr>
        </p15:guide>
        <p15:guide id="2" orient="horz" pos="2922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4">
  <p:cSld name="CUSTOM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"/>
          <p:cNvSpPr/>
          <p:nvPr/>
        </p:nvSpPr>
        <p:spPr>
          <a:xfrm flipH="1">
            <a:off x="2748900" y="9168075"/>
            <a:ext cx="5023500" cy="890400"/>
          </a:xfrm>
          <a:prstGeom prst="rtTriangle">
            <a:avLst/>
          </a:prstGeom>
          <a:solidFill>
            <a:srgbClr val="4285F4"/>
          </a:solidFill>
          <a:ln cap="flat" cmpd="sng" w="9525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4" name="Google Shape;154;p5"/>
          <p:cNvSpPr/>
          <p:nvPr/>
        </p:nvSpPr>
        <p:spPr>
          <a:xfrm>
            <a:off x="0" y="9168075"/>
            <a:ext cx="4138800" cy="890400"/>
          </a:xfrm>
          <a:prstGeom prst="rtTriangle">
            <a:avLst/>
          </a:prstGeom>
          <a:solidFill>
            <a:srgbClr val="DB4437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155" name="Google Shape;155;p5"/>
          <p:cNvGrpSpPr/>
          <p:nvPr/>
        </p:nvGrpSpPr>
        <p:grpSpPr>
          <a:xfrm>
            <a:off x="95351" y="1392509"/>
            <a:ext cx="7581691" cy="5901"/>
            <a:chOff x="1890075" y="5241175"/>
            <a:chExt cx="4240556" cy="257700"/>
          </a:xfrm>
        </p:grpSpPr>
        <p:sp>
          <p:nvSpPr>
            <p:cNvPr id="156" name="Google Shape;156;p5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57" name="Google Shape;157;p5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58" name="Google Shape;158;p5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59" name="Google Shape;159;p5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160" name="Google Shape;160;p5"/>
          <p:cNvGrpSpPr/>
          <p:nvPr/>
        </p:nvGrpSpPr>
        <p:grpSpPr>
          <a:xfrm>
            <a:off x="95351" y="4542984"/>
            <a:ext cx="7581691" cy="5901"/>
            <a:chOff x="1890075" y="5241175"/>
            <a:chExt cx="4240556" cy="257700"/>
          </a:xfrm>
        </p:grpSpPr>
        <p:sp>
          <p:nvSpPr>
            <p:cNvPr id="161" name="Google Shape;161;p5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62" name="Google Shape;162;p5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63" name="Google Shape;163;p5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64" name="Google Shape;164;p5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165" name="Google Shape;165;p5"/>
          <p:cNvSpPr/>
          <p:nvPr/>
        </p:nvSpPr>
        <p:spPr>
          <a:xfrm>
            <a:off x="432000" y="1624350"/>
            <a:ext cx="1598400" cy="269100"/>
          </a:xfrm>
          <a:prstGeom prst="rect">
            <a:avLst/>
          </a:prstGeom>
          <a:solidFill>
            <a:srgbClr val="4285F4"/>
          </a:solidFill>
          <a:ln cap="flat" cmpd="sng" w="9525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EEEEEE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Overview 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6" name="Google Shape;166;p5"/>
          <p:cNvSpPr/>
          <p:nvPr/>
        </p:nvSpPr>
        <p:spPr>
          <a:xfrm>
            <a:off x="432000" y="2620004"/>
            <a:ext cx="1598400" cy="285000"/>
          </a:xfrm>
          <a:prstGeom prst="rect">
            <a:avLst/>
          </a:prstGeom>
          <a:solidFill>
            <a:srgbClr val="DB4437"/>
          </a:solidFill>
          <a:ln cap="flat" cmpd="sng" w="9525">
            <a:solidFill>
              <a:srgbClr val="DB44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Problem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7" name="Google Shape;167;p5"/>
          <p:cNvSpPr/>
          <p:nvPr/>
        </p:nvSpPr>
        <p:spPr>
          <a:xfrm>
            <a:off x="432000" y="3615673"/>
            <a:ext cx="1598400" cy="269100"/>
          </a:xfrm>
          <a:prstGeom prst="rect">
            <a:avLst/>
          </a:prstGeom>
          <a:solidFill>
            <a:srgbClr val="F4B400"/>
          </a:solidFill>
          <a:ln cap="flat" cmpd="sng" w="9525">
            <a:solidFill>
              <a:srgbClr val="F4B4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Solution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8" name="Google Shape;168;p5"/>
          <p:cNvSpPr/>
          <p:nvPr/>
        </p:nvSpPr>
        <p:spPr>
          <a:xfrm>
            <a:off x="432000" y="4676196"/>
            <a:ext cx="1598400" cy="285000"/>
          </a:xfrm>
          <a:prstGeom prst="rect">
            <a:avLst/>
          </a:prstGeom>
          <a:solidFill>
            <a:srgbClr val="0F9D58"/>
          </a:solidFill>
          <a:ln cap="flat" cmpd="sng" w="9525">
            <a:solidFill>
              <a:srgbClr val="0F9D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Details 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9" name="Google Shape;169;p5"/>
          <p:cNvSpPr/>
          <p:nvPr/>
        </p:nvSpPr>
        <p:spPr>
          <a:xfrm>
            <a:off x="432000" y="8296570"/>
            <a:ext cx="1598400" cy="269100"/>
          </a:xfrm>
          <a:prstGeom prst="rect">
            <a:avLst/>
          </a:prstGeom>
          <a:solidFill>
            <a:srgbClr val="4285F4"/>
          </a:solidFill>
          <a:ln cap="flat" cmpd="sng" w="9525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Next Steps 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170" name="Google Shape;170;p5"/>
          <p:cNvGrpSpPr/>
          <p:nvPr/>
        </p:nvGrpSpPr>
        <p:grpSpPr>
          <a:xfrm>
            <a:off x="95351" y="8200359"/>
            <a:ext cx="7581691" cy="5901"/>
            <a:chOff x="1890075" y="5241175"/>
            <a:chExt cx="4240556" cy="257700"/>
          </a:xfrm>
        </p:grpSpPr>
        <p:sp>
          <p:nvSpPr>
            <p:cNvPr id="171" name="Google Shape;171;p5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72" name="Google Shape;172;p5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73" name="Google Shape;173;p5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74" name="Google Shape;174;p5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175" name="Google Shape;175;p5"/>
          <p:cNvSpPr txBox="1"/>
          <p:nvPr/>
        </p:nvSpPr>
        <p:spPr>
          <a:xfrm>
            <a:off x="159875" y="441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Google Sans"/>
                <a:ea typeface="Google Sans"/>
                <a:cs typeface="Google Sans"/>
                <a:sym typeface="Google Sans"/>
              </a:rPr>
              <a:t>Click here to edit title</a:t>
            </a:r>
            <a:endParaRPr b="1" sz="21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6" name="Google Shape;176;p5"/>
          <p:cNvSpPr txBox="1"/>
          <p:nvPr/>
        </p:nvSpPr>
        <p:spPr>
          <a:xfrm>
            <a:off x="1763100" y="9480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Click here to edit subtitle</a:t>
            </a:r>
            <a:endParaRPr sz="12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77" name="Google Shape;177;p5"/>
          <p:cNvSpPr/>
          <p:nvPr>
            <p:ph idx="2" type="pic"/>
          </p:nvPr>
        </p:nvSpPr>
        <p:spPr>
          <a:xfrm>
            <a:off x="4394725" y="4961200"/>
            <a:ext cx="3035400" cy="249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5"/>
          <p:cNvSpPr txBox="1"/>
          <p:nvPr/>
        </p:nvSpPr>
        <p:spPr>
          <a:xfrm>
            <a:off x="4326325" y="7456900"/>
            <a:ext cx="31722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Image Alt-Text Here</a:t>
            </a:r>
            <a:endParaRPr i="1" sz="11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 NOT USE ">
  <p:cSld name="TITLE_2_1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"/>
          <p:cNvSpPr txBox="1"/>
          <p:nvPr/>
        </p:nvSpPr>
        <p:spPr>
          <a:xfrm>
            <a:off x="3993321" y="9367991"/>
            <a:ext cx="3693900" cy="7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1" name="Google Shape;181;p6"/>
          <p:cNvGrpSpPr/>
          <p:nvPr/>
        </p:nvGrpSpPr>
        <p:grpSpPr>
          <a:xfrm>
            <a:off x="-16250" y="9048087"/>
            <a:ext cx="7804900" cy="1072407"/>
            <a:chOff x="-19118" y="4617750"/>
            <a:chExt cx="9182236" cy="548378"/>
          </a:xfrm>
        </p:grpSpPr>
        <p:sp>
          <p:nvSpPr>
            <p:cNvPr id="182" name="Google Shape;182;p6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rect b="b" l="l" r="r" t="t"/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4069DD"/>
            </a:solidFill>
            <a:ln>
              <a:noFill/>
            </a:ln>
          </p:spPr>
        </p:sp>
        <p:sp>
          <p:nvSpPr>
            <p:cNvPr id="183" name="Google Shape;183;p6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rect b="b" l="l" r="r" t="t"/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48AFF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O NOT USE">
  <p:cSld name="CUSTOM_1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 SemiBold"/>
              <a:buNone/>
              <a:defRPr sz="2800">
                <a:solidFill>
                  <a:schemeClr val="dk1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Char char="●"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3247350" y="1195375"/>
            <a:ext cx="44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8"/>
          <p:cNvSpPr txBox="1"/>
          <p:nvPr/>
        </p:nvSpPr>
        <p:spPr>
          <a:xfrm>
            <a:off x="100575" y="1257300"/>
            <a:ext cx="2883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Salifort Motors seeks to improve employee retention and answer the </a:t>
            </a: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following </a:t>
            </a: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question: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What’s likely to make the employee leave the company?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0" name="Google Shape;190;p8"/>
          <p:cNvSpPr txBox="1"/>
          <p:nvPr/>
        </p:nvSpPr>
        <p:spPr>
          <a:xfrm>
            <a:off x="100" y="67050"/>
            <a:ext cx="7772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Google Sans"/>
                <a:ea typeface="Google Sans"/>
                <a:cs typeface="Google Sans"/>
                <a:sym typeface="Google Sans"/>
              </a:rPr>
              <a:t>Salifort Motors</a:t>
            </a:r>
            <a:endParaRPr b="1" sz="25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1" name="Google Shape;191;p8"/>
          <p:cNvSpPr txBox="1"/>
          <p:nvPr/>
        </p:nvSpPr>
        <p:spPr>
          <a:xfrm>
            <a:off x="1763100" y="4908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Employee </a:t>
            </a: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Retention Project</a:t>
            </a: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 </a:t>
            </a:r>
            <a:endParaRPr sz="12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192" name="Google Shape;192;p8"/>
          <p:cNvPicPr preferRelativeResize="0"/>
          <p:nvPr/>
        </p:nvPicPr>
        <p:blipFill rotWithShape="1">
          <a:blip r:embed="rId3">
            <a:alphaModFix/>
          </a:blip>
          <a:srcRect b="1987" l="0" r="0" t="1997"/>
          <a:stretch/>
        </p:blipFill>
        <p:spPr>
          <a:xfrm>
            <a:off x="3181000" y="4405600"/>
            <a:ext cx="4136999" cy="224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8"/>
          <p:cNvPicPr preferRelativeResize="0"/>
          <p:nvPr/>
        </p:nvPicPr>
        <p:blipFill rotWithShape="1">
          <a:blip r:embed="rId4">
            <a:alphaModFix/>
          </a:blip>
          <a:srcRect b="0" l="2235" r="2244" t="0"/>
          <a:stretch/>
        </p:blipFill>
        <p:spPr>
          <a:xfrm>
            <a:off x="3145200" y="995300"/>
            <a:ext cx="4426424" cy="258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8"/>
          <p:cNvSpPr txBox="1"/>
          <p:nvPr/>
        </p:nvSpPr>
        <p:spPr>
          <a:xfrm>
            <a:off x="3257550" y="3522700"/>
            <a:ext cx="43140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1000">
                <a:solidFill>
                  <a:schemeClr val="dk1"/>
                </a:solidFill>
                <a:highlight>
                  <a:srgbClr val="FFFFFE"/>
                </a:highlight>
                <a:latin typeface="Google Sans"/>
                <a:ea typeface="Google Sans"/>
                <a:cs typeface="Google Sans"/>
                <a:sym typeface="Google Sans"/>
              </a:rPr>
              <a:t>Barplot above shows the most </a:t>
            </a:r>
            <a:r>
              <a:rPr b="1" lang="en" sz="1000">
                <a:solidFill>
                  <a:schemeClr val="dk1"/>
                </a:solidFill>
                <a:highlight>
                  <a:srgbClr val="FFFFFE"/>
                </a:highlight>
                <a:latin typeface="Google Sans"/>
                <a:ea typeface="Google Sans"/>
                <a:cs typeface="Google Sans"/>
                <a:sym typeface="Google Sans"/>
              </a:rPr>
              <a:t>relevant</a:t>
            </a:r>
            <a:r>
              <a:rPr b="1" lang="en" sz="1000">
                <a:solidFill>
                  <a:schemeClr val="dk1"/>
                </a:solidFill>
                <a:highlight>
                  <a:srgbClr val="FFFFFE"/>
                </a:highlight>
                <a:latin typeface="Google Sans"/>
                <a:ea typeface="Google Sans"/>
                <a:cs typeface="Google Sans"/>
                <a:sym typeface="Google Sans"/>
              </a:rPr>
              <a:t> variables: </a:t>
            </a:r>
            <a:r>
              <a:rPr b="1" i="1" lang="en" sz="1000">
                <a:solidFill>
                  <a:schemeClr val="dk1"/>
                </a:solidFill>
                <a:highlight>
                  <a:srgbClr val="FFFFFE"/>
                </a:highlight>
                <a:latin typeface="Google Sans"/>
                <a:ea typeface="Google Sans"/>
                <a:cs typeface="Google Sans"/>
                <a:sym typeface="Google Sans"/>
              </a:rPr>
              <a:t>‘last_</a:t>
            </a:r>
            <a:r>
              <a:rPr b="1" i="1" lang="en" sz="1000">
                <a:solidFill>
                  <a:schemeClr val="dk1"/>
                </a:solidFill>
                <a:highlight>
                  <a:srgbClr val="FFFFFE"/>
                </a:highlight>
                <a:latin typeface="Google Sans"/>
                <a:ea typeface="Google Sans"/>
                <a:cs typeface="Google Sans"/>
                <a:sym typeface="Google Sans"/>
              </a:rPr>
              <a:t>evaluation’</a:t>
            </a:r>
            <a:r>
              <a:rPr b="1" i="1" lang="en" sz="1000">
                <a:solidFill>
                  <a:schemeClr val="dk1"/>
                </a:solidFill>
                <a:highlight>
                  <a:srgbClr val="FFFFFE"/>
                </a:highlight>
                <a:latin typeface="Google Sans"/>
                <a:ea typeface="Google Sans"/>
                <a:cs typeface="Google Sans"/>
                <a:sym typeface="Google Sans"/>
              </a:rPr>
              <a:t>, ‘number_project’,  ‘tenure’ </a:t>
            </a:r>
            <a:r>
              <a:rPr b="1" lang="en" sz="1000">
                <a:solidFill>
                  <a:schemeClr val="dk1"/>
                </a:solidFill>
                <a:highlight>
                  <a:srgbClr val="FFFFFE"/>
                </a:highlight>
                <a:latin typeface="Google Sans"/>
                <a:ea typeface="Google Sans"/>
                <a:cs typeface="Google Sans"/>
                <a:sym typeface="Google Sans"/>
              </a:rPr>
              <a:t>and</a:t>
            </a:r>
            <a:r>
              <a:rPr b="1" i="1" lang="en" sz="1000">
                <a:solidFill>
                  <a:schemeClr val="dk1"/>
                </a:solidFill>
                <a:highlight>
                  <a:srgbClr val="FFFFFE"/>
                </a:highlight>
                <a:latin typeface="Google Sans"/>
                <a:ea typeface="Google Sans"/>
                <a:cs typeface="Google Sans"/>
                <a:sym typeface="Google Sans"/>
              </a:rPr>
              <a:t> ‘overworked’.</a:t>
            </a:r>
            <a:endParaRPr b="1" i="1" sz="10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5" name="Google Shape;195;p8"/>
          <p:cNvSpPr txBox="1"/>
          <p:nvPr/>
        </p:nvSpPr>
        <p:spPr>
          <a:xfrm>
            <a:off x="3257550" y="6698850"/>
            <a:ext cx="40605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Google Sans"/>
                <a:ea typeface="Google Sans"/>
                <a:cs typeface="Google Sans"/>
                <a:sym typeface="Google Sans"/>
              </a:rPr>
              <a:t>In the random forest model </a:t>
            </a:r>
            <a:r>
              <a:rPr b="1" lang="en" sz="1000">
                <a:latin typeface="Google Sans"/>
                <a:ea typeface="Google Sans"/>
                <a:cs typeface="Google Sans"/>
                <a:sym typeface="Google Sans"/>
              </a:rPr>
              <a:t>above</a:t>
            </a:r>
            <a:r>
              <a:rPr b="1" lang="en" sz="1000">
                <a:latin typeface="Google Sans"/>
                <a:ea typeface="Google Sans"/>
                <a:cs typeface="Google Sans"/>
                <a:sym typeface="Google Sans"/>
              </a:rPr>
              <a:t>, </a:t>
            </a:r>
            <a:r>
              <a:rPr b="1" i="1" lang="en" sz="1000">
                <a:latin typeface="Google Sans"/>
                <a:ea typeface="Google Sans"/>
                <a:cs typeface="Google Sans"/>
                <a:sym typeface="Google Sans"/>
              </a:rPr>
              <a:t>`last_evaluation`, `tenure`, `number_project`, `overworked`, `salary_low`, </a:t>
            </a:r>
            <a:r>
              <a:rPr b="1" lang="en" sz="1000">
                <a:latin typeface="Google Sans"/>
                <a:ea typeface="Google Sans"/>
                <a:cs typeface="Google Sans"/>
                <a:sym typeface="Google Sans"/>
              </a:rPr>
              <a:t>and</a:t>
            </a:r>
            <a:r>
              <a:rPr b="1" i="1" lang="en" sz="1000">
                <a:latin typeface="Google Sans"/>
                <a:ea typeface="Google Sans"/>
                <a:cs typeface="Google Sans"/>
                <a:sym typeface="Google Sans"/>
              </a:rPr>
              <a:t> `work_accident` </a:t>
            </a:r>
            <a:r>
              <a:rPr b="1" lang="en" sz="1000">
                <a:latin typeface="Google Sans"/>
                <a:ea typeface="Google Sans"/>
                <a:cs typeface="Google Sans"/>
                <a:sym typeface="Google Sans"/>
              </a:rPr>
              <a:t>have the highest importance. These variables are most helpful in predicting the outcome variable,</a:t>
            </a:r>
            <a:r>
              <a:rPr b="1" i="1" lang="en" sz="1000">
                <a:latin typeface="Google Sans"/>
                <a:ea typeface="Google Sans"/>
                <a:cs typeface="Google Sans"/>
                <a:sym typeface="Google Sans"/>
              </a:rPr>
              <a:t> `left`.</a:t>
            </a:r>
            <a:endParaRPr b="1" i="1" sz="10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6" name="Google Shape;196;p8"/>
          <p:cNvSpPr txBox="1"/>
          <p:nvPr/>
        </p:nvSpPr>
        <p:spPr>
          <a:xfrm>
            <a:off x="100575" y="3295650"/>
            <a:ext cx="28833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Since the variable we are seeking to predict is categorical, the team could build </a:t>
            </a:r>
            <a:r>
              <a:rPr lang="en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either </a:t>
            </a:r>
            <a:r>
              <a:rPr lang="en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a logistic regression or a tree-based machine learning model.</a:t>
            </a:r>
            <a:endParaRPr>
              <a:solidFill>
                <a:schemeClr val="accent2"/>
              </a:solidFill>
              <a:highlight>
                <a:srgbClr val="FFFFFF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highlight>
                <a:srgbClr val="FFFFFF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The random forest model slightly outperforms the decision tree model.</a:t>
            </a:r>
            <a:endParaRPr>
              <a:solidFill>
                <a:schemeClr val="accent2"/>
              </a:solidFill>
              <a:highlight>
                <a:srgbClr val="FFFFFF"/>
              </a:highlight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7" name="Google Shape;197;p8"/>
          <p:cNvSpPr txBox="1"/>
          <p:nvPr/>
        </p:nvSpPr>
        <p:spPr>
          <a:xfrm>
            <a:off x="100575" y="5783025"/>
            <a:ext cx="2883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This model helps predict whether an employee will leave and identify which factors are most influential. These insights can help HR make decisions to improve employee retention.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8" name="Google Shape;198;p8"/>
          <p:cNvSpPr txBox="1"/>
          <p:nvPr/>
        </p:nvSpPr>
        <p:spPr>
          <a:xfrm>
            <a:off x="100575" y="7770725"/>
            <a:ext cx="7058100" cy="21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Google Sans"/>
              <a:buChar char="●"/>
            </a:pPr>
            <a:r>
              <a:rPr lang="en" sz="1100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Cap the number of </a:t>
            </a:r>
            <a:r>
              <a:rPr lang="en" sz="1100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projects</a:t>
            </a:r>
            <a:r>
              <a:rPr lang="en" sz="1100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 that employees can work on.</a:t>
            </a:r>
            <a:endParaRPr sz="1100">
              <a:solidFill>
                <a:schemeClr val="accent2"/>
              </a:solidFill>
              <a:highlight>
                <a:srgbClr val="FFFFFF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Google Sans"/>
              <a:buChar char="●"/>
            </a:pPr>
            <a:r>
              <a:rPr lang="en" sz="1100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Consider promoting employees who have been with the company for at least four years, or conduct further investigation about why four-year tenured employees are so dissatisfied.</a:t>
            </a:r>
            <a:endParaRPr sz="1100">
              <a:solidFill>
                <a:schemeClr val="accent2"/>
              </a:solidFill>
              <a:highlight>
                <a:srgbClr val="FFFFFF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Google Sans"/>
              <a:buChar char="●"/>
            </a:pPr>
            <a:r>
              <a:rPr lang="en" sz="1100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Either reward employees for working longer hours, or don't require them to do so.</a:t>
            </a:r>
            <a:endParaRPr sz="1100">
              <a:solidFill>
                <a:schemeClr val="accent2"/>
              </a:solidFill>
              <a:highlight>
                <a:srgbClr val="FFFFFF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Google Sans"/>
              <a:buChar char="●"/>
            </a:pPr>
            <a:r>
              <a:rPr lang="en" sz="1100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If employees aren't familiar with the company's overtime pay policies, inform them about this. If the expectations around workload and time off aren't explicit, make them clear.</a:t>
            </a:r>
            <a:endParaRPr sz="1100">
              <a:solidFill>
                <a:schemeClr val="accent2"/>
              </a:solidFill>
              <a:highlight>
                <a:srgbClr val="FFFFFF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Google Sans"/>
              <a:buChar char="●"/>
            </a:pPr>
            <a:r>
              <a:rPr lang="en" sz="1100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Hold company-wide and within-team discussions to understand and address the company work culture, across the board and in specific contexts.</a:t>
            </a:r>
            <a:endParaRPr sz="1100">
              <a:solidFill>
                <a:schemeClr val="accent2"/>
              </a:solidFill>
              <a:highlight>
                <a:srgbClr val="FFFFFF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Google Sans"/>
              <a:buChar char="●"/>
            </a:pPr>
            <a:r>
              <a:rPr lang="en" sz="1100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High evaluation scores should not be reserved for employees who work 200+ hours per month. Consider a proportionate scale for rewarding employees who contribute more/put in more effort.</a:t>
            </a:r>
            <a:endParaRPr b="1" sz="11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