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Lst>
  <p:sldSz cy="10058400" cx="7772400"/>
  <p:notesSz cx="6858000" cy="9144000"/>
  <p:embeddedFontLst>
    <p:embeddedFont>
      <p:font typeface="Google Sans SemiBold"/>
      <p:regular r:id="rId6"/>
      <p:bold r:id="rId7"/>
      <p:italic r:id="rId8"/>
      <p:boldItalic r:id="rId9"/>
    </p:embeddedFont>
    <p:embeddedFont>
      <p:font typeface="Roboto"/>
      <p:regular r:id="rId10"/>
      <p:bold r:id="rId11"/>
      <p:italic r:id="rId12"/>
      <p:boldItalic r:id="rId13"/>
    </p:embeddedFont>
    <p:embeddedFont>
      <p:font typeface="PT Sans Narrow"/>
      <p:regular r:id="rId14"/>
      <p:bold r:id="rId15"/>
    </p:embeddedFont>
    <p:embeddedFont>
      <p:font typeface="Google Sans"/>
      <p:regular r:id="rId16"/>
      <p:bold r:id="rId17"/>
      <p:italic r:id="rId18"/>
      <p:boldItalic r:id="rId19"/>
    </p:embeddedFont>
    <p:embeddedFont>
      <p:font typeface="Work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font" Target="fonts/Roboto-bold.fntdata"/><Relationship Id="rId22" Type="http://schemas.openxmlformats.org/officeDocument/2006/relationships/font" Target="fonts/WorkSans-italic.fntdata"/><Relationship Id="rId10" Type="http://schemas.openxmlformats.org/officeDocument/2006/relationships/font" Target="fonts/Roboto-regular.fntdata"/><Relationship Id="rId21" Type="http://schemas.openxmlformats.org/officeDocument/2006/relationships/font" Target="fonts/WorkSans-bold.fntdata"/><Relationship Id="rId13" Type="http://schemas.openxmlformats.org/officeDocument/2006/relationships/font" Target="fonts/Roboto-boldItalic.fntdata"/><Relationship Id="rId12" Type="http://schemas.openxmlformats.org/officeDocument/2006/relationships/font" Target="fonts/Roboto-italic.fntdata"/><Relationship Id="rId23" Type="http://schemas.openxmlformats.org/officeDocument/2006/relationships/font" Target="fonts/Work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GoogleSansSemiBold-boldItalic.fntdata"/><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GoogleSans-bold.fntdata"/><Relationship Id="rId16" Type="http://schemas.openxmlformats.org/officeDocument/2006/relationships/font" Target="fonts/GoogleSans-regular.fntdata"/><Relationship Id="rId5" Type="http://schemas.openxmlformats.org/officeDocument/2006/relationships/slide" Target="slides/slide1.xml"/><Relationship Id="rId19" Type="http://schemas.openxmlformats.org/officeDocument/2006/relationships/font" Target="fonts/GoogleSans-boldItalic.fntdata"/><Relationship Id="rId6" Type="http://schemas.openxmlformats.org/officeDocument/2006/relationships/font" Target="fonts/GoogleSansSemiBold-regular.fntdata"/><Relationship Id="rId18" Type="http://schemas.openxmlformats.org/officeDocument/2006/relationships/font" Target="fonts/GoogleSans-italic.fntdata"/><Relationship Id="rId7" Type="http://schemas.openxmlformats.org/officeDocument/2006/relationships/font" Target="fonts/GoogleSansSemiBold-bold.fntdata"/><Relationship Id="rId8" Type="http://schemas.openxmlformats.org/officeDocument/2006/relationships/font" Target="fonts/GoogleSans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eb8caae44_0_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eb8caae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6" name="Google Shape;16;p2"/>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cap="flat" cmpd="sng" w="9525">
            <a:solidFill>
              <a:srgbClr val="CCCCCC"/>
            </a:solidFill>
            <a:prstDash val="solid"/>
            <a:round/>
            <a:headEnd len="med" w="med" type="none"/>
            <a:tailEnd len="med" w="med" type="none"/>
          </a:ln>
        </p:spPr>
      </p:cxnSp>
      <p:cxnSp>
        <p:nvCxnSpPr>
          <p:cNvPr id="23" name="Google Shape;23;p2"/>
          <p:cNvCxnSpPr/>
          <p:nvPr/>
        </p:nvCxnSpPr>
        <p:spPr>
          <a:xfrm>
            <a:off x="7603480" y="1500381"/>
            <a:ext cx="0" cy="8590500"/>
          </a:xfrm>
          <a:prstGeom prst="straightConnector1">
            <a:avLst/>
          </a:prstGeom>
          <a:noFill/>
          <a:ln cap="flat" cmpd="sng" w="9525">
            <a:solidFill>
              <a:srgbClr val="CCCCCC"/>
            </a:solidFill>
            <a:prstDash val="solid"/>
            <a:round/>
            <a:headEnd len="med" w="med" type="none"/>
            <a:tailEnd len="med" w="med" type="none"/>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sp>
        <p:nvSpPr>
          <p:cNvPr id="36" name="Google Shape;36;p2"/>
          <p:cNvSpPr txBox="1"/>
          <p:nvPr>
            <p:ph type="title"/>
          </p:nvPr>
        </p:nvSpPr>
        <p:spPr>
          <a:xfrm>
            <a:off x="168925" y="324775"/>
            <a:ext cx="74085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7" name="Google Shape;37;p2"/>
          <p:cNvSpPr txBox="1"/>
          <p:nvPr>
            <p:ph idx="1" type="subTitle"/>
          </p:nvPr>
        </p:nvSpPr>
        <p:spPr>
          <a:xfrm>
            <a:off x="2263675" y="82697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38" name="Shape 38"/>
        <p:cNvGrpSpPr/>
        <p:nvPr/>
      </p:nvGrpSpPr>
      <p:grpSpPr>
        <a:xfrm>
          <a:off x="0" y="0"/>
          <a:ext cx="0" cy="0"/>
          <a:chOff x="0" y="0"/>
          <a:chExt cx="0" cy="0"/>
        </a:xfrm>
      </p:grpSpPr>
      <p:cxnSp>
        <p:nvCxnSpPr>
          <p:cNvPr id="39" name="Google Shape;39;p3"/>
          <p:cNvCxnSpPr/>
          <p:nvPr/>
        </p:nvCxnSpPr>
        <p:spPr>
          <a:xfrm>
            <a:off x="3049395" y="901911"/>
            <a:ext cx="0" cy="5924400"/>
          </a:xfrm>
          <a:prstGeom prst="straightConnector1">
            <a:avLst/>
          </a:prstGeom>
          <a:noFill/>
          <a:ln cap="flat" cmpd="sng" w="9525">
            <a:solidFill>
              <a:srgbClr val="CCCCCC"/>
            </a:solidFill>
            <a:prstDash val="solid"/>
            <a:round/>
            <a:headEnd len="med" w="med" type="none"/>
            <a:tailEnd len="med" w="med" type="none"/>
          </a:ln>
        </p:spPr>
      </p:cxnSp>
      <p:cxnSp>
        <p:nvCxnSpPr>
          <p:cNvPr id="40" name="Google Shape;40;p3"/>
          <p:cNvCxnSpPr>
            <a:stCxn id="41" idx="0"/>
          </p:cNvCxnSpPr>
          <p:nvPr/>
        </p:nvCxnSpPr>
        <p:spPr>
          <a:xfrm flipH="1">
            <a:off x="172045" y="903711"/>
            <a:ext cx="18300" cy="9187200"/>
          </a:xfrm>
          <a:prstGeom prst="straightConnector1">
            <a:avLst/>
          </a:prstGeom>
          <a:noFill/>
          <a:ln cap="flat" cmpd="sng" w="9525">
            <a:solidFill>
              <a:srgbClr val="CCCCCC"/>
            </a:solidFill>
            <a:prstDash val="solid"/>
            <a:round/>
            <a:headEnd len="med" w="med" type="none"/>
            <a:tailEnd len="med" w="med" type="none"/>
          </a:ln>
        </p:spPr>
      </p:cxnSp>
      <p:grpSp>
        <p:nvGrpSpPr>
          <p:cNvPr id="42" name="Google Shape;42;p3"/>
          <p:cNvGrpSpPr/>
          <p:nvPr/>
        </p:nvGrpSpPr>
        <p:grpSpPr>
          <a:xfrm>
            <a:off x="190345" y="900758"/>
            <a:ext cx="7581747" cy="5906"/>
            <a:chOff x="1890075" y="5241175"/>
            <a:chExt cx="4240556" cy="257700"/>
          </a:xfrm>
        </p:grpSpPr>
        <p:sp>
          <p:nvSpPr>
            <p:cNvPr id="41" name="Google Shape;41;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3" name="Google Shape;43;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4" name="Google Shape;44;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5" name="Google Shape;45;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46" name="Google Shape;46;p3"/>
          <p:cNvGrpSpPr/>
          <p:nvPr/>
        </p:nvGrpSpPr>
        <p:grpSpPr>
          <a:xfrm>
            <a:off x="190320" y="931759"/>
            <a:ext cx="7581691" cy="5901"/>
            <a:chOff x="1890075" y="5241175"/>
            <a:chExt cx="4240556" cy="257700"/>
          </a:xfrm>
        </p:grpSpPr>
        <p:sp>
          <p:nvSpPr>
            <p:cNvPr id="47" name="Google Shape;47;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8" name="Google Shape;48;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9" name="Google Shape;49;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0" name="Google Shape;50;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51" name="Google Shape;51;p3"/>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B991"/>
              </a:solidFill>
            </a:endParaRPr>
          </a:p>
        </p:txBody>
      </p:sp>
      <p:sp>
        <p:nvSpPr>
          <p:cNvPr id="52" name="Google Shape;52;p3"/>
          <p:cNvSpPr txBox="1"/>
          <p:nvPr/>
        </p:nvSpPr>
        <p:spPr>
          <a:xfrm>
            <a:off x="490594" y="10869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53" name="Google Shape;53;p3"/>
          <p:cNvGrpSpPr/>
          <p:nvPr/>
        </p:nvGrpSpPr>
        <p:grpSpPr>
          <a:xfrm>
            <a:off x="372224" y="1193225"/>
            <a:ext cx="137818" cy="187200"/>
            <a:chOff x="507100" y="1997600"/>
            <a:chExt cx="158375" cy="187200"/>
          </a:xfrm>
        </p:grpSpPr>
        <p:sp>
          <p:nvSpPr>
            <p:cNvPr id="54" name="Google Shape;54;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nvSpPr>
        <p:spPr>
          <a:xfrm>
            <a:off x="3314919" y="10869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57" name="Google Shape;57;p3"/>
          <p:cNvGrpSpPr/>
          <p:nvPr/>
        </p:nvGrpSpPr>
        <p:grpSpPr>
          <a:xfrm>
            <a:off x="3196549" y="1193225"/>
            <a:ext cx="137818" cy="187200"/>
            <a:chOff x="507100" y="1997600"/>
            <a:chExt cx="158375" cy="187200"/>
          </a:xfrm>
        </p:grpSpPr>
        <p:sp>
          <p:nvSpPr>
            <p:cNvPr id="58" name="Google Shape;58;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txBox="1"/>
          <p:nvPr/>
        </p:nvSpPr>
        <p:spPr>
          <a:xfrm>
            <a:off x="3314919" y="39101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61" name="Google Shape;61;p3"/>
          <p:cNvGrpSpPr/>
          <p:nvPr/>
        </p:nvGrpSpPr>
        <p:grpSpPr>
          <a:xfrm>
            <a:off x="3196549" y="4016425"/>
            <a:ext cx="137818" cy="187200"/>
            <a:chOff x="507100" y="1997600"/>
            <a:chExt cx="158375" cy="187200"/>
          </a:xfrm>
        </p:grpSpPr>
        <p:sp>
          <p:nvSpPr>
            <p:cNvPr id="62" name="Google Shape;62;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172050" y="4643025"/>
            <a:ext cx="2852450" cy="2183285"/>
            <a:chOff x="404700" y="4541500"/>
            <a:chExt cx="2852450" cy="2183285"/>
          </a:xfrm>
        </p:grpSpPr>
        <p:sp>
          <p:nvSpPr>
            <p:cNvPr id="65" name="Google Shape;65;p3"/>
            <p:cNvSpPr/>
            <p:nvPr/>
          </p:nvSpPr>
          <p:spPr>
            <a:xfrm>
              <a:off x="404700" y="4574127"/>
              <a:ext cx="2758200" cy="21480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452450" y="4614885"/>
              <a:ext cx="2804700" cy="21099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txBox="1"/>
            <p:nvPr/>
          </p:nvSpPr>
          <p:spPr>
            <a:xfrm>
              <a:off x="643125" y="4541500"/>
              <a:ext cx="2595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sp>
          <p:nvSpPr>
            <p:cNvPr id="68" name="Google Shape;68;p3"/>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3"/>
          <p:cNvSpPr/>
          <p:nvPr/>
        </p:nvSpPr>
        <p:spPr>
          <a:xfrm>
            <a:off x="3668950" y="6615125"/>
            <a:ext cx="3184200" cy="24957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043125" y="7288425"/>
            <a:ext cx="2573100" cy="2261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ph idx="2" type="pic"/>
          </p:nvPr>
        </p:nvSpPr>
        <p:spPr>
          <a:xfrm>
            <a:off x="3681075" y="6466100"/>
            <a:ext cx="3035400" cy="2495700"/>
          </a:xfrm>
          <a:prstGeom prst="rect">
            <a:avLst/>
          </a:prstGeom>
          <a:noFill/>
          <a:ln cap="flat" cmpd="sng" w="19050">
            <a:solidFill>
              <a:srgbClr val="000000"/>
            </a:solidFill>
            <a:prstDash val="solid"/>
            <a:round/>
            <a:headEnd len="sm" w="sm" type="none"/>
            <a:tailEnd len="sm" w="sm" type="none"/>
          </a:ln>
        </p:spPr>
      </p:sp>
      <p:sp>
        <p:nvSpPr>
          <p:cNvPr id="73" name="Google Shape;73;p3"/>
          <p:cNvSpPr/>
          <p:nvPr>
            <p:ph idx="3" type="pic"/>
          </p:nvPr>
        </p:nvSpPr>
        <p:spPr>
          <a:xfrm>
            <a:off x="1162700" y="7044000"/>
            <a:ext cx="2453400" cy="2398200"/>
          </a:xfrm>
          <a:prstGeom prst="rect">
            <a:avLst/>
          </a:prstGeom>
          <a:noFill/>
          <a:ln cap="flat" cmpd="sng" w="19050">
            <a:solidFill>
              <a:srgbClr val="000000"/>
            </a:solidFill>
            <a:prstDash val="solid"/>
            <a:round/>
            <a:headEnd len="sm" w="sm" type="none"/>
            <a:tailEnd len="sm" w="sm" type="none"/>
          </a:ln>
        </p:spPr>
      </p:sp>
      <p:sp>
        <p:nvSpPr>
          <p:cNvPr id="74" name="Google Shape;74;p3"/>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5000"/>
              </a:lnSpc>
              <a:spcBef>
                <a:spcPts val="0"/>
              </a:spcBef>
              <a:spcAft>
                <a:spcPts val="0"/>
              </a:spcAft>
              <a:buNone/>
            </a:pPr>
            <a:r>
              <a:t/>
            </a:r>
            <a:endParaRPr i="1" sz="1100">
              <a:solidFill>
                <a:srgbClr val="000000"/>
              </a:solidFill>
              <a:latin typeface="Calibri"/>
              <a:ea typeface="Calibri"/>
              <a:cs typeface="Calibri"/>
              <a:sym typeface="Calibri"/>
            </a:endParaRPr>
          </a:p>
        </p:txBody>
      </p:sp>
      <p:sp>
        <p:nvSpPr>
          <p:cNvPr id="75" name="Google Shape;75;p3"/>
          <p:cNvSpPr txBox="1"/>
          <p:nvPr>
            <p:ph type="title"/>
          </p:nvPr>
        </p:nvSpPr>
        <p:spPr>
          <a:xfrm>
            <a:off x="190350" y="11200"/>
            <a:ext cx="72909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3"/>
          <p:cNvSpPr txBox="1"/>
          <p:nvPr>
            <p:ph idx="1" type="subTitle"/>
          </p:nvPr>
        </p:nvSpPr>
        <p:spPr>
          <a:xfrm>
            <a:off x="2226300" y="513400"/>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77" name="Shape 77"/>
        <p:cNvGrpSpPr/>
        <p:nvPr/>
      </p:nvGrpSpPr>
      <p:grpSpPr>
        <a:xfrm>
          <a:off x="0" y="0"/>
          <a:ext cx="0" cy="0"/>
          <a:chOff x="0" y="0"/>
          <a:chExt cx="0" cy="0"/>
        </a:xfrm>
      </p:grpSpPr>
      <p:cxnSp>
        <p:nvCxnSpPr>
          <p:cNvPr id="78" name="Google Shape;78;p4"/>
          <p:cNvCxnSpPr/>
          <p:nvPr/>
        </p:nvCxnSpPr>
        <p:spPr>
          <a:xfrm>
            <a:off x="417963" y="311025"/>
            <a:ext cx="28200" cy="8777100"/>
          </a:xfrm>
          <a:prstGeom prst="straightConnector1">
            <a:avLst/>
          </a:prstGeom>
          <a:noFill/>
          <a:ln cap="flat" cmpd="sng" w="9525">
            <a:solidFill>
              <a:srgbClr val="B7B7B7"/>
            </a:solidFill>
            <a:prstDash val="solid"/>
            <a:round/>
            <a:headEnd len="med" w="med" type="none"/>
            <a:tailEnd len="med" w="med" type="none"/>
          </a:ln>
        </p:spPr>
      </p:cxnSp>
      <p:grpSp>
        <p:nvGrpSpPr>
          <p:cNvPr id="79" name="Google Shape;79;p4"/>
          <p:cNvGrpSpPr/>
          <p:nvPr/>
        </p:nvGrpSpPr>
        <p:grpSpPr>
          <a:xfrm>
            <a:off x="404725" y="1681475"/>
            <a:ext cx="6908400" cy="72025"/>
            <a:chOff x="404725" y="1681475"/>
            <a:chExt cx="6908400" cy="72025"/>
          </a:xfrm>
        </p:grpSpPr>
        <p:cxnSp>
          <p:nvCxnSpPr>
            <p:cNvPr id="80" name="Google Shape;80;p4"/>
            <p:cNvCxnSpPr/>
            <p:nvPr/>
          </p:nvCxnSpPr>
          <p:spPr>
            <a:xfrm flipH="1" rot="10800000">
              <a:off x="404725" y="1681475"/>
              <a:ext cx="6908400" cy="16800"/>
            </a:xfrm>
            <a:prstGeom prst="straightConnector1">
              <a:avLst/>
            </a:prstGeom>
            <a:noFill/>
            <a:ln cap="flat" cmpd="sng" w="38100">
              <a:solidFill>
                <a:srgbClr val="666666"/>
              </a:solidFill>
              <a:prstDash val="solid"/>
              <a:round/>
              <a:headEnd len="med" w="med" type="none"/>
              <a:tailEnd len="med" w="med" type="none"/>
            </a:ln>
          </p:spPr>
        </p:cxnSp>
        <p:cxnSp>
          <p:nvCxnSpPr>
            <p:cNvPr id="81" name="Google Shape;81;p4"/>
            <p:cNvCxnSpPr/>
            <p:nvPr/>
          </p:nvCxnSpPr>
          <p:spPr>
            <a:xfrm flipH="1" rot="10800000">
              <a:off x="404725" y="1736700"/>
              <a:ext cx="6908400" cy="16800"/>
            </a:xfrm>
            <a:prstGeom prst="straightConnector1">
              <a:avLst/>
            </a:prstGeom>
            <a:noFill/>
            <a:ln cap="flat" cmpd="sng" w="38100">
              <a:solidFill>
                <a:srgbClr val="666666"/>
              </a:solidFill>
              <a:prstDash val="solid"/>
              <a:round/>
              <a:headEnd len="med" w="med" type="none"/>
              <a:tailEnd len="med" w="med" type="none"/>
            </a:ln>
          </p:spPr>
        </p:cxnSp>
      </p:grpSp>
      <p:cxnSp>
        <p:nvCxnSpPr>
          <p:cNvPr id="82" name="Google Shape;82;p4"/>
          <p:cNvCxnSpPr/>
          <p:nvPr/>
        </p:nvCxnSpPr>
        <p:spPr>
          <a:xfrm>
            <a:off x="7326238" y="311025"/>
            <a:ext cx="28200" cy="8777100"/>
          </a:xfrm>
          <a:prstGeom prst="straightConnector1">
            <a:avLst/>
          </a:prstGeom>
          <a:noFill/>
          <a:ln cap="flat" cmpd="sng" w="9525">
            <a:solidFill>
              <a:srgbClr val="B7B7B7"/>
            </a:solidFill>
            <a:prstDash val="solid"/>
            <a:round/>
            <a:headEnd len="med" w="med" type="none"/>
            <a:tailEnd len="med" w="med" type="none"/>
          </a:ln>
        </p:spPr>
      </p:cxnSp>
      <p:sp>
        <p:nvSpPr>
          <p:cNvPr id="83" name="Google Shape;83;p4"/>
          <p:cNvSpPr txBox="1"/>
          <p:nvPr>
            <p:ph type="title"/>
          </p:nvPr>
        </p:nvSpPr>
        <p:spPr>
          <a:xfrm>
            <a:off x="404725" y="855800"/>
            <a:ext cx="69084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4" name="Google Shape;84;p4"/>
          <p:cNvSpPr txBox="1"/>
          <p:nvPr>
            <p:ph idx="1" type="subTitle"/>
          </p:nvPr>
        </p:nvSpPr>
        <p:spPr>
          <a:xfrm>
            <a:off x="2249425" y="136047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5" name="Google Shape;85;p4"/>
          <p:cNvCxnSpPr/>
          <p:nvPr/>
        </p:nvCxnSpPr>
        <p:spPr>
          <a:xfrm rot="10800000">
            <a:off x="438150" y="3505200"/>
            <a:ext cx="6896100" cy="0"/>
          </a:xfrm>
          <a:prstGeom prst="straightConnector1">
            <a:avLst/>
          </a:prstGeom>
          <a:noFill/>
          <a:ln cap="flat" cmpd="sng" w="9525">
            <a:solidFill>
              <a:srgbClr val="CCCCCC"/>
            </a:solidFill>
            <a:prstDash val="solid"/>
            <a:round/>
            <a:headEnd len="med" w="med" type="none"/>
            <a:tailEnd len="med" w="med" type="none"/>
          </a:ln>
        </p:spPr>
      </p:cxnSp>
      <p:cxnSp>
        <p:nvCxnSpPr>
          <p:cNvPr id="86" name="Google Shape;86;p4"/>
          <p:cNvCxnSpPr/>
          <p:nvPr/>
        </p:nvCxnSpPr>
        <p:spPr>
          <a:xfrm>
            <a:off x="3861475" y="3505200"/>
            <a:ext cx="0" cy="5611800"/>
          </a:xfrm>
          <a:prstGeom prst="straightConnector1">
            <a:avLst/>
          </a:prstGeom>
          <a:noFill/>
          <a:ln cap="flat" cmpd="sng" w="9525">
            <a:solidFill>
              <a:srgbClr val="B7B7B7"/>
            </a:solidFill>
            <a:prstDash val="solid"/>
            <a:round/>
            <a:headEnd len="med" w="med" type="none"/>
            <a:tailEnd len="med" w="med" type="none"/>
          </a:ln>
        </p:spPr>
      </p:cxnSp>
      <p:grpSp>
        <p:nvGrpSpPr>
          <p:cNvPr id="87" name="Google Shape;87;p4"/>
          <p:cNvGrpSpPr/>
          <p:nvPr/>
        </p:nvGrpSpPr>
        <p:grpSpPr>
          <a:xfrm>
            <a:off x="417975" y="1885250"/>
            <a:ext cx="2357775" cy="410125"/>
            <a:chOff x="417975" y="1885250"/>
            <a:chExt cx="2357775" cy="410125"/>
          </a:xfrm>
        </p:grpSpPr>
        <p:sp>
          <p:nvSpPr>
            <p:cNvPr id="88" name="Google Shape;88;p4"/>
            <p:cNvSpPr/>
            <p:nvPr/>
          </p:nvSpPr>
          <p:spPr>
            <a:xfrm>
              <a:off x="417975" y="18852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10800000">
              <a:off x="2236350" y="18858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446175" y="19053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10800000">
              <a:off x="2198100" y="19060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4"/>
          <p:cNvGrpSpPr/>
          <p:nvPr/>
        </p:nvGrpSpPr>
        <p:grpSpPr>
          <a:xfrm>
            <a:off x="417975" y="3505200"/>
            <a:ext cx="2357775" cy="410125"/>
            <a:chOff x="265575" y="3352800"/>
            <a:chExt cx="2357775" cy="410125"/>
          </a:xfrm>
        </p:grpSpPr>
        <p:sp>
          <p:nvSpPr>
            <p:cNvPr id="93" name="Google Shape;93;p4"/>
            <p:cNvSpPr/>
            <p:nvPr/>
          </p:nvSpPr>
          <p:spPr>
            <a:xfrm>
              <a:off x="265575" y="33528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10800000">
              <a:off x="2083950" y="33534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93775" y="33728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10800000">
              <a:off x="2045700" y="33735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3872113" y="3505200"/>
            <a:ext cx="2357775" cy="410125"/>
            <a:chOff x="3567313" y="3200400"/>
            <a:chExt cx="2357775" cy="410125"/>
          </a:xfrm>
        </p:grpSpPr>
        <p:sp>
          <p:nvSpPr>
            <p:cNvPr id="98" name="Google Shape;98;p4"/>
            <p:cNvSpPr/>
            <p:nvPr/>
          </p:nvSpPr>
          <p:spPr>
            <a:xfrm>
              <a:off x="3567313" y="32004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rot="10800000">
              <a:off x="5385688" y="32010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3595513" y="32204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rot="10800000">
              <a:off x="5347438" y="32211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4"/>
          <p:cNvGrpSpPr/>
          <p:nvPr/>
        </p:nvGrpSpPr>
        <p:grpSpPr>
          <a:xfrm>
            <a:off x="417963" y="6597750"/>
            <a:ext cx="2357775" cy="410125"/>
            <a:chOff x="-39237" y="6140550"/>
            <a:chExt cx="2357775" cy="410125"/>
          </a:xfrm>
        </p:grpSpPr>
        <p:sp>
          <p:nvSpPr>
            <p:cNvPr id="103" name="Google Shape;103;p4"/>
            <p:cNvSpPr/>
            <p:nvPr/>
          </p:nvSpPr>
          <p:spPr>
            <a:xfrm>
              <a:off x="-39237" y="61405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10800000">
              <a:off x="1779138" y="61411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1037" y="61606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10800000">
              <a:off x="1740888" y="61613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4"/>
          <p:cNvSpPr txBox="1"/>
          <p:nvPr/>
        </p:nvSpPr>
        <p:spPr>
          <a:xfrm>
            <a:off x="554500" y="1908525"/>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08" name="Google Shape;108;p4"/>
          <p:cNvSpPr txBox="1"/>
          <p:nvPr/>
        </p:nvSpPr>
        <p:spPr>
          <a:xfrm>
            <a:off x="623213" y="3510163"/>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09" name="Google Shape;109;p4"/>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10" name="Google Shape;110;p4"/>
          <p:cNvSpPr txBox="1"/>
          <p:nvPr/>
        </p:nvSpPr>
        <p:spPr>
          <a:xfrm>
            <a:off x="4077338" y="3505200"/>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11" name="Google Shape;111;p4"/>
          <p:cNvSpPr txBox="1"/>
          <p:nvPr>
            <p:ph idx="2" type="body"/>
          </p:nvPr>
        </p:nvSpPr>
        <p:spPr>
          <a:xfrm>
            <a:off x="413425" y="2320675"/>
            <a:ext cx="6896100" cy="1027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2" name="Google Shape;112;p4"/>
          <p:cNvSpPr txBox="1"/>
          <p:nvPr>
            <p:ph idx="3" type="body"/>
          </p:nvPr>
        </p:nvSpPr>
        <p:spPr>
          <a:xfrm>
            <a:off x="438138" y="3915350"/>
            <a:ext cx="3108300" cy="23700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3" name="Google Shape;113;p4"/>
          <p:cNvSpPr txBox="1"/>
          <p:nvPr>
            <p:ph idx="4" type="body"/>
          </p:nvPr>
        </p:nvSpPr>
        <p:spPr>
          <a:xfrm>
            <a:off x="438150" y="7050750"/>
            <a:ext cx="3108300" cy="22554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4" name="Google Shape;114;p4"/>
          <p:cNvSpPr txBox="1"/>
          <p:nvPr>
            <p:ph idx="5" type="body"/>
          </p:nvPr>
        </p:nvSpPr>
        <p:spPr>
          <a:xfrm>
            <a:off x="3905525" y="4039263"/>
            <a:ext cx="3219000" cy="26043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5" name="Google Shape;115;p4"/>
          <p:cNvSpPr/>
          <p:nvPr/>
        </p:nvSpPr>
        <p:spPr>
          <a:xfrm>
            <a:off x="4138275" y="6767525"/>
            <a:ext cx="3172200" cy="2495700"/>
          </a:xfrm>
          <a:prstGeom prst="rect">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txBox="1"/>
          <p:nvPr>
            <p:ph idx="6" type="subTitle"/>
          </p:nvPr>
        </p:nvSpPr>
        <p:spPr>
          <a:xfrm>
            <a:off x="4183575" y="9228125"/>
            <a:ext cx="3086700" cy="285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i="1" sz="1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4"/>
          <p:cNvSpPr/>
          <p:nvPr>
            <p:ph idx="7" type="pic"/>
          </p:nvPr>
        </p:nvSpPr>
        <p:spPr>
          <a:xfrm>
            <a:off x="4007763" y="6899688"/>
            <a:ext cx="3172200" cy="2357700"/>
          </a:xfrm>
          <a:prstGeom prst="rect">
            <a:avLst/>
          </a:prstGeom>
          <a:noFill/>
          <a:ln cap="flat" cmpd="sng" w="3810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18" name="Shape 118"/>
        <p:cNvGrpSpPr/>
        <p:nvPr/>
      </p:nvGrpSpPr>
      <p:grpSpPr>
        <a:xfrm>
          <a:off x="0" y="0"/>
          <a:ext cx="0" cy="0"/>
          <a:chOff x="0" y="0"/>
          <a:chExt cx="0" cy="0"/>
        </a:xfrm>
      </p:grpSpPr>
      <p:sp>
        <p:nvSpPr>
          <p:cNvPr id="119" name="Google Shape;119;p5"/>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20" name="Google Shape;120;p5"/>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21" name="Google Shape;121;p5"/>
          <p:cNvSpPr txBox="1"/>
          <p:nvPr>
            <p:ph type="title"/>
          </p:nvPr>
        </p:nvSpPr>
        <p:spPr>
          <a:xfrm>
            <a:off x="432000" y="449725"/>
            <a:ext cx="69084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2" name="Google Shape;122;p5"/>
          <p:cNvSpPr txBox="1"/>
          <p:nvPr>
            <p:ph idx="1" type="subTitle"/>
          </p:nvPr>
        </p:nvSpPr>
        <p:spPr>
          <a:xfrm>
            <a:off x="2276700" y="95192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23" name="Google Shape;123;p5"/>
          <p:cNvGrpSpPr/>
          <p:nvPr/>
        </p:nvGrpSpPr>
        <p:grpSpPr>
          <a:xfrm>
            <a:off x="95351" y="1392509"/>
            <a:ext cx="7581691" cy="5901"/>
            <a:chOff x="1890075" y="5241175"/>
            <a:chExt cx="4240556" cy="257700"/>
          </a:xfrm>
        </p:grpSpPr>
        <p:sp>
          <p:nvSpPr>
            <p:cNvPr id="124" name="Google Shape;124;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5" name="Google Shape;125;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6" name="Google Shape;126;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7" name="Google Shape;127;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28" name="Google Shape;128;p5"/>
          <p:cNvGrpSpPr/>
          <p:nvPr/>
        </p:nvGrpSpPr>
        <p:grpSpPr>
          <a:xfrm>
            <a:off x="95351" y="4390584"/>
            <a:ext cx="7581691" cy="5901"/>
            <a:chOff x="1890075" y="5241175"/>
            <a:chExt cx="4240556" cy="257700"/>
          </a:xfrm>
        </p:grpSpPr>
        <p:sp>
          <p:nvSpPr>
            <p:cNvPr id="129" name="Google Shape;129;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0" name="Google Shape;130;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1" name="Google Shape;131;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2" name="Google Shape;132;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33" name="Google Shape;133;p5"/>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Overview </a:t>
            </a:r>
            <a:endParaRPr b="1">
              <a:solidFill>
                <a:schemeClr val="dk1"/>
              </a:solidFill>
              <a:latin typeface="Google Sans"/>
              <a:ea typeface="Google Sans"/>
              <a:cs typeface="Google Sans"/>
              <a:sym typeface="Google Sans"/>
            </a:endParaRPr>
          </a:p>
        </p:txBody>
      </p:sp>
      <p:sp>
        <p:nvSpPr>
          <p:cNvPr id="134" name="Google Shape;134;p5"/>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Problem</a:t>
            </a:r>
            <a:endParaRPr b="1">
              <a:solidFill>
                <a:schemeClr val="dk1"/>
              </a:solidFill>
              <a:latin typeface="Google Sans"/>
              <a:ea typeface="Google Sans"/>
              <a:cs typeface="Google Sans"/>
              <a:sym typeface="Google Sans"/>
            </a:endParaRPr>
          </a:p>
        </p:txBody>
      </p:sp>
      <p:sp>
        <p:nvSpPr>
          <p:cNvPr id="135" name="Google Shape;135;p5"/>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Solution</a:t>
            </a:r>
            <a:endParaRPr b="1">
              <a:solidFill>
                <a:schemeClr val="dk1"/>
              </a:solidFill>
              <a:latin typeface="Google Sans"/>
              <a:ea typeface="Google Sans"/>
              <a:cs typeface="Google Sans"/>
              <a:sym typeface="Google Sans"/>
            </a:endParaRPr>
          </a:p>
        </p:txBody>
      </p:sp>
      <p:sp>
        <p:nvSpPr>
          <p:cNvPr id="136" name="Google Shape;136;p5"/>
          <p:cNvSpPr/>
          <p:nvPr/>
        </p:nvSpPr>
        <p:spPr>
          <a:xfrm>
            <a:off x="432000" y="45237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Details </a:t>
            </a:r>
            <a:endParaRPr b="1">
              <a:solidFill>
                <a:schemeClr val="dk1"/>
              </a:solidFill>
              <a:latin typeface="Google Sans"/>
              <a:ea typeface="Google Sans"/>
              <a:cs typeface="Google Sans"/>
              <a:sym typeface="Google Sans"/>
            </a:endParaRPr>
          </a:p>
        </p:txBody>
      </p:sp>
      <p:sp>
        <p:nvSpPr>
          <p:cNvPr id="137" name="Google Shape;137;p5"/>
          <p:cNvSpPr/>
          <p:nvPr/>
        </p:nvSpPr>
        <p:spPr>
          <a:xfrm>
            <a:off x="432000" y="81441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Next Steps </a:t>
            </a:r>
            <a:endParaRPr b="1">
              <a:solidFill>
                <a:schemeClr val="dk1"/>
              </a:solidFill>
              <a:latin typeface="Google Sans"/>
              <a:ea typeface="Google Sans"/>
              <a:cs typeface="Google Sans"/>
              <a:sym typeface="Google Sans"/>
            </a:endParaRPr>
          </a:p>
        </p:txBody>
      </p:sp>
      <p:grpSp>
        <p:nvGrpSpPr>
          <p:cNvPr id="138" name="Google Shape;138;p5"/>
          <p:cNvGrpSpPr/>
          <p:nvPr/>
        </p:nvGrpSpPr>
        <p:grpSpPr>
          <a:xfrm>
            <a:off x="95351" y="7971759"/>
            <a:ext cx="7581691" cy="5901"/>
            <a:chOff x="1890075" y="5241175"/>
            <a:chExt cx="4240556" cy="257700"/>
          </a:xfrm>
        </p:grpSpPr>
        <p:sp>
          <p:nvSpPr>
            <p:cNvPr id="139" name="Google Shape;139;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0" name="Google Shape;140;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1" name="Google Shape;141;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2" name="Google Shape;142;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43" name="Google Shape;143;p5"/>
          <p:cNvSpPr/>
          <p:nvPr>
            <p:ph idx="2" type="pic"/>
          </p:nvPr>
        </p:nvSpPr>
        <p:spPr>
          <a:xfrm>
            <a:off x="4467025" y="4719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144" name="Shape 144"/>
        <p:cNvGrpSpPr/>
        <p:nvPr/>
      </p:nvGrpSpPr>
      <p:grpSpPr>
        <a:xfrm>
          <a:off x="0" y="0"/>
          <a:ext cx="0" cy="0"/>
          <a:chOff x="0" y="0"/>
          <a:chExt cx="0" cy="0"/>
        </a:xfrm>
      </p:grpSpPr>
      <p:sp>
        <p:nvSpPr>
          <p:cNvPr id="145" name="Google Shape;145;p6"/>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46" name="Google Shape;146;p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47" name="Google Shape;147;p6"/>
          <p:cNvGrpSpPr/>
          <p:nvPr/>
        </p:nvGrpSpPr>
        <p:grpSpPr>
          <a:xfrm>
            <a:off x="-16250" y="9048087"/>
            <a:ext cx="7804900" cy="1072407"/>
            <a:chOff x="-19118" y="4617750"/>
            <a:chExt cx="9182236" cy="548378"/>
          </a:xfrm>
        </p:grpSpPr>
        <p:sp>
          <p:nvSpPr>
            <p:cNvPr id="148" name="Google Shape;148;p6"/>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49" name="Google Shape;149;p6"/>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150" name="Shape 1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indent="-317500" lvl="1" marL="914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indent="-317500" lvl="2" marL="1371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indent="-317500" lvl="3" marL="1828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indent="-317500" lvl="4" marL="22860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indent="-317500" lvl="5" marL="27432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indent="-317500" lvl="6" marL="3200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indent="-317500" lvl="7" marL="3657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indent="-317500" lvl="8" marL="4114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432000" y="449725"/>
            <a:ext cx="6908400" cy="771300"/>
          </a:xfrm>
          <a:prstGeom prst="rect">
            <a:avLst/>
          </a:prstGeom>
        </p:spPr>
        <p:txBody>
          <a:bodyPr anchorCtr="0" anchor="t" bIns="91425" lIns="91425" spcFirstLastPara="1" rIns="91425" wrap="square" tIns="91425">
            <a:normAutofit fontScale="90000"/>
          </a:bodyPr>
          <a:lstStyle/>
          <a:p>
            <a:pPr indent="0" lvl="0" marL="0" rtl="0" algn="ctr">
              <a:lnSpc>
                <a:spcPct val="95000"/>
              </a:lnSpc>
              <a:spcBef>
                <a:spcPts val="0"/>
              </a:spcBef>
              <a:spcAft>
                <a:spcPts val="0"/>
              </a:spcAft>
              <a:buClr>
                <a:schemeClr val="dk1"/>
              </a:buClr>
              <a:buSzPct val="61111"/>
              <a:buFont typeface="Arial"/>
              <a:buNone/>
            </a:pPr>
            <a:r>
              <a:rPr b="1" lang="en" sz="1800"/>
              <a:t>Statistical Review and A/B Testing for New York City TLC</a:t>
            </a:r>
            <a:r>
              <a:rPr b="1" lang="en" sz="1800"/>
              <a:t> P</a:t>
            </a:r>
            <a:r>
              <a:rPr b="1" lang="en" sz="1800"/>
              <a:t>roject</a:t>
            </a:r>
            <a:endParaRPr b="1" sz="1800" u="sng"/>
          </a:p>
          <a:p>
            <a:pPr indent="0" lvl="0" marL="0" rtl="0" algn="ctr">
              <a:spcBef>
                <a:spcPts val="0"/>
              </a:spcBef>
              <a:spcAft>
                <a:spcPts val="0"/>
              </a:spcAft>
              <a:buNone/>
            </a:pPr>
            <a:r>
              <a:t/>
            </a:r>
            <a:endParaRPr/>
          </a:p>
        </p:txBody>
      </p:sp>
      <p:sp>
        <p:nvSpPr>
          <p:cNvPr id="156" name="Google Shape;156;p8"/>
          <p:cNvSpPr txBox="1"/>
          <p:nvPr/>
        </p:nvSpPr>
        <p:spPr>
          <a:xfrm>
            <a:off x="2056950" y="1477750"/>
            <a:ext cx="55401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Google Sans"/>
                <a:ea typeface="Google Sans"/>
                <a:cs typeface="Google Sans"/>
                <a:sym typeface="Google Sans"/>
              </a:rPr>
              <a:t>The main purpose of this project is to find ways to generate more revenue for New York City taxi cab drivers. </a:t>
            </a:r>
            <a:endParaRPr sz="1300">
              <a:solidFill>
                <a:srgbClr val="666666"/>
              </a:solidFill>
              <a:latin typeface="Roboto"/>
              <a:ea typeface="Roboto"/>
              <a:cs typeface="Roboto"/>
              <a:sym typeface="Roboto"/>
            </a:endParaRPr>
          </a:p>
          <a:p>
            <a:pPr indent="0" lvl="0" marL="0" rtl="0" algn="l">
              <a:spcBef>
                <a:spcPts val="350"/>
              </a:spcBef>
              <a:spcAft>
                <a:spcPts val="0"/>
              </a:spcAft>
              <a:buNone/>
            </a:pPr>
            <a:r>
              <a:rPr lang="en" sz="1300">
                <a:solidFill>
                  <a:srgbClr val="666666"/>
                </a:solidFill>
                <a:latin typeface="Roboto"/>
                <a:ea typeface="Roboto"/>
                <a:cs typeface="Roboto"/>
                <a:sym typeface="Roboto"/>
              </a:rPr>
              <a:t> </a:t>
            </a:r>
            <a:endParaRPr sz="1300">
              <a:solidFill>
                <a:srgbClr val="666666"/>
              </a:solidFill>
              <a:latin typeface="Roboto"/>
              <a:ea typeface="Roboto"/>
              <a:cs typeface="Roboto"/>
              <a:sym typeface="Roboto"/>
            </a:endParaRPr>
          </a:p>
        </p:txBody>
      </p:sp>
      <p:sp>
        <p:nvSpPr>
          <p:cNvPr id="157" name="Google Shape;157;p8"/>
          <p:cNvSpPr txBox="1"/>
          <p:nvPr/>
        </p:nvSpPr>
        <p:spPr>
          <a:xfrm>
            <a:off x="2056950" y="2497525"/>
            <a:ext cx="55401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Google Sans"/>
                <a:ea typeface="Google Sans"/>
                <a:cs typeface="Google Sans"/>
                <a:sym typeface="Google Sans"/>
              </a:rPr>
              <a:t>This project examines the relationship between total fare amount and payment type. </a:t>
            </a:r>
            <a:r>
              <a:rPr lang="en" sz="1200">
                <a:solidFill>
                  <a:schemeClr val="dk1"/>
                </a:solidFill>
                <a:latin typeface="Google Sans"/>
                <a:ea typeface="Google Sans"/>
                <a:cs typeface="Google Sans"/>
                <a:sym typeface="Google Sans"/>
              </a:rPr>
              <a:t>In particular, the project seeks to discover if </a:t>
            </a:r>
            <a:r>
              <a:rPr lang="en" sz="1200">
                <a:solidFill>
                  <a:schemeClr val="accent2"/>
                </a:solidFill>
                <a:highlight>
                  <a:srgbClr val="FFFFFF"/>
                </a:highlight>
                <a:latin typeface="Google Sans"/>
                <a:ea typeface="Google Sans"/>
                <a:cs typeface="Google Sans"/>
                <a:sym typeface="Google Sans"/>
              </a:rPr>
              <a:t>customers who pay in credit card tend to pay a larger total fare amount than customers who pay in cash. </a:t>
            </a:r>
            <a:endParaRPr sz="1200">
              <a:solidFill>
                <a:schemeClr val="accent2"/>
              </a:solidFill>
              <a:latin typeface="Google Sans"/>
              <a:ea typeface="Google Sans"/>
              <a:cs typeface="Google Sans"/>
              <a:sym typeface="Google Sans"/>
            </a:endParaRPr>
          </a:p>
        </p:txBody>
      </p:sp>
      <p:sp>
        <p:nvSpPr>
          <p:cNvPr id="158" name="Google Shape;158;p8"/>
          <p:cNvSpPr txBox="1"/>
          <p:nvPr/>
        </p:nvSpPr>
        <p:spPr>
          <a:xfrm>
            <a:off x="2056950" y="3481150"/>
            <a:ext cx="55401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Google Sans"/>
                <a:ea typeface="Google Sans"/>
                <a:cs typeface="Google Sans"/>
                <a:sym typeface="Google Sans"/>
              </a:rPr>
              <a:t>The Automatidata team ran an A/B test to analyze the relationship between credit card payment and total fare amount. </a:t>
            </a:r>
            <a:r>
              <a:rPr lang="en" sz="1200">
                <a:solidFill>
                  <a:schemeClr val="dk1"/>
                </a:solidFill>
                <a:latin typeface="Google Sans"/>
                <a:ea typeface="Google Sans"/>
                <a:cs typeface="Google Sans"/>
                <a:sym typeface="Google Sans"/>
              </a:rPr>
              <a:t>The key business insight is that encouraging customers to pay with credit cards will likely generate more revenue for taxi drivers. </a:t>
            </a:r>
            <a:endParaRPr sz="1200">
              <a:solidFill>
                <a:schemeClr val="accent2"/>
              </a:solidFill>
              <a:latin typeface="Google Sans"/>
              <a:ea typeface="Google Sans"/>
              <a:cs typeface="Google Sans"/>
              <a:sym typeface="Google Sans"/>
            </a:endParaRPr>
          </a:p>
        </p:txBody>
      </p:sp>
      <p:sp>
        <p:nvSpPr>
          <p:cNvPr id="159" name="Google Shape;159;p8"/>
          <p:cNvSpPr txBox="1"/>
          <p:nvPr/>
        </p:nvSpPr>
        <p:spPr>
          <a:xfrm>
            <a:off x="399200" y="4771350"/>
            <a:ext cx="7197900" cy="26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Google Sans"/>
                <a:ea typeface="Google Sans"/>
                <a:cs typeface="Google Sans"/>
                <a:sym typeface="Google Sans"/>
              </a:rPr>
              <a:t>Keys to success for A/B test</a:t>
            </a:r>
            <a:endParaRPr b="1" sz="1200">
              <a:latin typeface="Google Sans"/>
              <a:ea typeface="Google Sans"/>
              <a:cs typeface="Google Sans"/>
              <a:sym typeface="Google Sans"/>
            </a:endParaRPr>
          </a:p>
          <a:p>
            <a:pPr indent="-298450" lvl="0" marL="457200" rtl="0" algn="l">
              <a:spcBef>
                <a:spcPts val="1000"/>
              </a:spcBef>
              <a:spcAft>
                <a:spcPts val="0"/>
              </a:spcAft>
              <a:buClr>
                <a:schemeClr val="accent2"/>
              </a:buClr>
              <a:buSzPts val="1100"/>
              <a:buFont typeface="Google Sans"/>
              <a:buAutoNum type="arabicPeriod"/>
            </a:pPr>
            <a:r>
              <a:rPr lang="en" sz="1100">
                <a:solidFill>
                  <a:schemeClr val="accent2"/>
                </a:solidFill>
                <a:highlight>
                  <a:srgbClr val="FFFFFF"/>
                </a:highlight>
                <a:latin typeface="Google Sans"/>
                <a:ea typeface="Google Sans"/>
                <a:cs typeface="Google Sans"/>
                <a:sym typeface="Google Sans"/>
              </a:rPr>
              <a:t>Collect sample data from an experiment in which customers are randomly selected and divided into two groups:</a:t>
            </a:r>
            <a:endParaRPr sz="1100">
              <a:solidFill>
                <a:schemeClr val="accent2"/>
              </a:solidFill>
              <a:highlight>
                <a:srgbClr val="FFFFFF"/>
              </a:highlight>
              <a:latin typeface="Google Sans"/>
              <a:ea typeface="Google Sans"/>
              <a:cs typeface="Google Sans"/>
              <a:sym typeface="Google Sans"/>
            </a:endParaRPr>
          </a:p>
          <a:p>
            <a:pPr indent="-298450" lvl="1" marL="914400" rtl="0" algn="l">
              <a:spcBef>
                <a:spcPts val="1000"/>
              </a:spcBef>
              <a:spcAft>
                <a:spcPts val="0"/>
              </a:spcAft>
              <a:buClr>
                <a:schemeClr val="accent2"/>
              </a:buClr>
              <a:buSzPts val="1100"/>
              <a:buFont typeface="Google Sans"/>
              <a:buAutoNum type="alphaLcPeriod"/>
            </a:pPr>
            <a:r>
              <a:rPr lang="en" sz="1100">
                <a:solidFill>
                  <a:schemeClr val="accent2"/>
                </a:solidFill>
                <a:highlight>
                  <a:srgbClr val="FFFFFF"/>
                </a:highlight>
                <a:latin typeface="Google Sans"/>
                <a:ea typeface="Google Sans"/>
                <a:cs typeface="Google Sans"/>
                <a:sym typeface="Google Sans"/>
              </a:rPr>
              <a:t>Customers who are required to pay with credit card</a:t>
            </a:r>
            <a:endParaRPr sz="1100">
              <a:solidFill>
                <a:schemeClr val="accent2"/>
              </a:solidFill>
              <a:highlight>
                <a:srgbClr val="FFFFFF"/>
              </a:highlight>
              <a:latin typeface="Google Sans"/>
              <a:ea typeface="Google Sans"/>
              <a:cs typeface="Google Sans"/>
              <a:sym typeface="Google Sans"/>
            </a:endParaRPr>
          </a:p>
          <a:p>
            <a:pPr indent="-298450" lvl="1" marL="914400" rtl="0" algn="l">
              <a:spcBef>
                <a:spcPts val="1000"/>
              </a:spcBef>
              <a:spcAft>
                <a:spcPts val="0"/>
              </a:spcAft>
              <a:buClr>
                <a:schemeClr val="accent2"/>
              </a:buClr>
              <a:buSzPts val="1100"/>
              <a:buFont typeface="Google Sans"/>
              <a:buAutoNum type="alphaLcPeriod"/>
            </a:pPr>
            <a:r>
              <a:rPr lang="en" sz="1100">
                <a:solidFill>
                  <a:schemeClr val="accent2"/>
                </a:solidFill>
                <a:highlight>
                  <a:srgbClr val="FFFFFF"/>
                </a:highlight>
                <a:latin typeface="Google Sans"/>
                <a:ea typeface="Google Sans"/>
                <a:cs typeface="Google Sans"/>
                <a:sym typeface="Google Sans"/>
              </a:rPr>
              <a:t>Customers who are required to pay with cash. This enables us to draw causal conclusions about how payment method affects fare amount.</a:t>
            </a:r>
            <a:endParaRPr sz="1100">
              <a:solidFill>
                <a:schemeClr val="accent2"/>
              </a:solidFill>
              <a:highlight>
                <a:srgbClr val="FFFFFF"/>
              </a:highlight>
              <a:latin typeface="Google Sans"/>
              <a:ea typeface="Google Sans"/>
              <a:cs typeface="Google Sans"/>
              <a:sym typeface="Google Sans"/>
            </a:endParaRPr>
          </a:p>
          <a:p>
            <a:pPr indent="-298450" lvl="0" marL="457200" rtl="0" algn="l">
              <a:spcBef>
                <a:spcPts val="1000"/>
              </a:spcBef>
              <a:spcAft>
                <a:spcPts val="0"/>
              </a:spcAft>
              <a:buClr>
                <a:schemeClr val="accent2"/>
              </a:buClr>
              <a:buSzPts val="1100"/>
              <a:buFont typeface="Google Sans"/>
              <a:buAutoNum type="arabicPeriod"/>
            </a:pPr>
            <a:r>
              <a:rPr lang="en" sz="1100">
                <a:solidFill>
                  <a:schemeClr val="accent2"/>
                </a:solidFill>
                <a:highlight>
                  <a:srgbClr val="FFFFFF"/>
                </a:highlight>
                <a:latin typeface="Google Sans"/>
                <a:ea typeface="Google Sans"/>
                <a:cs typeface="Google Sans"/>
                <a:sym typeface="Google Sans"/>
              </a:rPr>
              <a:t>Compute descriptive statistics to better understand the average total fare amount for each payment method available to the customer. </a:t>
            </a:r>
            <a:endParaRPr sz="1100">
              <a:solidFill>
                <a:schemeClr val="accent2"/>
              </a:solidFill>
              <a:highlight>
                <a:srgbClr val="FFFFFF"/>
              </a:highlight>
              <a:latin typeface="Google Sans"/>
              <a:ea typeface="Google Sans"/>
              <a:cs typeface="Google Sans"/>
              <a:sym typeface="Google Sans"/>
            </a:endParaRPr>
          </a:p>
          <a:p>
            <a:pPr indent="-298450" lvl="0" marL="457200" rtl="0" algn="l">
              <a:spcBef>
                <a:spcPts val="1000"/>
              </a:spcBef>
              <a:spcAft>
                <a:spcPts val="1000"/>
              </a:spcAft>
              <a:buClr>
                <a:schemeClr val="accent2"/>
              </a:buClr>
              <a:buSzPts val="1100"/>
              <a:buFont typeface="Google Sans"/>
              <a:buAutoNum type="arabicPeriod"/>
            </a:pPr>
            <a:r>
              <a:rPr lang="en" sz="1100">
                <a:solidFill>
                  <a:schemeClr val="accent2"/>
                </a:solidFill>
                <a:latin typeface="Google Sans"/>
                <a:ea typeface="Google Sans"/>
                <a:cs typeface="Google Sans"/>
                <a:sym typeface="Google Sans"/>
              </a:rPr>
              <a:t>Conduct a two-sample t-test to determine if </a:t>
            </a:r>
            <a:r>
              <a:rPr lang="en" sz="1100">
                <a:solidFill>
                  <a:schemeClr val="dk1"/>
                </a:solidFill>
                <a:latin typeface="Google Sans"/>
                <a:ea typeface="Google Sans"/>
                <a:cs typeface="Google Sans"/>
                <a:sym typeface="Google Sans"/>
              </a:rPr>
              <a:t>there is a statistically significant difference in average total fare between customers who use credit cards and customers who use cash. </a:t>
            </a:r>
            <a:endParaRPr sz="1100">
              <a:solidFill>
                <a:schemeClr val="accent2"/>
              </a:solidFill>
              <a:latin typeface="Google Sans"/>
              <a:ea typeface="Google Sans"/>
              <a:cs typeface="Google Sans"/>
              <a:sym typeface="Google Sans"/>
            </a:endParaRPr>
          </a:p>
        </p:txBody>
      </p:sp>
      <p:sp>
        <p:nvSpPr>
          <p:cNvPr id="160" name="Google Shape;160;p8"/>
          <p:cNvSpPr txBox="1"/>
          <p:nvPr/>
        </p:nvSpPr>
        <p:spPr>
          <a:xfrm>
            <a:off x="402336" y="7263375"/>
            <a:ext cx="7028400" cy="75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Google Sans"/>
                <a:ea typeface="Google Sans"/>
                <a:cs typeface="Google Sans"/>
                <a:sym typeface="Google Sans"/>
              </a:rPr>
              <a:t>Results Summary</a:t>
            </a:r>
            <a:endParaRPr b="1" sz="1200">
              <a:solidFill>
                <a:schemeClr val="accent2"/>
              </a:solidFill>
              <a:latin typeface="Google Sans"/>
              <a:ea typeface="Google Sans"/>
              <a:cs typeface="Google Sans"/>
              <a:sym typeface="Google Sans"/>
            </a:endParaRPr>
          </a:p>
          <a:p>
            <a:pPr indent="0" lvl="0" marL="457200" rtl="0" algn="l">
              <a:spcBef>
                <a:spcPts val="0"/>
              </a:spcBef>
              <a:spcAft>
                <a:spcPts val="350"/>
              </a:spcAft>
              <a:buClr>
                <a:schemeClr val="dk1"/>
              </a:buClr>
              <a:buSzPts val="1100"/>
              <a:buFont typeface="Arial"/>
              <a:buNone/>
            </a:pPr>
            <a:r>
              <a:rPr lang="en" sz="1100">
                <a:solidFill>
                  <a:schemeClr val="dk1"/>
                </a:solidFill>
                <a:latin typeface="Google Sans"/>
                <a:ea typeface="Google Sans"/>
                <a:cs typeface="Google Sans"/>
                <a:sym typeface="Google Sans"/>
              </a:rPr>
              <a:t>We conclude that there is a statistically significant difference in average total fare between customers who use credit cards and customers who use cash. </a:t>
            </a:r>
            <a:endParaRPr sz="1100">
              <a:solidFill>
                <a:schemeClr val="accent2"/>
              </a:solidFill>
              <a:latin typeface="Google Sans"/>
              <a:ea typeface="Google Sans"/>
              <a:cs typeface="Google Sans"/>
              <a:sym typeface="Google Sans"/>
            </a:endParaRPr>
          </a:p>
        </p:txBody>
      </p:sp>
      <p:sp>
        <p:nvSpPr>
          <p:cNvPr id="161" name="Google Shape;161;p8"/>
          <p:cNvSpPr txBox="1"/>
          <p:nvPr/>
        </p:nvSpPr>
        <p:spPr>
          <a:xfrm>
            <a:off x="399200" y="8369400"/>
            <a:ext cx="7028400" cy="5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350"/>
              </a:spcAft>
              <a:buNone/>
            </a:pPr>
            <a:r>
              <a:rPr lang="en" sz="1100">
                <a:solidFill>
                  <a:schemeClr val="dk1"/>
                </a:solidFill>
                <a:latin typeface="Google Sans"/>
                <a:ea typeface="Google Sans"/>
                <a:cs typeface="Google Sans"/>
                <a:sym typeface="Google Sans"/>
              </a:rPr>
              <a:t>Our general recommendation for the New York City TLC is to encourage customers to pay with credit cards, and devise strategies to promote credit card payments. For example, the New York City TLC can install signs that read “Credit card payments are preferred” in their cabs, and implement a protocol that requires cab drivers to verbally inform customers that credit card payments are preferred. </a:t>
            </a:r>
            <a:endParaRPr sz="1100">
              <a:solidFill>
                <a:srgbClr val="666666"/>
              </a:solidFill>
              <a:latin typeface="Google Sans"/>
              <a:ea typeface="Google Sans"/>
              <a:cs typeface="Google Sans"/>
              <a:sym typeface="Google Sans"/>
            </a:endParaRPr>
          </a:p>
        </p:txBody>
      </p:sp>
      <p:sp>
        <p:nvSpPr>
          <p:cNvPr id="162" name="Google Shape;162;p8"/>
          <p:cNvSpPr txBox="1"/>
          <p:nvPr/>
        </p:nvSpPr>
        <p:spPr>
          <a:xfrm>
            <a:off x="1763100" y="838875"/>
            <a:ext cx="4246200" cy="608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000000"/>
                </a:solidFill>
                <a:latin typeface="PT Sans Narrow"/>
                <a:ea typeface="PT Sans Narrow"/>
                <a:cs typeface="PT Sans Narrow"/>
                <a:sym typeface="PT Sans Narrow"/>
              </a:rPr>
              <a:t>Executive </a:t>
            </a:r>
            <a:r>
              <a:rPr lang="en" sz="1200">
                <a:latin typeface="PT Sans Narrow"/>
                <a:ea typeface="PT Sans Narrow"/>
                <a:cs typeface="PT Sans Narrow"/>
                <a:sym typeface="PT Sans Narrow"/>
              </a:rPr>
              <a:t>s</a:t>
            </a:r>
            <a:r>
              <a:rPr lang="en" sz="1200">
                <a:solidFill>
                  <a:srgbClr val="000000"/>
                </a:solidFill>
                <a:latin typeface="PT Sans Narrow"/>
                <a:ea typeface="PT Sans Narrow"/>
                <a:cs typeface="PT Sans Narrow"/>
                <a:sym typeface="PT Sans Narrow"/>
              </a:rPr>
              <a:t>ummary </a:t>
            </a:r>
            <a:r>
              <a:rPr lang="en" sz="1200">
                <a:latin typeface="PT Sans Narrow"/>
                <a:ea typeface="PT Sans Narrow"/>
                <a:cs typeface="PT Sans Narrow"/>
                <a:sym typeface="PT Sans Narrow"/>
              </a:rPr>
              <a:t>r</a:t>
            </a:r>
            <a:r>
              <a:rPr lang="en" sz="1200">
                <a:solidFill>
                  <a:srgbClr val="000000"/>
                </a:solidFill>
                <a:latin typeface="PT Sans Narrow"/>
                <a:ea typeface="PT Sans Narrow"/>
                <a:cs typeface="PT Sans Narrow"/>
                <a:sym typeface="PT Sans Narrow"/>
              </a:rPr>
              <a:t>eport</a:t>
            </a:r>
            <a:endParaRPr sz="1200">
              <a:latin typeface="PT Sans Narrow"/>
              <a:ea typeface="PT Sans Narrow"/>
              <a:cs typeface="PT Sans Narrow"/>
              <a:sym typeface="PT Sans Narrow"/>
            </a:endParaRPr>
          </a:p>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PT Sans Narrow"/>
                <a:ea typeface="PT Sans Narrow"/>
                <a:cs typeface="PT Sans Narrow"/>
                <a:sym typeface="PT Sans Narrow"/>
              </a:rPr>
              <a:t>Commission Prepared by </a:t>
            </a:r>
            <a:r>
              <a:rPr b="1" lang="en" sz="1200">
                <a:solidFill>
                  <a:schemeClr val="dk1"/>
                </a:solidFill>
                <a:latin typeface="PT Sans Narrow"/>
                <a:ea typeface="PT Sans Narrow"/>
                <a:cs typeface="PT Sans Narrow"/>
                <a:sym typeface="PT Sans Narrow"/>
              </a:rPr>
              <a:t>Automatidata</a:t>
            </a:r>
            <a:endParaRPr sz="1200">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